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122"/>
  </p:notesMasterIdLst>
  <p:handoutMasterIdLst>
    <p:handoutMasterId r:id="rId123"/>
  </p:handoutMasterIdLst>
  <p:sldIdLst>
    <p:sldId id="871" r:id="rId3"/>
    <p:sldId id="872" r:id="rId4"/>
    <p:sldId id="873" r:id="rId5"/>
    <p:sldId id="874" r:id="rId6"/>
    <p:sldId id="875" r:id="rId7"/>
    <p:sldId id="757" r:id="rId8"/>
    <p:sldId id="423" r:id="rId9"/>
    <p:sldId id="644" r:id="rId10"/>
    <p:sldId id="640" r:id="rId11"/>
    <p:sldId id="601" r:id="rId12"/>
    <p:sldId id="602" r:id="rId13"/>
    <p:sldId id="603" r:id="rId14"/>
    <p:sldId id="604" r:id="rId15"/>
    <p:sldId id="605" r:id="rId16"/>
    <p:sldId id="606" r:id="rId17"/>
    <p:sldId id="643" r:id="rId18"/>
    <p:sldId id="607" r:id="rId19"/>
    <p:sldId id="608" r:id="rId20"/>
    <p:sldId id="609" r:id="rId21"/>
    <p:sldId id="610" r:id="rId22"/>
    <p:sldId id="990" r:id="rId23"/>
    <p:sldId id="611" r:id="rId24"/>
    <p:sldId id="612" r:id="rId25"/>
    <p:sldId id="613" r:id="rId26"/>
    <p:sldId id="614" r:id="rId27"/>
    <p:sldId id="615" r:id="rId28"/>
    <p:sldId id="616" r:id="rId29"/>
    <p:sldId id="617" r:id="rId30"/>
    <p:sldId id="618" r:id="rId31"/>
    <p:sldId id="620" r:id="rId32"/>
    <p:sldId id="621" r:id="rId33"/>
    <p:sldId id="639" r:id="rId34"/>
    <p:sldId id="622" r:id="rId35"/>
    <p:sldId id="642" r:id="rId36"/>
    <p:sldId id="624" r:id="rId37"/>
    <p:sldId id="625" r:id="rId38"/>
    <p:sldId id="626" r:id="rId39"/>
    <p:sldId id="627" r:id="rId40"/>
    <p:sldId id="628" r:id="rId41"/>
    <p:sldId id="630" r:id="rId42"/>
    <p:sldId id="633" r:id="rId43"/>
    <p:sldId id="634" r:id="rId44"/>
    <p:sldId id="635" r:id="rId45"/>
    <p:sldId id="636" r:id="rId46"/>
    <p:sldId id="637" r:id="rId47"/>
    <p:sldId id="424" r:id="rId48"/>
    <p:sldId id="581" r:id="rId49"/>
    <p:sldId id="582" r:id="rId50"/>
    <p:sldId id="503" r:id="rId51"/>
    <p:sldId id="554" r:id="rId52"/>
    <p:sldId id="555" r:id="rId53"/>
    <p:sldId id="559" r:id="rId54"/>
    <p:sldId id="556" r:id="rId55"/>
    <p:sldId id="557" r:id="rId56"/>
    <p:sldId id="558" r:id="rId57"/>
    <p:sldId id="647" r:id="rId58"/>
    <p:sldId id="645" r:id="rId59"/>
    <p:sldId id="505" r:id="rId60"/>
    <p:sldId id="437" r:id="rId61"/>
    <p:sldId id="443" r:id="rId62"/>
    <p:sldId id="583" r:id="rId63"/>
    <p:sldId id="584" r:id="rId64"/>
    <p:sldId id="506" r:id="rId65"/>
    <p:sldId id="569" r:id="rId66"/>
    <p:sldId id="568" r:id="rId67"/>
    <p:sldId id="438" r:id="rId68"/>
    <p:sldId id="442" r:id="rId69"/>
    <p:sldId id="452" r:id="rId70"/>
    <p:sldId id="434" r:id="rId71"/>
    <p:sldId id="435" r:id="rId72"/>
    <p:sldId id="579" r:id="rId73"/>
    <p:sldId id="507" r:id="rId74"/>
    <p:sldId id="509" r:id="rId75"/>
    <p:sldId id="449" r:id="rId76"/>
    <p:sldId id="510" r:id="rId77"/>
    <p:sldId id="451" r:id="rId78"/>
    <p:sldId id="453" r:id="rId79"/>
    <p:sldId id="454" r:id="rId80"/>
    <p:sldId id="455" r:id="rId81"/>
    <p:sldId id="456" r:id="rId82"/>
    <p:sldId id="457" r:id="rId83"/>
    <p:sldId id="458" r:id="rId84"/>
    <p:sldId id="459" r:id="rId85"/>
    <p:sldId id="585" r:id="rId86"/>
    <p:sldId id="460" r:id="rId87"/>
    <p:sldId id="461" r:id="rId88"/>
    <p:sldId id="462" r:id="rId89"/>
    <p:sldId id="587" r:id="rId90"/>
    <p:sldId id="588" r:id="rId91"/>
    <p:sldId id="464" r:id="rId92"/>
    <p:sldId id="586" r:id="rId93"/>
    <p:sldId id="649" r:id="rId94"/>
    <p:sldId id="495" r:id="rId95"/>
    <p:sldId id="522" r:id="rId96"/>
    <p:sldId id="512" r:id="rId97"/>
    <p:sldId id="513" r:id="rId98"/>
    <p:sldId id="514" r:id="rId99"/>
    <p:sldId id="515" r:id="rId100"/>
    <p:sldId id="516" r:id="rId101"/>
    <p:sldId id="517" r:id="rId102"/>
    <p:sldId id="518" r:id="rId103"/>
    <p:sldId id="570" r:id="rId104"/>
    <p:sldId id="521" r:id="rId105"/>
    <p:sldId id="523" r:id="rId106"/>
    <p:sldId id="573" r:id="rId107"/>
    <p:sldId id="564" r:id="rId108"/>
    <p:sldId id="590" r:id="rId109"/>
    <p:sldId id="525" r:id="rId110"/>
    <p:sldId id="527" r:id="rId111"/>
    <p:sldId id="528" r:id="rId112"/>
    <p:sldId id="529" r:id="rId113"/>
    <p:sldId id="553" r:id="rId114"/>
    <p:sldId id="594" r:id="rId115"/>
    <p:sldId id="595" r:id="rId116"/>
    <p:sldId id="596" r:id="rId117"/>
    <p:sldId id="597" r:id="rId118"/>
    <p:sldId id="598" r:id="rId119"/>
    <p:sldId id="599" r:id="rId120"/>
    <p:sldId id="600" r:id="rId121"/>
  </p:sldIdLst>
  <p:sldSz cx="9144000" cy="6858000" type="letter"/>
  <p:notesSz cx="7099300" cy="10234613"/>
  <p:kinsoku lang="zh-CN" invalStChars="、。，．・：；？！゛゜ヽヾゝゞ々ー’”）〕］｝〉》」』】°‰′″℃￠％ぁぃぅぇぉっゃゅょゎァィゥェォッャュョヮヵヶ!%),.:;?]}｡｣､･ｧｨｩｪｫｬｭｮｯｰﾞﾟ" invalEndChars="‘“（〔［｛〈《「『【￥＄$([\{｢￡"/>
  <p:defaultTextStyle>
    <a:defPPr>
      <a:defRPr lang="en-US"/>
    </a:defPPr>
    <a:lvl1pPr marL="0" lvl="0" indent="0" algn="l" defTabSz="914400" rtl="0" eaLnBrk="1" fontAlgn="base" latinLnBrk="0" hangingPunct="1">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a:srgbClr val="FF3300"/>
    <a:srgbClr val="009242"/>
    <a:srgbClr val="FF0066"/>
    <a:srgbClr val="990000"/>
    <a:srgbClr val="FFFFCC"/>
    <a:srgbClr val="660033"/>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07" autoAdjust="0"/>
    <p:restoredTop sz="92895"/>
  </p:normalViewPr>
  <p:slideViewPr>
    <p:cSldViewPr snapToGrid="0" showGuides="1">
      <p:cViewPr varScale="1">
        <p:scale>
          <a:sx n="80" d="100"/>
          <a:sy n="80" d="100"/>
        </p:scale>
        <p:origin x="1594"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showFormatting="0">
    <p:cViewPr varScale="1">
      <p:scale>
        <a:sx n="100" d="100"/>
        <a:sy n="100" d="100"/>
      </p:scale>
      <p:origin x="0" y="-8292"/>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slide" Target="slides/slide110.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handoutMaster" Target="handoutMasters/handoutMaster1.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13" Type="http://schemas.openxmlformats.org/officeDocument/2006/relationships/slide" Target="slides/slide111.xml"/><Relationship Id="rId118" Type="http://schemas.openxmlformats.org/officeDocument/2006/relationships/slide" Target="slides/slide116.xml"/><Relationship Id="rId12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slide" Target="slides/slide101.xml"/><Relationship Id="rId108" Type="http://schemas.openxmlformats.org/officeDocument/2006/relationships/slide" Target="slides/slide106.xml"/><Relationship Id="rId116" Type="http://schemas.openxmlformats.org/officeDocument/2006/relationships/slide" Target="slides/slide114.xml"/><Relationship Id="rId124"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11" Type="http://schemas.openxmlformats.org/officeDocument/2006/relationships/slide" Target="slides/slide109.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slide" Target="slides/slide104.xml"/><Relationship Id="rId114" Type="http://schemas.openxmlformats.org/officeDocument/2006/relationships/slide" Target="slides/slide112.xml"/><Relationship Id="rId119" Type="http://schemas.openxmlformats.org/officeDocument/2006/relationships/slide" Target="slides/slide117.xml"/><Relationship Id="rId12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61" Type="http://schemas.openxmlformats.org/officeDocument/2006/relationships/slide" Target="slides/slide59.xml"/><Relationship Id="rId82" Type="http://schemas.openxmlformats.org/officeDocument/2006/relationships/slide" Target="slides/slide8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Rot="1" noChangeAspect="1" noTextEdit="1"/>
          </p:cNvSpPr>
          <p:nvPr>
            <p:ph type="sldImg"/>
          </p:nvPr>
        </p:nvSpPr>
        <p:spPr>
          <a:xfrm>
            <a:off x="990600" y="644525"/>
            <a:ext cx="5135563" cy="3851275"/>
          </a:xfrm>
          <a:prstGeom prst="rect">
            <a:avLst/>
          </a:prstGeom>
          <a:noFill/>
          <a:ln w="12700">
            <a:noFill/>
          </a:ln>
        </p:spPr>
      </p:sp>
      <p:sp>
        <p:nvSpPr>
          <p:cNvPr id="2051" name="Rectangle 3"/>
          <p:cNvSpPr>
            <a:spLocks noGrp="1" noChangeArrowheads="1"/>
          </p:cNvSpPr>
          <p:nvPr>
            <p:ph type="body" sz="quarter" idx="3"/>
          </p:nvPr>
        </p:nvSpPr>
        <p:spPr bwMode="auto">
          <a:xfrm>
            <a:off x="533400" y="4860925"/>
            <a:ext cx="6118225" cy="4605338"/>
          </a:xfrm>
          <a:prstGeom prst="rect">
            <a:avLst/>
          </a:prstGeom>
          <a:noFill/>
          <a:ln w="12700">
            <a:noFill/>
            <a:miter lim="800000"/>
          </a:ln>
          <a:effectLst/>
        </p:spPr>
        <p:txBody>
          <a:bodyPr vert="horz" wrap="square" lIns="95058" tIns="46695" rIns="95058" bIns="46695" numCol="1" anchor="t" anchorCtr="0" compatLnSpc="1"/>
          <a:lstStyle/>
          <a:p>
            <a:pPr marL="0" marR="0" lvl="0" indent="0" algn="just" defTabSz="914400" rtl="0" eaLnBrk="0" fontAlgn="base" latinLnBrk="0" hangingPunct="0">
              <a:lnSpc>
                <a:spcPct val="90000"/>
              </a:lnSpc>
              <a:spcBef>
                <a:spcPct val="40000"/>
              </a:spcBef>
              <a:spcAft>
                <a:spcPct val="0"/>
              </a:spcAft>
              <a:buClrTx/>
              <a:buSzTx/>
              <a:buFontTx/>
              <a:buNone/>
              <a:defRPr/>
            </a:pPr>
            <a:r>
              <a:rPr kumimoji="0" lang="en-US" altLang="zh-CN" sz="1100" b="0" i="0" u="none" strike="noStrike" kern="1200" cap="none" spc="0" normalizeH="0" baseline="0" noProof="0">
                <a:ln>
                  <a:noFill/>
                </a:ln>
                <a:solidFill>
                  <a:schemeClr val="tx1"/>
                </a:solidFill>
                <a:effectLst/>
                <a:uLnTx/>
                <a:uFillTx/>
                <a:latin typeface="Arial" panose="020B0604020202020204" pitchFamily="34" charset="0"/>
                <a:ea typeface="+mn-ea"/>
                <a:cs typeface="+mn-cs"/>
              </a:rPr>
              <a:t>We want this to be in font 11 and justify.</a:t>
            </a:r>
          </a:p>
        </p:txBody>
      </p:sp>
      <p:sp>
        <p:nvSpPr>
          <p:cNvPr id="2052" name="Rectangle 4"/>
          <p:cNvSpPr>
            <a:spLocks noChangeArrowheads="1"/>
          </p:cNvSpPr>
          <p:nvPr/>
        </p:nvSpPr>
        <p:spPr bwMode="auto">
          <a:xfrm>
            <a:off x="484188" y="4560888"/>
            <a:ext cx="6264275" cy="3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5058" tIns="46695" rIns="95058" bIns="46695">
            <a:spAutoFit/>
          </a:bodyPr>
          <a:lstStyle>
            <a:lvl1pPr defTabSz="960755">
              <a:defRPr sz="1600" b="1">
                <a:solidFill>
                  <a:schemeClr val="tx1"/>
                </a:solidFill>
                <a:latin typeface="Times New Roman" panose="02020603050405020304" pitchFamily="18" charset="0"/>
                <a:ea typeface="宋体" panose="02010600030101010101" pitchFamily="2" charset="-122"/>
              </a:defRPr>
            </a:lvl1pPr>
            <a:lvl2pPr marL="742950" indent="-285750" defTabSz="960755">
              <a:defRPr sz="1600" b="1">
                <a:solidFill>
                  <a:schemeClr val="tx1"/>
                </a:solidFill>
                <a:latin typeface="Times New Roman" panose="02020603050405020304" pitchFamily="18" charset="0"/>
                <a:ea typeface="宋体" panose="02010600030101010101" pitchFamily="2" charset="-122"/>
              </a:defRPr>
            </a:lvl2pPr>
            <a:lvl3pPr marL="1143000" indent="-228600" defTabSz="960755">
              <a:defRPr sz="1600" b="1">
                <a:solidFill>
                  <a:schemeClr val="tx1"/>
                </a:solidFill>
                <a:latin typeface="Times New Roman" panose="02020603050405020304" pitchFamily="18" charset="0"/>
                <a:ea typeface="宋体" panose="02010600030101010101" pitchFamily="2" charset="-122"/>
              </a:defRPr>
            </a:lvl3pPr>
            <a:lvl4pPr marL="1600200" indent="-228600" defTabSz="960755">
              <a:defRPr sz="1600" b="1">
                <a:solidFill>
                  <a:schemeClr val="tx1"/>
                </a:solidFill>
                <a:latin typeface="Times New Roman" panose="02020603050405020304" pitchFamily="18" charset="0"/>
                <a:ea typeface="宋体" panose="02010600030101010101" pitchFamily="2" charset="-122"/>
              </a:defRPr>
            </a:lvl4pPr>
            <a:lvl5pPr marL="2057400" indent="-228600" defTabSz="960755">
              <a:defRPr sz="1600" b="1">
                <a:solidFill>
                  <a:schemeClr val="tx1"/>
                </a:solidFill>
                <a:latin typeface="Times New Roman" panose="02020603050405020304" pitchFamily="18" charset="0"/>
                <a:ea typeface="宋体" panose="02010600030101010101" pitchFamily="2" charset="-122"/>
              </a:defRPr>
            </a:lvl5pPr>
            <a:lvl6pPr marL="2514600" indent="-228600" defTabSz="960755"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6pPr>
            <a:lvl7pPr marL="2971800" indent="-228600" defTabSz="960755"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7pPr>
            <a:lvl8pPr marL="3429000" indent="-228600" defTabSz="960755"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8pPr>
            <a:lvl9pPr marL="3886200" indent="-228600" defTabSz="960755"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9pPr>
          </a:lstStyle>
          <a:p>
            <a:pPr marL="0" marR="0" lvl="0" indent="0" algn="l" defTabSz="960755" rtl="0" eaLnBrk="0" fontAlgn="base" latinLnBrk="0" hangingPunct="0">
              <a:lnSpc>
                <a:spcPct val="100000"/>
              </a:lnSpc>
              <a:spcBef>
                <a:spcPct val="0"/>
              </a:spcBef>
              <a:spcAft>
                <a:spcPct val="0"/>
              </a:spcAft>
              <a:buClrTx/>
              <a:buSzTx/>
              <a:buFontTx/>
              <a:buNone/>
              <a:defRPr/>
            </a:pPr>
            <a:r>
              <a:rPr kumimoji="0" lang="zh-CN" altLang="en-US" sz="1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rPr>
              <a:t>--- </a:t>
            </a:r>
            <a:r>
              <a:rPr kumimoji="0" lang="en-US" altLang="zh-CN" sz="1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rPr>
              <a:t>Slow Down    CWP    Slow Down    CWP    Slow Down    CWP ---</a:t>
            </a:r>
          </a:p>
        </p:txBody>
      </p:sp>
    </p:spTree>
  </p:cSld>
  <p:clrMap bg1="lt1" tx1="dk1" bg2="lt2" tx2="dk2" accent1="accent1" accent2="accent2" accent3="accent3" accent4="accent4" accent5="accent5" accent6="accent6" hlink="hlink" folHlink="folHlink"/>
  <p:hf sldNum="0" hdr="0" ftr="0" dt="0"/>
  <p:notesStyle>
    <a:lvl1pPr algn="just" rtl="0" eaLnBrk="0" fontAlgn="base" hangingPunct="0">
      <a:lnSpc>
        <a:spcPct val="90000"/>
      </a:lnSpc>
      <a:spcBef>
        <a:spcPct val="40000"/>
      </a:spcBef>
      <a:spcAft>
        <a:spcPct val="0"/>
      </a:spcAft>
      <a:defRPr sz="1100" kern="1200">
        <a:solidFill>
          <a:schemeClr val="tx1"/>
        </a:solidFill>
        <a:latin typeface="Arial" panose="020B0604020202020204" pitchFamily="34" charset="0"/>
        <a:ea typeface="+mn-ea"/>
        <a:cs typeface="+mn-cs"/>
      </a:defRPr>
    </a:lvl1pPr>
    <a:lvl2pPr marL="742950" indent="-28575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幻灯片图像占位符 1"/>
          <p:cNvSpPr>
            <a:spLocks noGrp="1" noRot="1" noChangeAspect="1" noTextEdit="1"/>
          </p:cNvSpPr>
          <p:nvPr>
            <p:ph type="sldImg"/>
          </p:nvPr>
        </p:nvSpPr>
        <p:spPr/>
      </p:sp>
      <p:sp>
        <p:nvSpPr>
          <p:cNvPr id="16386"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幻灯片图像占位符 1"/>
          <p:cNvSpPr>
            <a:spLocks noGrp="1" noRot="1" noChangeAspect="1" noTextEdit="1"/>
          </p:cNvSpPr>
          <p:nvPr>
            <p:ph type="sldImg"/>
          </p:nvPr>
        </p:nvSpPr>
        <p:spPr/>
      </p:sp>
      <p:sp>
        <p:nvSpPr>
          <p:cNvPr id="47106"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47107"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400" dirty="0">
                <a:latin typeface="Times New Roman" panose="02020603050405020304" pitchFamily="18" charset="0"/>
                <a:ea typeface="宋体" panose="02010600030101010101" pitchFamily="2" charset="-122"/>
              </a:rPr>
              <a:t>24</a:t>
            </a:fld>
            <a:endParaRPr lang="en-US" altLang="zh-CN" sz="14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幻灯片图像占位符 1"/>
          <p:cNvSpPr>
            <a:spLocks noGrp="1" noRot="1" noChangeAspect="1" noTextEdit="1"/>
          </p:cNvSpPr>
          <p:nvPr>
            <p:ph type="sldImg"/>
          </p:nvPr>
        </p:nvSpPr>
        <p:spPr/>
      </p:sp>
      <p:sp>
        <p:nvSpPr>
          <p:cNvPr id="49154"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49155"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400" dirty="0">
                <a:latin typeface="Times New Roman" panose="02020603050405020304" pitchFamily="18" charset="0"/>
                <a:ea typeface="宋体" panose="02010600030101010101" pitchFamily="2" charset="-122"/>
              </a:rPr>
              <a:t>25</a:t>
            </a:fld>
            <a:endParaRPr lang="en-US" altLang="zh-CN" sz="14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幻灯片图像占位符 1"/>
          <p:cNvSpPr>
            <a:spLocks noGrp="1" noRot="1" noChangeAspect="1" noTextEdit="1"/>
          </p:cNvSpPr>
          <p:nvPr>
            <p:ph type="sldImg"/>
          </p:nvPr>
        </p:nvSpPr>
        <p:spPr/>
      </p:sp>
      <p:sp>
        <p:nvSpPr>
          <p:cNvPr id="51202"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51203"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400" dirty="0">
                <a:latin typeface="Times New Roman" panose="02020603050405020304" pitchFamily="18" charset="0"/>
                <a:ea typeface="宋体" panose="02010600030101010101" pitchFamily="2" charset="-122"/>
              </a:rPr>
              <a:t>26</a:t>
            </a:fld>
            <a:endParaRPr lang="en-US" altLang="zh-CN" sz="14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幻灯片图像占位符 1"/>
          <p:cNvSpPr>
            <a:spLocks noGrp="1" noRot="1" noChangeAspect="1" noTextEdit="1"/>
          </p:cNvSpPr>
          <p:nvPr>
            <p:ph type="sldImg"/>
          </p:nvPr>
        </p:nvSpPr>
        <p:spPr/>
      </p:sp>
      <p:sp>
        <p:nvSpPr>
          <p:cNvPr id="53250"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53251"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400" dirty="0">
                <a:latin typeface="Times New Roman" panose="02020603050405020304" pitchFamily="18" charset="0"/>
                <a:ea typeface="宋体" panose="02010600030101010101" pitchFamily="2" charset="-122"/>
              </a:rPr>
              <a:t>27</a:t>
            </a:fld>
            <a:endParaRPr lang="en-US" altLang="zh-CN" sz="14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幻灯片图像占位符 1"/>
          <p:cNvSpPr>
            <a:spLocks noGrp="1" noRot="1" noChangeAspect="1" noTextEdit="1"/>
          </p:cNvSpPr>
          <p:nvPr>
            <p:ph type="sldImg"/>
          </p:nvPr>
        </p:nvSpPr>
        <p:spPr/>
      </p:sp>
      <p:sp>
        <p:nvSpPr>
          <p:cNvPr id="55298"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55299"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400" dirty="0">
                <a:latin typeface="Times New Roman" panose="02020603050405020304" pitchFamily="18" charset="0"/>
                <a:ea typeface="宋体" panose="02010600030101010101" pitchFamily="2" charset="-122"/>
              </a:rPr>
              <a:t>28</a:t>
            </a:fld>
            <a:endParaRPr lang="en-US" altLang="zh-CN" sz="14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幻灯片图像占位符 1"/>
          <p:cNvSpPr>
            <a:spLocks noGrp="1" noRot="1" noChangeAspect="1" noTextEdit="1"/>
          </p:cNvSpPr>
          <p:nvPr>
            <p:ph type="sldImg"/>
          </p:nvPr>
        </p:nvSpPr>
        <p:spPr/>
      </p:sp>
      <p:sp>
        <p:nvSpPr>
          <p:cNvPr id="57346"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57347"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400" dirty="0">
                <a:latin typeface="Times New Roman" panose="02020603050405020304" pitchFamily="18" charset="0"/>
                <a:ea typeface="宋体" panose="02010600030101010101" pitchFamily="2" charset="-122"/>
              </a:rPr>
              <a:t>29</a:t>
            </a:fld>
            <a:endParaRPr lang="en-US" altLang="zh-CN" sz="14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p:cNvSpPr>
            <a:spLocks noGrp="1" noRot="1" noChangeAspect="1" noTextEdit="1"/>
          </p:cNvSpPr>
          <p:nvPr>
            <p:ph type="sldImg"/>
          </p:nvPr>
        </p:nvSpPr>
        <p:spPr/>
      </p:sp>
      <p:sp>
        <p:nvSpPr>
          <p:cNvPr id="64514" name="Rectangle 3"/>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p:cNvSpPr>
            <a:spLocks noGrp="1" noRot="1" noChangeAspect="1" noTextEdit="1"/>
          </p:cNvSpPr>
          <p:nvPr>
            <p:ph type="sldImg"/>
          </p:nvPr>
        </p:nvSpPr>
        <p:spPr/>
      </p:sp>
      <p:sp>
        <p:nvSpPr>
          <p:cNvPr id="66562" name="Rectangle 3"/>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幻灯片图像占位符 1"/>
          <p:cNvSpPr>
            <a:spLocks noGrp="1" noRot="1" noChangeAspect="1" noTextEdit="1"/>
          </p:cNvSpPr>
          <p:nvPr>
            <p:ph type="sldImg"/>
          </p:nvPr>
        </p:nvSpPr>
        <p:spPr/>
      </p:sp>
      <p:sp>
        <p:nvSpPr>
          <p:cNvPr id="75778"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幻灯片图像占位符 1"/>
          <p:cNvSpPr>
            <a:spLocks noGrp="1" noRot="1" noChangeAspect="1" noTextEdit="1"/>
          </p:cNvSpPr>
          <p:nvPr>
            <p:ph type="sldImg"/>
          </p:nvPr>
        </p:nvSpPr>
        <p:spPr/>
      </p:sp>
      <p:sp>
        <p:nvSpPr>
          <p:cNvPr id="83970"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p:cNvSpPr>
            <a:spLocks noGrp="1" noRot="1" noChangeAspect="1" noTextEdit="1"/>
          </p:cNvSpPr>
          <p:nvPr>
            <p:ph type="sldImg"/>
          </p:nvPr>
        </p:nvSpPr>
        <p:spPr/>
      </p:sp>
      <p:sp>
        <p:nvSpPr>
          <p:cNvPr id="19458"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19459"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800" dirty="0">
                <a:latin typeface="Times New Roman" panose="02020603050405020304" pitchFamily="18" charset="0"/>
                <a:ea typeface="宋体" panose="02010600030101010101" pitchFamily="2" charset="-122"/>
              </a:rPr>
              <a:t>5</a:t>
            </a:fld>
            <a:endParaRPr lang="en-US" altLang="zh-CN" sz="18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幻灯片图像占位符 1"/>
          <p:cNvSpPr>
            <a:spLocks noGrp="1" noRot="1" noChangeAspect="1" noTextEdit="1"/>
          </p:cNvSpPr>
          <p:nvPr>
            <p:ph type="sldImg"/>
          </p:nvPr>
        </p:nvSpPr>
        <p:spPr/>
      </p:sp>
      <p:sp>
        <p:nvSpPr>
          <p:cNvPr id="91138" name="备注占位符 2"/>
          <p:cNvSpPr>
            <a:spLocks noGrp="1"/>
          </p:cNvSpPr>
          <p:nvPr>
            <p:ph type="body"/>
          </p:nvPr>
        </p:nvSpPr>
        <p:spPr/>
        <p:txBody>
          <a:bodyPr wrap="square" lIns="95058" tIns="46695" rIns="95058" bIns="46695" anchor="t" anchorCtr="0"/>
          <a:lstStyle/>
          <a:p>
            <a:pPr lvl="0"/>
            <a:endParaRPr lang="zh-CN" altLang="en-US" sz="2200" b="1" dirty="0">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2"/>
          <p:cNvSpPr>
            <a:spLocks noGrp="1"/>
          </p:cNvSpPr>
          <p:nvPr>
            <p:ph type="body"/>
          </p:nvPr>
        </p:nvSpPr>
        <p:spPr/>
        <p:txBody>
          <a:bodyPr wrap="square" lIns="90220" tIns="44318" rIns="90220" bIns="44318" anchor="t" anchorCtr="0"/>
          <a:lstStyle/>
          <a:p>
            <a:pPr lvl="0"/>
            <a:r>
              <a:rPr lang="en-US" altLang="zh-CN" dirty="0">
                <a:ea typeface="宋体" panose="02010600030101010101" pitchFamily="2" charset="-122"/>
              </a:rPr>
              <a:t>Sign and magnitude is convenient for human, but not convenient for computer.</a:t>
            </a:r>
          </a:p>
          <a:p>
            <a:pPr lvl="0"/>
            <a:r>
              <a:rPr lang="en-US" altLang="zh-CN" dirty="0">
                <a:ea typeface="宋体" panose="02010600030101010101" pitchFamily="2" charset="-122"/>
              </a:rPr>
              <a:t>Since 1950’s, all computers use 2’s complement representation.</a:t>
            </a:r>
          </a:p>
          <a:p>
            <a:pPr lvl="0"/>
            <a:endParaRPr lang="en-US" altLang="zh-CN" dirty="0">
              <a:ea typeface="宋体" panose="02010600030101010101" pitchFamily="2" charset="-122"/>
            </a:endParaRPr>
          </a:p>
          <a:p>
            <a:pPr lvl="0"/>
            <a:r>
              <a:rPr lang="en-US" altLang="zh-CN" dirty="0">
                <a:ea typeface="宋体" panose="02010600030101010101" pitchFamily="2" charset="-122"/>
              </a:rPr>
              <a:t>Complement:</a:t>
            </a:r>
          </a:p>
          <a:p>
            <a:pPr lvl="0">
              <a:spcBef>
                <a:spcPct val="50000"/>
              </a:spcBef>
              <a:buSzPct val="140000"/>
              <a:buFont typeface="Wingdings" panose="05000000000000000000" pitchFamily="2" charset="2"/>
              <a:buChar char="§"/>
            </a:pPr>
            <a:r>
              <a:rPr lang="en-US" altLang="zh-CN" sz="1800" b="1" dirty="0">
                <a:ea typeface="宋体" panose="02010600030101010101" pitchFamily="2" charset="-122"/>
              </a:rPr>
              <a:t> Need different ways to do addition and subtraction. </a:t>
            </a:r>
            <a:r>
              <a:rPr lang="en-US" altLang="zh-CN" sz="1800" dirty="0">
                <a:ea typeface="宋体" panose="02010600030101010101" pitchFamily="2" charset="-122"/>
              </a:rPr>
              <a:t>We’ll see soon that 2’s complement need not to distinguish between addition and subtraction.</a:t>
            </a:r>
          </a:p>
          <a:p>
            <a:pPr lvl="0"/>
            <a:endParaRPr lang="en-US" altLang="zh-CN" dirty="0">
              <a:ea typeface="宋体" panose="02010600030101010101" pitchFamily="2" charset="-122"/>
            </a:endParaRPr>
          </a:p>
          <a:p>
            <a:pPr lvl="0"/>
            <a:endParaRPr lang="en-US" altLang="zh-CN" dirty="0">
              <a:ea typeface="宋体" panose="02010600030101010101" pitchFamily="2" charset="-122"/>
            </a:endParaRPr>
          </a:p>
        </p:txBody>
      </p:sp>
      <p:sp>
        <p:nvSpPr>
          <p:cNvPr id="94210" name="Rectangle 3"/>
          <p:cNvSpPr>
            <a:spLocks noGrp="1" noRot="1" noChangeAspect="1" noTextEdit="1"/>
          </p:cNvSpPr>
          <p:nvPr>
            <p:ph type="sldImg"/>
          </p:nvPr>
        </p:nvSpPr>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2"/>
          <p:cNvSpPr>
            <a:spLocks noGrp="1"/>
          </p:cNvSpPr>
          <p:nvPr>
            <p:ph type="body"/>
          </p:nvPr>
        </p:nvSpPr>
        <p:spPr/>
        <p:txBody>
          <a:bodyPr wrap="square" lIns="90220" tIns="44318" rIns="90220" bIns="44318" anchor="t" anchorCtr="0"/>
          <a:lstStyle/>
          <a:p>
            <a:pPr lvl="0"/>
            <a:r>
              <a:rPr lang="en-US" altLang="zh-CN" dirty="0">
                <a:ea typeface="宋体" panose="02010600030101010101" pitchFamily="2" charset="-122"/>
              </a:rPr>
              <a:t>Supplement slide: More about 2’s complement.</a:t>
            </a:r>
          </a:p>
        </p:txBody>
      </p:sp>
      <p:sp>
        <p:nvSpPr>
          <p:cNvPr id="96258" name="Rectangle 3"/>
          <p:cNvSpPr>
            <a:spLocks noGrp="1" noRot="1" noChangeAspect="1" noTextEdit="1"/>
          </p:cNvSpPr>
          <p:nvPr>
            <p:ph type="sldImg"/>
          </p:nvPr>
        </p:nvSpPr>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幻灯片图像占位符 1"/>
          <p:cNvSpPr>
            <a:spLocks noGrp="1" noRot="1" noChangeAspect="1" noTextEdit="1"/>
          </p:cNvSpPr>
          <p:nvPr>
            <p:ph type="sldImg"/>
          </p:nvPr>
        </p:nvSpPr>
        <p:spPr>
          <a:xfrm>
            <a:off x="1144588" y="576263"/>
            <a:ext cx="4586287" cy="3440112"/>
          </a:xfrm>
        </p:spPr>
      </p:sp>
      <p:sp>
        <p:nvSpPr>
          <p:cNvPr id="98306" name="备注占位符 2"/>
          <p:cNvSpPr>
            <a:spLocks noGrp="1"/>
          </p:cNvSpPr>
          <p:nvPr>
            <p:ph type="body"/>
          </p:nvPr>
        </p:nvSpPr>
        <p:spPr>
          <a:xfrm>
            <a:off x="515938" y="4343400"/>
            <a:ext cx="5910262" cy="4114800"/>
          </a:xfrm>
        </p:spPr>
        <p:txBody>
          <a:bodyPr wrap="square" lIns="87748" tIns="43104" rIns="87748" bIns="43104" anchor="t" anchorCtr="0"/>
          <a:lstStyle/>
          <a:p>
            <a:pPr lvl="0"/>
            <a:endParaRPr lang="zh-CN" altLang="en-US" dirty="0">
              <a:ea typeface="宋体" panose="02010600030101010101" pitchFamily="2"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幻灯片图像占位符 1"/>
          <p:cNvSpPr>
            <a:spLocks noGrp="1" noRot="1" noChangeAspect="1" noTextEdit="1"/>
          </p:cNvSpPr>
          <p:nvPr>
            <p:ph type="sldImg"/>
          </p:nvPr>
        </p:nvSpPr>
        <p:spPr>
          <a:xfrm>
            <a:off x="1144588" y="576263"/>
            <a:ext cx="4586287" cy="3440112"/>
          </a:xfrm>
        </p:spPr>
      </p:sp>
      <p:sp>
        <p:nvSpPr>
          <p:cNvPr id="100354" name="备注占位符 2"/>
          <p:cNvSpPr>
            <a:spLocks noGrp="1"/>
          </p:cNvSpPr>
          <p:nvPr>
            <p:ph type="body"/>
          </p:nvPr>
        </p:nvSpPr>
        <p:spPr>
          <a:xfrm>
            <a:off x="515938" y="4343400"/>
            <a:ext cx="5910262" cy="4114800"/>
          </a:xfrm>
        </p:spPr>
        <p:txBody>
          <a:bodyPr wrap="square" lIns="87748" tIns="43104" rIns="87748" bIns="43104" anchor="t" anchorCtr="0"/>
          <a:lstStyle/>
          <a:p>
            <a:pPr lvl="0"/>
            <a:endParaRPr lang="zh-CN" altLang="en-US" dirty="0">
              <a:ea typeface="宋体" panose="02010600030101010101" pitchFamily="2"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2"/>
          <p:cNvSpPr>
            <a:spLocks noGrp="1"/>
          </p:cNvSpPr>
          <p:nvPr>
            <p:ph type="body"/>
          </p:nvPr>
        </p:nvSpPr>
        <p:spPr/>
        <p:txBody>
          <a:bodyPr wrap="square" lIns="90220" tIns="44318" rIns="90220" bIns="44318" anchor="t" anchorCtr="0"/>
          <a:lstStyle/>
          <a:p>
            <a:pPr lvl="0"/>
            <a:r>
              <a:rPr lang="en-US" altLang="zh-CN" dirty="0">
                <a:ea typeface="宋体" panose="02010600030101010101" pitchFamily="2" charset="-122"/>
              </a:rPr>
              <a:t>All of you probably know the 2’s complement representation of negative numbers so this should be a quick review.</a:t>
            </a:r>
          </a:p>
          <a:p>
            <a:pPr lvl="0"/>
            <a:r>
              <a:rPr lang="en-US" altLang="zh-CN" dirty="0">
                <a:ea typeface="宋体" panose="02010600030101010101" pitchFamily="2" charset="-122"/>
              </a:rPr>
              <a:t>You calculate the 2’s compliment representation by taking the bit-wise inverse of the positive number and then add one to 1.</a:t>
            </a:r>
          </a:p>
          <a:p>
            <a:pPr lvl="0"/>
            <a:r>
              <a:rPr lang="en-US" altLang="zh-CN" dirty="0">
                <a:ea typeface="宋体" panose="02010600030101010101" pitchFamily="2" charset="-122"/>
              </a:rPr>
              <a:t>For example, in order to find the 2’s complement representation of negative one:</a:t>
            </a:r>
          </a:p>
          <a:p>
            <a:pPr lvl="0"/>
            <a:r>
              <a:rPr lang="en-US" altLang="zh-CN" dirty="0">
                <a:ea typeface="宋体" panose="02010600030101010101" pitchFamily="2" charset="-122"/>
              </a:rPr>
              <a:t>(a) We first take the bit-wise inverse of 0001 to get 1110.</a:t>
            </a:r>
          </a:p>
          <a:p>
            <a:pPr lvl="0"/>
            <a:r>
              <a:rPr lang="en-US" altLang="zh-CN" dirty="0">
                <a:ea typeface="宋体" panose="02010600030101010101" pitchFamily="2" charset="-122"/>
              </a:rPr>
              <a:t>(b) Then we need to add 1 to it to complete the transformation.  This results in 1111.</a:t>
            </a:r>
          </a:p>
          <a:p>
            <a:pPr lvl="0"/>
            <a:r>
              <a:rPr lang="en-US" altLang="zh-CN" dirty="0">
                <a:ea typeface="宋体" panose="02010600030101010101" pitchFamily="2" charset="-122"/>
              </a:rPr>
              <a:t>Notice that in 2’s complement representation, negative numbers always have the most significant bit set to 1 and is referred to as the sign bit.</a:t>
            </a:r>
          </a:p>
          <a:p>
            <a:pPr lvl="0"/>
            <a:r>
              <a:rPr lang="en-US" altLang="zh-CN" dirty="0">
                <a:ea typeface="宋体" panose="02010600030101010101" pitchFamily="2" charset="-122"/>
              </a:rPr>
              <a:t>Consequently, the biggest positive number we can represent with four bits is 7, NOT 8 since 1000 is used to represent negative 8, the smallest negative number</a:t>
            </a:r>
          </a:p>
          <a:p>
            <a:pPr lvl="0"/>
            <a:endParaRPr lang="en-US" altLang="zh-CN" dirty="0">
              <a:ea typeface="宋体" panose="02010600030101010101" pitchFamily="2" charset="-122"/>
            </a:endParaRPr>
          </a:p>
          <a:p>
            <a:pPr lvl="0"/>
            <a:r>
              <a:rPr lang="en-US" altLang="zh-CN" dirty="0">
                <a:ea typeface="宋体" panose="02010600030101010101" pitchFamily="2" charset="-122"/>
              </a:rPr>
              <a:t>+2 = 23 min. (Y:03)</a:t>
            </a:r>
          </a:p>
        </p:txBody>
      </p:sp>
      <p:sp>
        <p:nvSpPr>
          <p:cNvPr id="105474" name="Rectangle 3"/>
          <p:cNvSpPr>
            <a:spLocks noGrp="1" noRot="1" noChangeAspect="1" noTextEdit="1"/>
          </p:cNvSpPr>
          <p:nvPr>
            <p:ph type="sldImg"/>
          </p:nvPr>
        </p:nvSpPr>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Rectangle 2"/>
          <p:cNvSpPr>
            <a:spLocks noGrp="1" noRot="1" noChangeAspect="1" noTextEdit="1"/>
          </p:cNvSpPr>
          <p:nvPr>
            <p:ph type="sldImg"/>
          </p:nvPr>
        </p:nvSpPr>
        <p:spPr>
          <a:xfrm>
            <a:off x="992188" y="768350"/>
            <a:ext cx="5114925" cy="3836988"/>
          </a:xfrm>
        </p:spPr>
      </p:sp>
      <p:sp>
        <p:nvSpPr>
          <p:cNvPr id="107522" name="Rectangle 3"/>
          <p:cNvSpPr>
            <a:spLocks noGrp="1"/>
          </p:cNvSpPr>
          <p:nvPr>
            <p:ph type="body"/>
          </p:nvPr>
        </p:nvSpPr>
        <p:spPr>
          <a:xfrm>
            <a:off x="946150" y="4860925"/>
            <a:ext cx="5207000" cy="4605338"/>
          </a:xfrm>
        </p:spPr>
        <p:txBody>
          <a:bodyPr wrap="square" lIns="95058" tIns="46695" rIns="95058" bIns="46695" anchor="t" anchorCtr="0"/>
          <a:lstStyle/>
          <a:p>
            <a:pPr lvl="0"/>
            <a:r>
              <a:rPr lang="zh-CN" altLang="en-US" dirty="0">
                <a:ea typeface="宋体" panose="02010600030101010101" pitchFamily="2" charset="-122"/>
              </a:rPr>
              <a:t>由补码计算其真值的方法</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Rectangle 2"/>
          <p:cNvSpPr>
            <a:spLocks noGrp="1" noRot="1" noChangeAspect="1" noTextEdit="1"/>
          </p:cNvSpPr>
          <p:nvPr>
            <p:ph type="sldImg"/>
          </p:nvPr>
        </p:nvSpPr>
        <p:spPr>
          <a:xfrm>
            <a:off x="992188" y="768350"/>
            <a:ext cx="5114925" cy="3836988"/>
          </a:xfrm>
        </p:spPr>
      </p:sp>
      <p:sp>
        <p:nvSpPr>
          <p:cNvPr id="109570" name="Rectangle 3"/>
          <p:cNvSpPr>
            <a:spLocks noGrp="1"/>
          </p:cNvSpPr>
          <p:nvPr>
            <p:ph type="body"/>
          </p:nvPr>
        </p:nvSpPr>
        <p:spPr>
          <a:xfrm>
            <a:off x="946150" y="4860925"/>
            <a:ext cx="5207000" cy="4605338"/>
          </a:xfrm>
        </p:spPr>
        <p:txBody>
          <a:bodyPr wrap="square" lIns="95058" tIns="46695" rIns="95058" bIns="46695" anchor="t" anchorCtr="0"/>
          <a:lstStyle/>
          <a:p>
            <a:pPr lvl="0"/>
            <a:r>
              <a:rPr lang="en-US" altLang="zh-CN" dirty="0">
                <a:ea typeface="宋体" panose="02010600030101010101" pitchFamily="2" charset="-122"/>
              </a:rPr>
              <a:t>Exponent is usually represented with excess notation. </a:t>
            </a:r>
          </a:p>
          <a:p>
            <a:pPr lvl="0"/>
            <a:r>
              <a:rPr lang="en-US" altLang="zh-CN" dirty="0">
                <a:ea typeface="宋体" panose="02010600030101010101" pitchFamily="2" charset="-122"/>
              </a:rPr>
              <a:t> Anyone knows why? </a:t>
            </a:r>
          </a:p>
          <a:p>
            <a:pPr lvl="0"/>
            <a:r>
              <a:rPr lang="en-US" altLang="zh-CN" dirty="0">
                <a:ea typeface="宋体" panose="02010600030101010101" pitchFamily="2" charset="-122"/>
              </a:rPr>
              <a:t>Considering the addition operation for two scientific notation numbers, 3.12x10</a:t>
            </a:r>
            <a:r>
              <a:rPr lang="en-US" altLang="zh-CN" baseline="30000" dirty="0">
                <a:ea typeface="宋体" panose="02010600030101010101" pitchFamily="2" charset="-122"/>
              </a:rPr>
              <a:t>3 </a:t>
            </a:r>
            <a:r>
              <a:rPr lang="en-US" altLang="zh-CN" dirty="0">
                <a:ea typeface="宋体" panose="02010600030101010101" pitchFamily="2" charset="-122"/>
              </a:rPr>
              <a:t>,</a:t>
            </a:r>
            <a:r>
              <a:rPr lang="en-US" altLang="zh-CN" baseline="30000" dirty="0">
                <a:ea typeface="宋体" panose="02010600030101010101" pitchFamily="2" charset="-122"/>
              </a:rPr>
              <a:t> </a:t>
            </a:r>
            <a:r>
              <a:rPr lang="en-US" altLang="zh-CN" dirty="0">
                <a:ea typeface="宋体" panose="02010600030101010101" pitchFamily="2" charset="-122"/>
              </a:rPr>
              <a:t>4.28x10</a:t>
            </a:r>
            <a:r>
              <a:rPr lang="en-US" altLang="zh-CN" baseline="30000" dirty="0">
                <a:ea typeface="宋体" panose="02010600030101010101" pitchFamily="2" charset="-122"/>
              </a:rPr>
              <a:t>-2</a:t>
            </a:r>
            <a:r>
              <a:rPr lang="en-US" altLang="zh-CN" dirty="0">
                <a:ea typeface="宋体" panose="02010600030101010101" pitchFamily="2" charset="-122"/>
              </a:rPr>
              <a:t>, before adding the fractions, we must adjust the exponents to make them the same. We always convert the smaller one. Here 4.28x10</a:t>
            </a:r>
            <a:r>
              <a:rPr lang="en-US" altLang="zh-CN" baseline="30000" dirty="0">
                <a:ea typeface="宋体" panose="02010600030101010101" pitchFamily="2" charset="-122"/>
              </a:rPr>
              <a:t>-2 </a:t>
            </a:r>
            <a:r>
              <a:rPr lang="en-US" altLang="zh-CN" dirty="0">
                <a:ea typeface="宋体" panose="02010600030101010101" pitchFamily="2" charset="-122"/>
              </a:rPr>
              <a:t>should be convert to 0.0000428x10</a:t>
            </a:r>
            <a:r>
              <a:rPr lang="en-US" altLang="zh-CN" baseline="30000" dirty="0">
                <a:ea typeface="宋体" panose="02010600030101010101" pitchFamily="2" charset="-122"/>
              </a:rPr>
              <a:t>3 </a:t>
            </a:r>
            <a:r>
              <a:rPr lang="en-US" altLang="zh-CN" dirty="0">
                <a:ea typeface="宋体" panose="02010600030101010101" pitchFamily="2" charset="-122"/>
              </a:rPr>
              <a:t>. So we want to know which is larger and which is smaller. Inside the computer, we compare two numbers by seeing the digits from left to right. If we express the exponent using two’s complement form, the negative numbers will seem to be larger than positive numbers. For example(suppose N=4): –2=&gt;1110</a:t>
            </a:r>
            <a:r>
              <a:rPr lang="en-US" altLang="zh-CN" baseline="-25000" dirty="0">
                <a:ea typeface="宋体" panose="02010600030101010101" pitchFamily="2" charset="-122"/>
              </a:rPr>
              <a:t>2</a:t>
            </a:r>
            <a:r>
              <a:rPr lang="en-US" altLang="zh-CN" dirty="0">
                <a:ea typeface="宋体" panose="02010600030101010101" pitchFamily="2" charset="-122"/>
              </a:rPr>
              <a:t>, +3=&gt;0011</a:t>
            </a:r>
            <a:r>
              <a:rPr lang="en-US" altLang="zh-CN" baseline="-25000" dirty="0">
                <a:ea typeface="宋体" panose="02010600030101010101" pitchFamily="2" charset="-122"/>
              </a:rPr>
              <a:t>2</a:t>
            </a:r>
            <a:r>
              <a:rPr lang="en-US" altLang="zh-CN" dirty="0">
                <a:ea typeface="宋体" panose="02010600030101010101" pitchFamily="2" charset="-122"/>
              </a:rPr>
              <a:t>. If we use biased exponent which add certain excess(here say 8=1000</a:t>
            </a:r>
            <a:r>
              <a:rPr lang="en-US" altLang="zh-CN" baseline="-25000" dirty="0">
                <a:ea typeface="宋体" panose="02010600030101010101" pitchFamily="2" charset="-122"/>
              </a:rPr>
              <a:t>2</a:t>
            </a:r>
            <a:r>
              <a:rPr lang="en-US" altLang="zh-CN" dirty="0">
                <a:ea typeface="宋体" panose="02010600030101010101" pitchFamily="2" charset="-122"/>
              </a:rPr>
              <a:t>), we will have:  –2=&gt;0110</a:t>
            </a:r>
            <a:r>
              <a:rPr lang="en-US" altLang="zh-CN" baseline="-25000" dirty="0">
                <a:ea typeface="宋体" panose="02010600030101010101" pitchFamily="2" charset="-122"/>
              </a:rPr>
              <a:t>2</a:t>
            </a:r>
            <a:r>
              <a:rPr lang="en-US" altLang="zh-CN" dirty="0">
                <a:ea typeface="宋体" panose="02010600030101010101" pitchFamily="2" charset="-122"/>
              </a:rPr>
              <a:t>, +3=&gt;1011</a:t>
            </a:r>
            <a:r>
              <a:rPr lang="en-US" altLang="zh-CN" baseline="-25000" dirty="0">
                <a:ea typeface="宋体" panose="02010600030101010101" pitchFamily="2" charset="-122"/>
              </a:rPr>
              <a:t>2</a:t>
            </a:r>
            <a:r>
              <a:rPr lang="en-US" altLang="zh-CN" dirty="0">
                <a:ea typeface="宋体" panose="02010600030101010101" pitchFamily="2" charset="-122"/>
              </a:rPr>
              <a:t> It is obvious that 1011 is larger than 0110.</a:t>
            </a:r>
          </a:p>
          <a:p>
            <a:pPr lvl="0"/>
            <a:endParaRPr lang="zh-CN" altLang="en-US" dirty="0">
              <a:ea typeface="宋体" panose="02010600030101010101" pitchFamily="2" charset="-122"/>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Rectangle 2"/>
          <p:cNvSpPr>
            <a:spLocks noGrp="1" noRot="1" noChangeAspect="1" noTextEdit="1"/>
          </p:cNvSpPr>
          <p:nvPr>
            <p:ph type="sldImg"/>
          </p:nvPr>
        </p:nvSpPr>
        <p:spPr>
          <a:xfrm>
            <a:off x="992188" y="768350"/>
            <a:ext cx="5114925" cy="3836988"/>
          </a:xfrm>
        </p:spPr>
      </p:sp>
      <p:sp>
        <p:nvSpPr>
          <p:cNvPr id="116738"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Before we move on to the floating-point representation, let’s review the familiar scientific notation. For example, we can use 6.02x10</a:t>
            </a:r>
            <a:r>
              <a:rPr lang="en-US" altLang="zh-CN" baseline="30000" dirty="0">
                <a:ea typeface="宋体" panose="02010600030101010101" pitchFamily="2" charset="-122"/>
              </a:rPr>
              <a:t>21 </a:t>
            </a:r>
            <a:r>
              <a:rPr lang="en-US" altLang="zh-CN" dirty="0">
                <a:ea typeface="宋体" panose="02010600030101010101" pitchFamily="2" charset="-122"/>
              </a:rPr>
              <a:t>to represent 6,020,000,000,000,000,000,000. Here, the part before x is called mantissa,  the base is 10, the power of ten is called exponent. </a:t>
            </a:r>
          </a:p>
          <a:p>
            <a:pPr lvl="0"/>
            <a:r>
              <a:rPr lang="en-US" altLang="zh-CN" dirty="0">
                <a:solidFill>
                  <a:srgbClr val="CC0000"/>
                </a:solidFill>
                <a:ea typeface="宋体" panose="02010600030101010101" pitchFamily="2" charset="-122"/>
              </a:rPr>
              <a:t>What the exponent mean?</a:t>
            </a:r>
            <a:r>
              <a:rPr lang="en-US" altLang="zh-CN" dirty="0">
                <a:ea typeface="宋体" panose="02010600030101010101" pitchFamily="2" charset="-122"/>
              </a:rPr>
              <a:t> </a:t>
            </a:r>
            <a:r>
              <a:rPr lang="en-US" altLang="zh-CN" dirty="0">
                <a:solidFill>
                  <a:srgbClr val="CC0000"/>
                </a:solidFill>
                <a:ea typeface="宋体" panose="02010600030101010101" pitchFamily="2" charset="-122"/>
              </a:rPr>
              <a:t>Who knows that?</a:t>
            </a:r>
          </a:p>
          <a:p>
            <a:pPr lvl="0"/>
            <a:r>
              <a:rPr lang="en-US" altLang="zh-CN" dirty="0">
                <a:ea typeface="宋体" panose="02010600030101010101" pitchFamily="2" charset="-122"/>
              </a:rPr>
              <a:t>Exponent is used for deciding the position of decimal point. When we change exponent,the decimal point can be floated. In this example, If we change the exponent to 31, it means the number of digits of real value will be 31+1=32,the number become longer and it’s value is more larger, but we need not increase the number of digits in exponent. It’s still 2 digits. </a:t>
            </a:r>
          </a:p>
          <a:p>
            <a:pPr lvl="0"/>
            <a:r>
              <a:rPr lang="en-US" altLang="zh-CN" dirty="0">
                <a:ea typeface="宋体" panose="02010600030101010101" pitchFamily="2" charset="-122"/>
              </a:rPr>
              <a:t>In the scientific notation, a mantissa with no leading 0s and only one digit to left of decimal point is called to be normalized. It means an normalized number should have a nonzero leftmost digit. So, there is only one normalized form, whereas there are many unnormalized forms. For example, if we want to represent 1/1,000,000,000, the normalized form is 1.0x10</a:t>
            </a:r>
            <a:r>
              <a:rPr lang="en-US" altLang="zh-CN" baseline="30000" dirty="0">
                <a:ea typeface="宋体" panose="02010600030101010101" pitchFamily="2" charset="-122"/>
              </a:rPr>
              <a:t>-9</a:t>
            </a:r>
            <a:r>
              <a:rPr lang="en-US" altLang="zh-CN" dirty="0">
                <a:ea typeface="宋体" panose="02010600030101010101" pitchFamily="2" charset="-122"/>
              </a:rPr>
              <a:t> , whereas 0.1x10</a:t>
            </a:r>
            <a:r>
              <a:rPr lang="en-US" altLang="zh-CN" baseline="30000" dirty="0">
                <a:ea typeface="宋体" panose="02010600030101010101" pitchFamily="2" charset="-122"/>
              </a:rPr>
              <a:t>-8 </a:t>
            </a:r>
            <a:r>
              <a:rPr lang="en-US" altLang="zh-CN" dirty="0">
                <a:ea typeface="宋体" panose="02010600030101010101" pitchFamily="2" charset="-122"/>
              </a:rPr>
              <a:t>and 10.0x10</a:t>
            </a:r>
            <a:r>
              <a:rPr lang="en-US" altLang="zh-CN" baseline="30000" dirty="0">
                <a:ea typeface="宋体" panose="02010600030101010101" pitchFamily="2" charset="-122"/>
              </a:rPr>
              <a:t>-10</a:t>
            </a:r>
            <a:r>
              <a:rPr lang="en-US" altLang="zh-CN" dirty="0">
                <a:ea typeface="宋体" panose="02010600030101010101" pitchFamily="2" charset="-122"/>
              </a:rPr>
              <a:t>n are not normalized number. In this example, the exponent is negative (-9), it means the actual decimal point should be to the left of the </a:t>
            </a:r>
          </a:p>
          <a:p>
            <a:pPr lvl="0"/>
            <a:r>
              <a:rPr lang="en-US" altLang="zh-CN" dirty="0">
                <a:ea typeface="宋体" panose="02010600030101010101" pitchFamily="2" charset="-122"/>
              </a:rPr>
              <a:t>9</a:t>
            </a:r>
            <a:r>
              <a:rPr lang="en-US" altLang="zh-CN" baseline="30000" dirty="0">
                <a:ea typeface="宋体" panose="02010600030101010101" pitchFamily="2" charset="-122"/>
              </a:rPr>
              <a:t>th</a:t>
            </a:r>
            <a:r>
              <a:rPr lang="en-US" altLang="zh-CN" dirty="0">
                <a:ea typeface="宋体" panose="02010600030101010101" pitchFamily="2" charset="-122"/>
              </a:rPr>
              <a:t> place. </a:t>
            </a:r>
          </a:p>
          <a:p>
            <a:pPr lvl="0"/>
            <a:r>
              <a:rPr lang="en-US" altLang="zh-CN" dirty="0">
                <a:ea typeface="宋体" panose="02010600030101010101" pitchFamily="2" charset="-122"/>
              </a:rPr>
              <a:t>With this scientific notation, We only need to describe mantissa and exponent. Every normalized mantissa is a fixed-point number because there is only one nonzero digit in the integer part. Every exponent is a integer which decides the place of decimal point, so they are short and can be also represented in fixed-point numbers. So we can use two short fixed-point numbers to represent a very long number. </a:t>
            </a:r>
          </a:p>
          <a:p>
            <a:pPr lvl="0"/>
            <a:r>
              <a:rPr lang="en-US" altLang="zh-CN" dirty="0">
                <a:ea typeface="宋体" panose="02010600030101010101" pitchFamily="2" charset="-122"/>
              </a:rPr>
              <a:t> </a:t>
            </a:r>
          </a:p>
          <a:p>
            <a:pPr lvl="0"/>
            <a:endParaRPr lang="zh-CN" altLang="en-US" dirty="0">
              <a:ea typeface="宋体" panose="02010600030101010101" pitchFamily="2" charset="-122"/>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Rectangle 2"/>
          <p:cNvSpPr>
            <a:spLocks noGrp="1" noRot="1" noChangeAspect="1" noTextEdit="1"/>
          </p:cNvSpPr>
          <p:nvPr>
            <p:ph type="sldImg"/>
          </p:nvPr>
        </p:nvSpPr>
        <p:spPr>
          <a:xfrm>
            <a:off x="992188" y="768350"/>
            <a:ext cx="5114925" cy="3836988"/>
          </a:xfrm>
        </p:spPr>
      </p:sp>
      <p:sp>
        <p:nvSpPr>
          <p:cNvPr id="119810" name="Rectangle 3"/>
          <p:cNvSpPr>
            <a:spLocks noGrp="1"/>
          </p:cNvSpPr>
          <p:nvPr>
            <p:ph type="body"/>
          </p:nvPr>
        </p:nvSpPr>
        <p:spPr>
          <a:xfrm>
            <a:off x="946150" y="4860925"/>
            <a:ext cx="5207000" cy="4605338"/>
          </a:xfrm>
        </p:spPr>
        <p:txBody>
          <a:bodyPr wrap="square" lIns="95058" tIns="46695" rIns="95058" bIns="46695" anchor="t" anchorCtr="0"/>
          <a:lstStyle/>
          <a:p>
            <a:pPr lvl="0"/>
            <a:r>
              <a:rPr lang="en-US" altLang="zh-CN" dirty="0">
                <a:ea typeface="宋体" panose="02010600030101010101" pitchFamily="2" charset="-122"/>
              </a:rPr>
              <a:t>we can use the following format to represent any expressible binary number.Here,for normalized format, the leading digit before binary point is always 1. we can also assume that the base is always 2. So we only need to store sign, x’s and exponent in computers. </a:t>
            </a:r>
          </a:p>
          <a:p>
            <a:pPr lvl="0"/>
            <a:r>
              <a:rPr lang="en-US" altLang="zh-CN" dirty="0">
                <a:ea typeface="宋体" panose="02010600030101010101" pitchFamily="2" charset="-122"/>
              </a:rPr>
              <a:t>Therefore, a floating point number has three fields, that is S for storing sign, ……, Here xxxxx is called significand. The base can be 2/ 4/ 8/ 16 , which is implicit and need not to be stored since it is the same for all numbers.  </a:t>
            </a:r>
          </a:p>
          <a:p>
            <a:pPr lvl="0"/>
            <a:endParaRPr lang="en-US" altLang="zh-CN" dirty="0">
              <a:ea typeface="宋体" panose="02010600030101010101" pitchFamily="2" charset="-122"/>
            </a:endParaRPr>
          </a:p>
          <a:p>
            <a:pPr lvl="0"/>
            <a:r>
              <a:rPr lang="en-US" altLang="zh-CN" dirty="0">
                <a:ea typeface="宋体" panose="02010600030101010101" pitchFamily="2" charset="-122"/>
              </a:rPr>
              <a:t>Until about 1980, each manufacturer had its own floating-point format. They are all different. How many bits were used for exponent, how many for significand, and which of 2/ 4/ 8/ 16 was used for base, all of these were decided by manufactures. It led to many problems.We can not exchange floating-point data among different computers. Sometimes we may get different results for the same calculation. It is necessary to have one standard of FP representation. This is IEEE 754 Standard.</a:t>
            </a:r>
          </a:p>
          <a:p>
            <a:pPr lvl="0"/>
            <a:r>
              <a:rPr lang="en-US" altLang="zh-CN" dirty="0">
                <a:ea typeface="宋体" panose="02010600030101010101" pitchFamily="2" charset="-122"/>
              </a:rPr>
              <a:t>Any question before move on to IEEE 754 Standard?</a:t>
            </a:r>
          </a:p>
          <a:p>
            <a:pPr lvl="0"/>
            <a:endParaRPr lang="zh-CN" altLang="en-US" dirty="0">
              <a:ea typeface="宋体" panose="02010600030101010101" pitchFamily="2" charset="-122"/>
            </a:endParaRPr>
          </a:p>
          <a:p>
            <a:pPr lvl="0"/>
            <a:endParaRPr lang="zh-CN" altLang="en-US" dirty="0">
              <a:ea typeface="宋体" panose="02010600030101010101" pitchFamily="2" charset="-122"/>
            </a:endParaRPr>
          </a:p>
          <a:p>
            <a:pPr lvl="0"/>
            <a:endParaRPr lang="zh-CN" altLang="en-US" dirty="0">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noTextEdit="1"/>
          </p:cNvSpPr>
          <p:nvPr>
            <p:ph type="sldImg"/>
          </p:nvPr>
        </p:nvSpPr>
        <p:spPr>
          <a:xfrm>
            <a:off x="992188" y="768350"/>
            <a:ext cx="5114925" cy="3836988"/>
          </a:xfrm>
        </p:spPr>
      </p:sp>
      <p:sp>
        <p:nvSpPr>
          <p:cNvPr id="21506"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21507" name="灯片编号占位符 3"/>
          <p:cNvSpPr>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800">
                <a:latin typeface="Arial" panose="020B0604020202020204" pitchFamily="34" charset="0"/>
                <a:ea typeface="宋体" panose="02010600030101010101" pitchFamily="2" charset="-122"/>
              </a:rPr>
              <a:t>6</a:t>
            </a:fld>
            <a:endParaRPr lang="en-US" altLang="zh-CN" sz="1800">
              <a:latin typeface="Arial" panose="020B0604020202020204" pitchFamily="34" charset="0"/>
              <a:ea typeface="宋体" panose="02010600030101010101" pitchFamily="2"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2"/>
          <p:cNvSpPr>
            <a:spLocks noGrp="1" noRot="1" noChangeAspect="1" noTextEdit="1"/>
          </p:cNvSpPr>
          <p:nvPr>
            <p:ph type="sldImg"/>
          </p:nvPr>
        </p:nvSpPr>
        <p:spPr>
          <a:xfrm>
            <a:off x="992188" y="768350"/>
            <a:ext cx="5114925" cy="3836988"/>
          </a:xfrm>
        </p:spPr>
      </p:sp>
      <p:sp>
        <p:nvSpPr>
          <p:cNvPr id="121858"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In the late 1970s, IEEE set up a committee to standardize floating-point arithmetic. The goal was not only to permit floating-point data to be exchanged among different computers but also to provide hardware designers with a model known to be correct. The resulting work led to IEEE Standard 754 which was finished in 1985. Nowadays, most computers use IEEE 754 standard to represent floating-point numbers. This standard was primarily the work of one person, UC Berkeley math professor William Kahan. People call him the father of the IEEE 754 standard. Because of his contribution to the standard, he won ACM Turing Award in 1989. This is the highest prize in computation field, It’s equivalent to Nobel Prize.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Rectangle 2"/>
          <p:cNvSpPr>
            <a:spLocks noGrp="1" noRot="1" noChangeAspect="1" noTextEdit="1"/>
          </p:cNvSpPr>
          <p:nvPr>
            <p:ph type="sldImg"/>
          </p:nvPr>
        </p:nvSpPr>
        <p:spPr>
          <a:xfrm>
            <a:off x="992188" y="768350"/>
            <a:ext cx="5114925" cy="3836988"/>
          </a:xfrm>
        </p:spPr>
      </p:sp>
      <p:sp>
        <p:nvSpPr>
          <p:cNvPr id="123906"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IEEE 754 standard defines three formats: Single precision(32 bits), double precision (64 bits) and extended precision (80 bits). (The extended-precision format is intended to reduce round off errors. It is used primarily inside floating-point arithmetic units.) All of them start with a sign bit for the number as a whole, 1 means negative, 0 means positive. Next is the exponent, using bias (or excess) of 127 for single precision, 1023 for double precision. The minimum 0 and maximum exponent (255 and 2047) are not used for normalized numbers, because they have special uses. It means the exponents of normalized numbers range from 1 to 254 for single precision. Finally, we have significand field. Because normalized numbers always have a leading 1 before binary point, so we needn’t store this bit. In order to pack more bits, the standard use one implicit bit of leading 1 for normalized numbers. So for single precision, the mantissa of an normalized number has  1+23 bits. To summarize the above information, we can get the formula for single precision number. From this formula, we can see that : if s is 1, the number will be negative, if s is 0, the number will be positive. This 1 is the implicit leading 1, and then plus significand, will be the mantissa. Because we store the biased exponent which add 127 to the real value in this bit pattern, it means that the real value of the exponent should be subtract 127 from biased exponent.  For normalized double precision numbers, the formula is similar except for  ….</a:t>
            </a:r>
          </a:p>
          <a:p>
            <a:pPr lvl="0"/>
            <a:r>
              <a:rPr lang="en-US" altLang="zh-CN" dirty="0">
                <a:ea typeface="宋体" panose="02010600030101010101" pitchFamily="2" charset="-122"/>
              </a:rPr>
              <a:t>Any question for this? </a:t>
            </a:r>
          </a:p>
          <a:p>
            <a:pPr lvl="0"/>
            <a:r>
              <a:rPr lang="en-US" altLang="zh-CN" dirty="0">
                <a:ea typeface="宋体" panose="02010600030101010101" pitchFamily="2" charset="-122"/>
              </a:rPr>
              <a:t>If we know the bit pattern of an normalized floating-point number, we can calculate the value of this number using the formula. </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2"/>
          <p:cNvSpPr>
            <a:spLocks noGrp="1" noRot="1" noChangeAspect="1" noTextEdit="1"/>
          </p:cNvSpPr>
          <p:nvPr>
            <p:ph type="sldImg"/>
          </p:nvPr>
        </p:nvSpPr>
        <p:spPr>
          <a:xfrm>
            <a:off x="992188" y="768350"/>
            <a:ext cx="5114925" cy="3836988"/>
          </a:xfrm>
        </p:spPr>
      </p:sp>
      <p:sp>
        <p:nvSpPr>
          <p:cNvPr id="125954"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If we know the hexadecimal representation of an IEEE 754 single precision number, how to calculate the actual value of this number?  Here is an example. Suppose the hex form is BEE00000H. At first, we should convert the hex form to binary form, we get the binary form 1011 1110 1110 0000 0000 …0000, and for single precision, we have 1 sign bit, which is 1, 8 bits for exponent, which is 0111 11101, and the remainder is 23-bit significand. Then we can use the formula to calculate the value. </a:t>
            </a:r>
          </a:p>
          <a:p>
            <a:pPr lvl="0"/>
            <a:r>
              <a:rPr lang="en-US" altLang="zh-CN" dirty="0">
                <a:ea typeface="宋体" panose="02010600030101010101" pitchFamily="2" charset="-122"/>
              </a:rPr>
              <a:t>Step 1: sign bit is 1, it means the number is negative</a:t>
            </a:r>
          </a:p>
          <a:p>
            <a:pPr lvl="0"/>
            <a:r>
              <a:rPr lang="en-US" altLang="zh-CN" dirty="0">
                <a:ea typeface="宋体" panose="02010600030101010101" pitchFamily="2" charset="-122"/>
              </a:rPr>
              <a:t>Step 2: exponent is 01111101=2</a:t>
            </a:r>
            <a:r>
              <a:rPr lang="en-US" altLang="zh-CN" baseline="30000" dirty="0">
                <a:ea typeface="宋体" panose="02010600030101010101" pitchFamily="2" charset="-122"/>
              </a:rPr>
              <a:t>6 </a:t>
            </a:r>
            <a:r>
              <a:rPr lang="en-US" altLang="zh-CN" dirty="0">
                <a:ea typeface="宋体" panose="02010600030101010101" pitchFamily="2" charset="-122"/>
              </a:rPr>
              <a:t>+2</a:t>
            </a:r>
            <a:r>
              <a:rPr lang="en-US" altLang="zh-CN" baseline="30000" dirty="0">
                <a:ea typeface="宋体" panose="02010600030101010101" pitchFamily="2" charset="-122"/>
              </a:rPr>
              <a:t>5 </a:t>
            </a:r>
            <a:r>
              <a:rPr lang="en-US" altLang="zh-CN" dirty="0">
                <a:ea typeface="宋体" panose="02010600030101010101" pitchFamily="2" charset="-122"/>
              </a:rPr>
              <a:t>+</a:t>
            </a:r>
            <a:r>
              <a:rPr lang="en-US" altLang="zh-CN" baseline="-25000" dirty="0">
                <a:ea typeface="宋体" panose="02010600030101010101" pitchFamily="2" charset="-122"/>
              </a:rPr>
              <a:t> </a:t>
            </a:r>
            <a:r>
              <a:rPr lang="en-US" altLang="zh-CN" dirty="0">
                <a:ea typeface="宋体" panose="02010600030101010101" pitchFamily="2" charset="-122"/>
              </a:rPr>
              <a:t>2</a:t>
            </a:r>
            <a:r>
              <a:rPr lang="en-US" altLang="zh-CN" baseline="30000" dirty="0">
                <a:ea typeface="宋体" panose="02010600030101010101" pitchFamily="2" charset="-122"/>
              </a:rPr>
              <a:t>4 </a:t>
            </a:r>
            <a:r>
              <a:rPr lang="en-US" altLang="zh-CN" dirty="0">
                <a:ea typeface="宋体" panose="02010600030101010101" pitchFamily="2" charset="-122"/>
              </a:rPr>
              <a:t>+2</a:t>
            </a:r>
            <a:r>
              <a:rPr lang="en-US" altLang="zh-CN" baseline="30000" dirty="0">
                <a:ea typeface="宋体" panose="02010600030101010101" pitchFamily="2" charset="-122"/>
              </a:rPr>
              <a:t>3 </a:t>
            </a:r>
            <a:r>
              <a:rPr lang="en-US" altLang="zh-CN" dirty="0">
                <a:ea typeface="宋体" panose="02010600030101010101" pitchFamily="2" charset="-122"/>
              </a:rPr>
              <a:t>+2</a:t>
            </a:r>
            <a:r>
              <a:rPr lang="en-US" altLang="zh-CN" baseline="30000" dirty="0">
                <a:ea typeface="宋体" panose="02010600030101010101" pitchFamily="2" charset="-122"/>
              </a:rPr>
              <a:t>1 </a:t>
            </a:r>
            <a:r>
              <a:rPr lang="en-US" altLang="zh-CN" dirty="0">
                <a:ea typeface="宋体" panose="02010600030101010101" pitchFamily="2" charset="-122"/>
              </a:rPr>
              <a:t>=64+32+16+8+1=125, because we use excess 127, so we should subtract 127 to get the actual value of exponent. 125-127=-2</a:t>
            </a:r>
          </a:p>
          <a:p>
            <a:pPr lvl="0"/>
            <a:r>
              <a:rPr lang="en-US" altLang="zh-CN" dirty="0">
                <a:ea typeface="宋体" panose="02010600030101010101" pitchFamily="2" charset="-122"/>
              </a:rPr>
              <a:t>Step 3: here actual mantissa is 1.1100..0, so the value should be 1+….,  ….  The result is 1.75</a:t>
            </a:r>
          </a:p>
          <a:p>
            <a:pPr lvl="0"/>
            <a:r>
              <a:rPr lang="en-US" altLang="zh-CN" dirty="0">
                <a:ea typeface="宋体" panose="02010600030101010101" pitchFamily="2" charset="-122"/>
              </a:rPr>
              <a:t>Step 4: So the actual value is  </a:t>
            </a:r>
          </a:p>
          <a:p>
            <a:pPr lvl="0"/>
            <a:endParaRPr lang="en-US" altLang="zh-CN" dirty="0">
              <a:ea typeface="宋体" panose="02010600030101010101" pitchFamily="2" charset="-122"/>
            </a:endParaRPr>
          </a:p>
          <a:p>
            <a:pPr lvl="0"/>
            <a:r>
              <a:rPr lang="en-US" altLang="zh-CN" dirty="0">
                <a:ea typeface="宋体" panose="02010600030101010101" pitchFamily="2" charset="-122"/>
              </a:rPr>
              <a:t>Any question about that?</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1" name="Rectangle 2"/>
          <p:cNvSpPr>
            <a:spLocks noGrp="1" noRot="1" noChangeAspect="1" noTextEdit="1"/>
          </p:cNvSpPr>
          <p:nvPr>
            <p:ph type="sldImg"/>
          </p:nvPr>
        </p:nvSpPr>
        <p:spPr>
          <a:xfrm>
            <a:off x="992188" y="768350"/>
            <a:ext cx="5114925" cy="3836988"/>
          </a:xfrm>
        </p:spPr>
      </p:sp>
      <p:sp>
        <p:nvSpPr>
          <p:cNvPr id="128002"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If we know the value of an number, how to represent it in floating-point form? Here is an exercise. Please spend 4 minutes to try it.</a:t>
            </a:r>
          </a:p>
          <a:p>
            <a:pPr lvl="0"/>
            <a:r>
              <a:rPr lang="en-US" altLang="zh-CN" dirty="0">
                <a:ea typeface="宋体" panose="02010600030101010101" pitchFamily="2" charset="-122"/>
              </a:rPr>
              <a:t>Let’s check your answers. Firstly,  then, and then, finally, the result is C14C0000H. Have you got that? Any question?  </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Rectangle 2"/>
          <p:cNvSpPr>
            <a:spLocks noGrp="1" noRot="1" noChangeAspect="1" noTextEdit="1"/>
          </p:cNvSpPr>
          <p:nvPr>
            <p:ph type="sldImg"/>
          </p:nvPr>
        </p:nvSpPr>
        <p:spPr>
          <a:xfrm>
            <a:off x="992188" y="768350"/>
            <a:ext cx="5114925" cy="3836988"/>
          </a:xfrm>
        </p:spPr>
      </p:sp>
      <p:sp>
        <p:nvSpPr>
          <p:cNvPr id="130050" name="Rectangle 3"/>
          <p:cNvSpPr>
            <a:spLocks noGrp="1"/>
          </p:cNvSpPr>
          <p:nvPr>
            <p:ph type="body"/>
          </p:nvPr>
        </p:nvSpPr>
        <p:spPr>
          <a:xfrm>
            <a:off x="946150" y="4860925"/>
            <a:ext cx="5207000" cy="4605338"/>
          </a:xfrm>
        </p:spPr>
        <p:txBody>
          <a:bodyPr wrap="square" lIns="93876" tIns="46938" rIns="93876" bIns="46938" anchor="t" anchorCtr="0"/>
          <a:lstStyle/>
          <a:p>
            <a:pPr lvl="0"/>
            <a:endParaRPr lang="zh-CN" altLang="en-US" dirty="0">
              <a:ea typeface="宋体" panose="02010600030101010101" pitchFamily="2" charset="-122"/>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Rectangle 2"/>
          <p:cNvSpPr>
            <a:spLocks noGrp="1" noRot="1" noChangeAspect="1" noTextEdit="1"/>
          </p:cNvSpPr>
          <p:nvPr>
            <p:ph type="sldImg"/>
          </p:nvPr>
        </p:nvSpPr>
        <p:spPr>
          <a:xfrm>
            <a:off x="992188" y="768350"/>
            <a:ext cx="5114925" cy="3836988"/>
          </a:xfrm>
        </p:spPr>
      </p:sp>
      <p:sp>
        <p:nvSpPr>
          <p:cNvPr id="132098"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If exponent and significand bits are all zeros, it means the value is 0. It could be positive 0 or negative 0. They are equal.</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Rectangle 2"/>
          <p:cNvSpPr>
            <a:spLocks noGrp="1" noRot="1" noChangeAspect="1" noTextEdit="1"/>
          </p:cNvSpPr>
          <p:nvPr>
            <p:ph type="sldImg"/>
          </p:nvPr>
        </p:nvSpPr>
        <p:spPr>
          <a:xfrm>
            <a:off x="992188" y="768350"/>
            <a:ext cx="5114925" cy="3836988"/>
          </a:xfrm>
        </p:spPr>
      </p:sp>
      <p:sp>
        <p:nvSpPr>
          <p:cNvPr id="134146"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Do you know the infinity symbol </a:t>
            </a:r>
            <a:r>
              <a:rPr lang="en-US" altLang="zh-CN" sz="1000" dirty="0">
                <a:solidFill>
                  <a:srgbClr val="063DE9"/>
                </a:solidFill>
                <a:latin typeface="宋体" panose="02010600030101010101" pitchFamily="2" charset="-122"/>
                <a:ea typeface="宋体" panose="02010600030101010101" pitchFamily="2" charset="-122"/>
              </a:rPr>
              <a:t>∞? Who can tell me the meaning of this symbol? As we know, if x!=0, when y tend to 0, then x/y tend to ∞. So IEEE 754 suggested x/0 (any finite number divided by 0)should produce infinity, not overflow. Because we can do further computations with infinity, For example, if a program have comparison X/0 &gt; Y, it won’t produce overflow, it can be a valid comparison.   </a:t>
            </a:r>
          </a:p>
          <a:p>
            <a:pPr lvl="0"/>
            <a:r>
              <a:rPr lang="en-US" altLang="zh-CN" dirty="0">
                <a:ea typeface="宋体" panose="02010600030101010101" pitchFamily="2" charset="-122"/>
              </a:rPr>
              <a:t>If exponent bits are all ones and significand bits are all zeros, the value is infinity. It could be positive infinity or negative infinity. They are not equal. There are some operations with infinity. Any finite number add infinity will be infinity. </a:t>
            </a:r>
            <a:endParaRPr lang="en-US" altLang="zh-CN" sz="1000" dirty="0">
              <a:solidFill>
                <a:srgbClr val="063DE9"/>
              </a:solidFill>
              <a:latin typeface="宋体" panose="02010600030101010101" pitchFamily="2" charset="-122"/>
              <a:ea typeface="宋体" panose="02010600030101010101" pitchFamily="2" charset="-122"/>
            </a:endParaRPr>
          </a:p>
          <a:p>
            <a:pPr lvl="0"/>
            <a:endParaRPr lang="zh-CN" altLang="en-US" sz="1000" dirty="0">
              <a:solidFill>
                <a:srgbClr val="063DE9"/>
              </a:solidFill>
              <a:latin typeface="宋体" panose="02010600030101010101" pitchFamily="2" charset="-122"/>
              <a:ea typeface="宋体" panose="02010600030101010101" pitchFamily="2" charset="-122"/>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Rectangle 2"/>
          <p:cNvSpPr>
            <a:spLocks noGrp="1" noRot="1" noChangeAspect="1" noTextEdit="1"/>
          </p:cNvSpPr>
          <p:nvPr>
            <p:ph type="sldImg"/>
          </p:nvPr>
        </p:nvSpPr>
        <p:spPr>
          <a:xfrm>
            <a:off x="992188" y="768350"/>
            <a:ext cx="5114925" cy="3836988"/>
          </a:xfrm>
        </p:spPr>
      </p:sp>
      <p:sp>
        <p:nvSpPr>
          <p:cNvPr id="137218"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Who can tell me what is the result of the square root of –4.0 ? Yes, the result is undefined. 0 divided by 0, infinity divided by infinity are all the same. If infinity is not an error, these should not be either. We call them Not a Number. We read it NaN. In this situation,  the exponent bits will be all ones, the significand will be nonzero bit pattern.    </a:t>
            </a:r>
          </a:p>
          <a:p>
            <a:pPr lvl="0"/>
            <a:r>
              <a:rPr lang="en-US" altLang="zh-CN" dirty="0">
                <a:ea typeface="宋体" panose="02010600030101010101" pitchFamily="2" charset="-122"/>
              </a:rPr>
              <a:t>We can use NaN to help with debugging. If the calculating result is NaN, we can set some test point to see what happened. </a:t>
            </a:r>
          </a:p>
          <a:p>
            <a:pPr lvl="0"/>
            <a:r>
              <a:rPr lang="en-US" altLang="zh-CN" dirty="0">
                <a:ea typeface="宋体" panose="02010600030101010101" pitchFamily="2" charset="-122"/>
              </a:rPr>
              <a:t>There are some operations which may produce NaN. We can define any finite number operate with NaN will produce NaN. Infinity minus infinity will produce NaN, and so on.</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5" name="Rectangle 2"/>
          <p:cNvSpPr>
            <a:spLocks noGrp="1" noRot="1" noChangeAspect="1" noTextEdit="1"/>
          </p:cNvSpPr>
          <p:nvPr>
            <p:ph type="sldImg"/>
          </p:nvPr>
        </p:nvSpPr>
        <p:spPr>
          <a:xfrm>
            <a:off x="992188" y="768350"/>
            <a:ext cx="5114925" cy="3836988"/>
          </a:xfrm>
        </p:spPr>
      </p:sp>
      <p:sp>
        <p:nvSpPr>
          <p:cNvPr id="139266"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We have defined normalized number, we briefly call them norms, we also  have defined 0, infinity and NaN, we have know that: …….. we have used all combination except for this one, we can use this combination to represent denormalized numbers.  </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Rectangle 2"/>
          <p:cNvSpPr>
            <a:spLocks noGrp="1" noRot="1" noChangeAspect="1" noTextEdit="1"/>
          </p:cNvSpPr>
          <p:nvPr>
            <p:ph type="sldImg"/>
          </p:nvPr>
        </p:nvSpPr>
        <p:spPr>
          <a:xfrm>
            <a:off x="992188" y="768350"/>
            <a:ext cx="5114925" cy="3836988"/>
          </a:xfrm>
        </p:spPr>
      </p:sp>
      <p:sp>
        <p:nvSpPr>
          <p:cNvPr id="141314" name="Rectangle 3"/>
          <p:cNvSpPr>
            <a:spLocks noGrp="1"/>
          </p:cNvSpPr>
          <p:nvPr>
            <p:ph type="body"/>
          </p:nvPr>
        </p:nvSpPr>
        <p:spPr>
          <a:xfrm>
            <a:off x="946150" y="4860925"/>
            <a:ext cx="5207000" cy="4605338"/>
          </a:xfrm>
        </p:spPr>
        <p:txBody>
          <a:bodyPr wrap="square" lIns="93876" tIns="46938" rIns="93876" bIns="46938" anchor="t" anchorCtr="0"/>
          <a:lstStyle/>
          <a:p>
            <a:pPr lvl="0"/>
            <a:r>
              <a:rPr lang="en-US" altLang="zh-CN" dirty="0">
                <a:ea typeface="宋体" panose="02010600030101010101" pitchFamily="2" charset="-122"/>
              </a:rPr>
              <a:t>As we know, in IEEE standard, normalized numbers are those with the form: +/- 1.aa…a x 2</a:t>
            </a:r>
            <a:r>
              <a:rPr lang="en-US" altLang="zh-CN" baseline="30000" dirty="0">
                <a:ea typeface="宋体" panose="02010600030101010101" pitchFamily="2" charset="-122"/>
              </a:rPr>
              <a:t>bb…b</a:t>
            </a:r>
            <a:r>
              <a:rPr lang="en-US" altLang="zh-CN" dirty="0">
                <a:ea typeface="宋体" panose="02010600030101010101" pitchFamily="2" charset="-122"/>
              </a:rPr>
              <a:t>, where aa…a can be anything(from 00…0 to 11…1), bb…b can be from 00…01 ( the value is 1-127=-126) to 11…10 (the value is 254-127=127). Considering positive number,  the smallest number is 1.00…0 x 2</a:t>
            </a:r>
            <a:r>
              <a:rPr lang="en-US" altLang="zh-CN" baseline="30000" dirty="0">
                <a:ea typeface="宋体" panose="02010600030101010101" pitchFamily="2" charset="-122"/>
              </a:rPr>
              <a:t>-126 </a:t>
            </a:r>
            <a:r>
              <a:rPr lang="en-US" altLang="zh-CN" dirty="0">
                <a:ea typeface="宋体" panose="02010600030101010101" pitchFamily="2" charset="-122"/>
              </a:rPr>
              <a:t>. Between 0 and the smallest number there is a big gap. IEEE use the combination of exponent=00…0 and significand=nonzero to fill in this gap. These number are called denormalized numbers. We briefly call them denorms. In denorm form, the exponent is always 00…0, and no implicit leading 1, the significand is nonzero bit pattern. It means denormalized numbers have form of +/- 0.aa…a x 2</a:t>
            </a:r>
            <a:r>
              <a:rPr lang="en-US" altLang="zh-CN" baseline="30000" dirty="0">
                <a:ea typeface="宋体" panose="02010600030101010101" pitchFamily="2" charset="-122"/>
              </a:rPr>
              <a:t>-126</a:t>
            </a:r>
            <a:r>
              <a:rPr lang="en-US" altLang="zh-CN" dirty="0">
                <a:ea typeface="宋体" panose="02010600030101010101" pitchFamily="2" charset="-122"/>
              </a:rPr>
              <a:t> , here aa…a can be 0.00…01, 0.000…10, ……., 0.11…1. </a:t>
            </a:r>
          </a:p>
          <a:p>
            <a:pPr lvl="0"/>
            <a:r>
              <a:rPr lang="en-US" altLang="zh-CN" dirty="0">
                <a:ea typeface="宋体" panose="02010600030101010101" pitchFamily="2" charset="-122"/>
              </a:rPr>
              <a:t>Any questions about that?</a:t>
            </a:r>
          </a:p>
          <a:p>
            <a:pPr lvl="0"/>
            <a:endParaRPr lang="en-US" altLang="zh-CN" dirty="0">
              <a:ea typeface="宋体" panose="02010600030101010101" pitchFamily="2" charset="-122"/>
            </a:endParaRPr>
          </a:p>
          <a:p>
            <a:pPr lvl="0"/>
            <a:r>
              <a:rPr lang="en-US" altLang="zh-CN" dirty="0">
                <a:ea typeface="宋体" panose="02010600030101010101" pitchFamily="2" charset="-122"/>
              </a:rPr>
              <a:t>There are a lot of things you should think about here. Like 1….,2…..3…..</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Rot="1" noChangeAspect="1" noTextEdit="1"/>
          </p:cNvSpPr>
          <p:nvPr>
            <p:ph type="sldImg"/>
          </p:nvPr>
        </p:nvSpPr>
        <p:spPr/>
      </p:sp>
      <p:sp>
        <p:nvSpPr>
          <p:cNvPr id="25602" name="Rectangle 3"/>
          <p:cNvSpPr>
            <a:spLocks noGrp="1"/>
          </p:cNvSpPr>
          <p:nvPr>
            <p:ph type="body"/>
          </p:nvPr>
        </p:nvSpPr>
        <p:spPr/>
        <p:txBody>
          <a:bodyPr wrap="square" lIns="95058" tIns="46695" rIns="95058" bIns="46695" anchor="t" anchorCtr="0"/>
          <a:lstStyle/>
          <a:p>
            <a:pPr lvl="0"/>
            <a:r>
              <a:rPr lang="zh-CN" altLang="en-US" sz="1300" dirty="0">
                <a:latin typeface="微软雅黑" panose="020B0503020204020204" pitchFamily="34" charset="-122"/>
                <a:ea typeface="微软雅黑" panose="020B0503020204020204" pitchFamily="34" charset="-122"/>
              </a:rPr>
              <a:t>冯</a:t>
            </a:r>
            <a:r>
              <a:rPr lang="en-US" altLang="zh-CN" sz="1300" dirty="0">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诺伊曼是原籍匈牙利的数学家，被称为“计算机之父”和“博弈论之父”，</a:t>
            </a:r>
            <a:r>
              <a:rPr lang="en-US" altLang="zh-CN" sz="1300" dirty="0">
                <a:latin typeface="微软雅黑" panose="020B0503020204020204" pitchFamily="34" charset="-122"/>
                <a:ea typeface="微软雅黑" panose="020B0503020204020204" pitchFamily="34" charset="-122"/>
              </a:rPr>
              <a:t>EDVAC</a:t>
            </a:r>
            <a:r>
              <a:rPr lang="zh-CN" altLang="en-US" sz="1300" dirty="0">
                <a:latin typeface="微软雅黑" panose="020B0503020204020204" pitchFamily="34" charset="-122"/>
                <a:ea typeface="微软雅黑" panose="020B0503020204020204" pitchFamily="34" charset="-122"/>
              </a:rPr>
              <a:t>称为离散变量自动电子计算机</a:t>
            </a:r>
          </a:p>
          <a:p>
            <a:pPr lvl="0"/>
            <a:r>
              <a:rPr lang="zh-CN" altLang="en-US" sz="1300" dirty="0">
                <a:latin typeface="微软雅黑" panose="020B0503020204020204" pitchFamily="34" charset="-122"/>
                <a:ea typeface="微软雅黑" panose="020B0503020204020204" pitchFamily="34" charset="-122"/>
              </a:rPr>
              <a:t>因为</a:t>
            </a:r>
            <a:r>
              <a:rPr lang="en-US" altLang="zh-CN" sz="1300" dirty="0">
                <a:latin typeface="微软雅黑" panose="020B0503020204020204" pitchFamily="34" charset="-122"/>
                <a:ea typeface="微软雅黑" panose="020B0503020204020204" pitchFamily="34" charset="-122"/>
              </a:rPr>
              <a:t>ENIAC</a:t>
            </a:r>
            <a:r>
              <a:rPr lang="zh-CN" altLang="en-US" sz="1300" dirty="0">
                <a:latin typeface="微软雅黑" panose="020B0503020204020204" pitchFamily="34" charset="-122"/>
                <a:ea typeface="微软雅黑" panose="020B0503020204020204" pitchFamily="34" charset="-122"/>
              </a:rPr>
              <a:t>没有存储器，也不是用二进制表示信息，所以，制造和使用的时候有很多问题，</a:t>
            </a:r>
            <a:r>
              <a:rPr lang="en-US" altLang="zh-CN" sz="1300" dirty="0">
                <a:latin typeface="微软雅黑" panose="020B0503020204020204" pitchFamily="34" charset="-122"/>
                <a:ea typeface="微软雅黑" panose="020B0503020204020204" pitchFamily="34" charset="-122"/>
              </a:rPr>
              <a:t>ENIAC</a:t>
            </a:r>
            <a:r>
              <a:rPr lang="zh-CN" altLang="en-US" sz="1300" dirty="0">
                <a:latin typeface="微软雅黑" panose="020B0503020204020204" pitchFamily="34" charset="-122"/>
                <a:ea typeface="微软雅黑" panose="020B0503020204020204" pitchFamily="34" charset="-122"/>
              </a:rPr>
              <a:t>研制小组认为许多方面需要改进，因此，在他们共同研讨的基础上，才有了</a:t>
            </a:r>
            <a:r>
              <a:rPr lang="en-US" altLang="zh-CN" sz="1300" dirty="0">
                <a:latin typeface="微软雅黑" panose="020B0503020204020204" pitchFamily="34" charset="-122"/>
                <a:ea typeface="微软雅黑" panose="020B0503020204020204" pitchFamily="34" charset="-122"/>
              </a:rPr>
              <a:t>EDVAC</a:t>
            </a:r>
            <a:r>
              <a:rPr lang="zh-CN" altLang="en-US" sz="1300" dirty="0">
                <a:latin typeface="微软雅黑" panose="020B0503020204020204" pitchFamily="34" charset="-122"/>
                <a:ea typeface="微软雅黑" panose="020B0503020204020204" pitchFamily="34" charset="-122"/>
              </a:rPr>
              <a:t>方案的思想。</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9" name="Rectangle 2"/>
          <p:cNvSpPr>
            <a:spLocks noGrp="1" noRot="1" noChangeAspect="1" noTextEdit="1"/>
          </p:cNvSpPr>
          <p:nvPr>
            <p:ph type="sldImg"/>
          </p:nvPr>
        </p:nvSpPr>
        <p:spPr>
          <a:xfrm>
            <a:off x="992188" y="768350"/>
            <a:ext cx="5114925" cy="3836988"/>
          </a:xfrm>
        </p:spPr>
      </p:sp>
      <p:sp>
        <p:nvSpPr>
          <p:cNvPr id="145410" name="Rectangle 3"/>
          <p:cNvSpPr>
            <a:spLocks noGrp="1"/>
          </p:cNvSpPr>
          <p:nvPr>
            <p:ph type="body"/>
          </p:nvPr>
        </p:nvSpPr>
        <p:spPr>
          <a:xfrm>
            <a:off x="946150" y="4860925"/>
            <a:ext cx="5207000" cy="4605338"/>
          </a:xfrm>
        </p:spPr>
        <p:txBody>
          <a:bodyPr wrap="square" lIns="93876" tIns="46938" rIns="93876" bIns="46938" anchor="t" anchorCtr="0"/>
          <a:lstStyle/>
          <a:p>
            <a:pPr marL="228600" lvl="0" indent="-228600"/>
            <a:r>
              <a:rPr lang="en-US" altLang="zh-CN" dirty="0">
                <a:ea typeface="宋体" panose="02010600030101010101" pitchFamily="2" charset="-122"/>
              </a:rPr>
              <a:t>Any questions so far? After this class, we should think of some important questions. Here are some examples:</a:t>
            </a:r>
          </a:p>
          <a:p>
            <a:pPr marL="228600" lvl="0" indent="-228600">
              <a:buFontTx/>
              <a:buAutoNum type="arabicPeriod"/>
            </a:pPr>
            <a:r>
              <a:rPr lang="en-US" altLang="zh-CN" dirty="0">
                <a:ea typeface="宋体" panose="02010600030101010101" pitchFamily="2" charset="-122"/>
              </a:rPr>
              <a:t>We should know what’s the range of expressible value for single-precision and double-precision. We consider this question by finding the largest number form. For normalized form, we know the largest one is that the significand should be all ones, exponent should be 11111110, which is 254, the true value is 254-127=127, so the value of the largest number is …., which is about +1.99…99x2</a:t>
            </a:r>
            <a:r>
              <a:rPr lang="en-US" altLang="zh-CN" baseline="30000" dirty="0">
                <a:ea typeface="宋体" panose="02010600030101010101" pitchFamily="2" charset="-122"/>
              </a:rPr>
              <a:t>7</a:t>
            </a:r>
            <a:r>
              <a:rPr lang="en-US" altLang="zh-CN" dirty="0">
                <a:ea typeface="宋体" panose="02010600030101010101" pitchFamily="2" charset="-122"/>
              </a:rPr>
              <a:t>x2</a:t>
            </a:r>
            <a:r>
              <a:rPr lang="en-US" altLang="zh-CN" baseline="30000" dirty="0">
                <a:ea typeface="宋体" panose="02010600030101010101" pitchFamily="2" charset="-122"/>
              </a:rPr>
              <a:t>120</a:t>
            </a:r>
            <a:r>
              <a:rPr lang="en-US" altLang="zh-CN" dirty="0">
                <a:ea typeface="宋体" panose="02010600030101010101" pitchFamily="2" charset="-122"/>
              </a:rPr>
              <a:t> = +1.99…99x2</a:t>
            </a:r>
            <a:r>
              <a:rPr lang="en-US" altLang="zh-CN" baseline="30000" dirty="0">
                <a:ea typeface="宋体" panose="02010600030101010101" pitchFamily="2" charset="-122"/>
              </a:rPr>
              <a:t>7</a:t>
            </a:r>
            <a:r>
              <a:rPr lang="en-US" altLang="zh-CN" dirty="0">
                <a:ea typeface="宋体" panose="02010600030101010101" pitchFamily="2" charset="-122"/>
              </a:rPr>
              <a:t>x(2</a:t>
            </a:r>
            <a:r>
              <a:rPr lang="en-US" altLang="zh-CN" baseline="30000" dirty="0">
                <a:ea typeface="宋体" panose="02010600030101010101" pitchFamily="2" charset="-122"/>
              </a:rPr>
              <a:t>10</a:t>
            </a:r>
            <a:r>
              <a:rPr lang="en-US" altLang="zh-CN" dirty="0">
                <a:ea typeface="宋体" panose="02010600030101010101" pitchFamily="2" charset="-122"/>
              </a:rPr>
              <a:t>)</a:t>
            </a:r>
            <a:r>
              <a:rPr lang="en-US" altLang="zh-CN" baseline="30000" dirty="0">
                <a:ea typeface="宋体" panose="02010600030101010101" pitchFamily="2" charset="-122"/>
              </a:rPr>
              <a:t>12</a:t>
            </a:r>
            <a:r>
              <a:rPr lang="en-US" altLang="zh-CN" dirty="0">
                <a:ea typeface="宋体" panose="02010600030101010101" pitchFamily="2" charset="-122"/>
              </a:rPr>
              <a:t> ~ +1.99…99x1.28x10</a:t>
            </a:r>
            <a:r>
              <a:rPr lang="en-US" altLang="zh-CN" baseline="30000" dirty="0">
                <a:ea typeface="宋体" panose="02010600030101010101" pitchFamily="2" charset="-122"/>
              </a:rPr>
              <a:t>2</a:t>
            </a:r>
            <a:r>
              <a:rPr lang="en-US" altLang="zh-CN" dirty="0">
                <a:ea typeface="宋体" panose="02010600030101010101" pitchFamily="2" charset="-122"/>
              </a:rPr>
              <a:t>x(10</a:t>
            </a:r>
            <a:r>
              <a:rPr lang="en-US" altLang="zh-CN" baseline="30000" dirty="0">
                <a:ea typeface="宋体" panose="02010600030101010101" pitchFamily="2" charset="-122"/>
              </a:rPr>
              <a:t>3</a:t>
            </a:r>
            <a:r>
              <a:rPr lang="en-US" altLang="zh-CN" dirty="0">
                <a:ea typeface="宋体" panose="02010600030101010101" pitchFamily="2" charset="-122"/>
              </a:rPr>
              <a:t>)</a:t>
            </a:r>
            <a:r>
              <a:rPr lang="en-US" altLang="zh-CN" baseline="30000" dirty="0">
                <a:ea typeface="宋体" panose="02010600030101010101" pitchFamily="2" charset="-122"/>
              </a:rPr>
              <a:t>12</a:t>
            </a:r>
            <a:r>
              <a:rPr lang="en-US" altLang="zh-CN" dirty="0">
                <a:ea typeface="宋体" panose="02010600030101010101" pitchFamily="2" charset="-122"/>
              </a:rPr>
              <a:t> ~ +2.0x10</a:t>
            </a:r>
            <a:r>
              <a:rPr lang="en-US" altLang="zh-CN" baseline="30000" dirty="0">
                <a:ea typeface="宋体" panose="02010600030101010101" pitchFamily="2" charset="-122"/>
              </a:rPr>
              <a:t>38</a:t>
            </a:r>
            <a:r>
              <a:rPr lang="en-US" altLang="zh-CN" dirty="0">
                <a:ea typeface="宋体" panose="02010600030101010101" pitchFamily="2" charset="-122"/>
              </a:rPr>
              <a:t> </a:t>
            </a:r>
          </a:p>
          <a:p>
            <a:pPr marL="228600" lvl="0" indent="-228600">
              <a:buFontTx/>
              <a:buAutoNum type="arabicPeriod"/>
            </a:pPr>
            <a:r>
              <a:rPr lang="en-US" altLang="zh-CN" dirty="0">
                <a:ea typeface="宋体" panose="02010600030101010101" pitchFamily="2" charset="-122"/>
              </a:rPr>
              <a:t>We should know why use biased exponent. Considering the addition operation for two scientific notation numbers, 3.12x10</a:t>
            </a:r>
            <a:r>
              <a:rPr lang="en-US" altLang="zh-CN" baseline="30000" dirty="0">
                <a:ea typeface="宋体" panose="02010600030101010101" pitchFamily="2" charset="-122"/>
              </a:rPr>
              <a:t>3 </a:t>
            </a:r>
            <a:r>
              <a:rPr lang="en-US" altLang="zh-CN" dirty="0">
                <a:ea typeface="宋体" panose="02010600030101010101" pitchFamily="2" charset="-122"/>
              </a:rPr>
              <a:t>4.28x10</a:t>
            </a:r>
            <a:r>
              <a:rPr lang="en-US" altLang="zh-CN" baseline="30000" dirty="0">
                <a:ea typeface="宋体" panose="02010600030101010101" pitchFamily="2" charset="-122"/>
              </a:rPr>
              <a:t>-2</a:t>
            </a:r>
            <a:r>
              <a:rPr lang="en-US" altLang="zh-CN" dirty="0">
                <a:ea typeface="宋体" panose="02010600030101010101" pitchFamily="2" charset="-122"/>
              </a:rPr>
              <a:t>, before adding the fractions, we must adjust the exponents to make them the same. We always convert the smaller one. Here 4.28x10</a:t>
            </a:r>
            <a:r>
              <a:rPr lang="en-US" altLang="zh-CN" baseline="30000" dirty="0">
                <a:ea typeface="宋体" panose="02010600030101010101" pitchFamily="2" charset="-122"/>
              </a:rPr>
              <a:t>-2 </a:t>
            </a:r>
            <a:r>
              <a:rPr lang="en-US" altLang="zh-CN" dirty="0">
                <a:ea typeface="宋体" panose="02010600030101010101" pitchFamily="2" charset="-122"/>
              </a:rPr>
              <a:t>should be convert to 0.0000428x10</a:t>
            </a:r>
            <a:r>
              <a:rPr lang="en-US" altLang="zh-CN" baseline="30000" dirty="0">
                <a:ea typeface="宋体" panose="02010600030101010101" pitchFamily="2" charset="-122"/>
              </a:rPr>
              <a:t>3 </a:t>
            </a:r>
            <a:r>
              <a:rPr lang="en-US" altLang="zh-CN" dirty="0">
                <a:ea typeface="宋体" panose="02010600030101010101" pitchFamily="2" charset="-122"/>
              </a:rPr>
              <a:t>. So we want to know which is larger and which is smaller. Inside the computer, we compare two numbers by seeing the digits from left to right. If we express the exponent using two’s complement form, the negative numbers will seem to be larger than positive numbers. For example(suppose N=4): –2=&gt;1110</a:t>
            </a:r>
            <a:r>
              <a:rPr lang="en-US" altLang="zh-CN" baseline="-25000" dirty="0">
                <a:ea typeface="宋体" panose="02010600030101010101" pitchFamily="2" charset="-122"/>
              </a:rPr>
              <a:t>2</a:t>
            </a:r>
            <a:r>
              <a:rPr lang="en-US" altLang="zh-CN" dirty="0">
                <a:ea typeface="宋体" panose="02010600030101010101" pitchFamily="2" charset="-122"/>
              </a:rPr>
              <a:t>, +3=&gt;0011</a:t>
            </a:r>
            <a:r>
              <a:rPr lang="en-US" altLang="zh-CN" baseline="-25000" dirty="0">
                <a:ea typeface="宋体" panose="02010600030101010101" pitchFamily="2" charset="-122"/>
              </a:rPr>
              <a:t>2</a:t>
            </a:r>
            <a:r>
              <a:rPr lang="en-US" altLang="zh-CN" dirty="0">
                <a:ea typeface="宋体" panose="02010600030101010101" pitchFamily="2" charset="-122"/>
              </a:rPr>
              <a:t>. If we use biased exponent which add certain excess(here say 8=1000</a:t>
            </a:r>
            <a:r>
              <a:rPr lang="en-US" altLang="zh-CN" baseline="-25000" dirty="0">
                <a:ea typeface="宋体" panose="02010600030101010101" pitchFamily="2" charset="-122"/>
              </a:rPr>
              <a:t>2</a:t>
            </a:r>
            <a:r>
              <a:rPr lang="en-US" altLang="zh-CN" dirty="0">
                <a:ea typeface="宋体" panose="02010600030101010101" pitchFamily="2" charset="-122"/>
              </a:rPr>
              <a:t>), we will have:  –2=&gt;0110</a:t>
            </a:r>
            <a:r>
              <a:rPr lang="en-US" altLang="zh-CN" baseline="-25000" dirty="0">
                <a:ea typeface="宋体" panose="02010600030101010101" pitchFamily="2" charset="-122"/>
              </a:rPr>
              <a:t>2</a:t>
            </a:r>
            <a:r>
              <a:rPr lang="en-US" altLang="zh-CN" dirty="0">
                <a:ea typeface="宋体" panose="02010600030101010101" pitchFamily="2" charset="-122"/>
              </a:rPr>
              <a:t>, +3=&gt;1011</a:t>
            </a:r>
            <a:r>
              <a:rPr lang="en-US" altLang="zh-CN" baseline="-25000" dirty="0">
                <a:ea typeface="宋体" panose="02010600030101010101" pitchFamily="2" charset="-122"/>
              </a:rPr>
              <a:t>2</a:t>
            </a:r>
            <a:r>
              <a:rPr lang="en-US" altLang="zh-CN" dirty="0">
                <a:ea typeface="宋体" panose="02010600030101010101" pitchFamily="2" charset="-122"/>
              </a:rPr>
              <a:t> It is obvious that 1011 is larger than 0110. Generally, we always choose 2</a:t>
            </a:r>
            <a:r>
              <a:rPr lang="en-US" altLang="zh-CN" baseline="30000" dirty="0">
                <a:ea typeface="宋体" panose="02010600030101010101" pitchFamily="2" charset="-122"/>
              </a:rPr>
              <a:t>N-1 </a:t>
            </a:r>
            <a:r>
              <a:rPr lang="en-US" altLang="zh-CN" dirty="0">
                <a:ea typeface="宋体" panose="02010600030101010101" pitchFamily="2" charset="-122"/>
              </a:rPr>
              <a:t>as the excess(or bias)  for N bits number. Before IEEE 754 standard, Almost all the computer did in this way. IEEE 754 chose 2</a:t>
            </a:r>
            <a:r>
              <a:rPr lang="en-US" altLang="zh-CN" baseline="30000" dirty="0">
                <a:ea typeface="宋体" panose="02010600030101010101" pitchFamily="2" charset="-122"/>
              </a:rPr>
              <a:t>N-1</a:t>
            </a:r>
            <a:r>
              <a:rPr lang="en-US" altLang="zh-CN" dirty="0">
                <a:ea typeface="宋体" panose="02010600030101010101" pitchFamily="2" charset="-122"/>
              </a:rPr>
              <a:t> –1, it’s a clever selection, because it can enlarge the range of the expressible value.  Say N=4, if we choose 1000 as bias, the largest number is +7 (=&gt;1111</a:t>
            </a:r>
            <a:r>
              <a:rPr lang="en-US" altLang="zh-CN" baseline="-25000" dirty="0">
                <a:ea typeface="宋体" panose="02010600030101010101" pitchFamily="2" charset="-122"/>
              </a:rPr>
              <a:t>2</a:t>
            </a:r>
            <a:r>
              <a:rPr lang="en-US" altLang="zh-CN" dirty="0">
                <a:ea typeface="宋体" panose="02010600030101010101" pitchFamily="2" charset="-122"/>
              </a:rPr>
              <a:t>), if we choose 0111 as bias, the largest number can be +8 (=&gt;1111</a:t>
            </a:r>
            <a:r>
              <a:rPr lang="en-US" altLang="zh-CN" baseline="-25000" dirty="0">
                <a:ea typeface="宋体" panose="02010600030101010101" pitchFamily="2" charset="-122"/>
              </a:rPr>
              <a:t>2</a:t>
            </a:r>
            <a:r>
              <a:rPr lang="en-US" altLang="zh-CN" dirty="0">
                <a:ea typeface="宋体" panose="02010600030101010101" pitchFamily="2" charset="-122"/>
              </a:rPr>
              <a:t>)</a:t>
            </a:r>
          </a:p>
          <a:p>
            <a:pPr marL="228600" lvl="0" indent="-228600">
              <a:buFontTx/>
              <a:buAutoNum type="arabicPeriod"/>
            </a:pPr>
            <a:r>
              <a:rPr lang="en-US" altLang="zh-CN" dirty="0">
                <a:ea typeface="宋体" panose="02010600030101010101" pitchFamily="2" charset="-122"/>
              </a:rPr>
              <a:t>For the first case, we convert i from int to float and then to int. If i is a very large integer, it will lose some lower significant digits when converting to float (because 31&gt;24). So it will be not true. How about Double?  (it’s OK, because 31&lt;53). For the second case, we convert f from float to int and then to float. If f is a very small number (&lt;1), it will have no integer representation when converting to int. So it will be not always true. How about Double? The situation is the same, so it’s also not always true.</a:t>
            </a:r>
          </a:p>
          <a:p>
            <a:pPr marL="228600" lvl="0" indent="-228600">
              <a:buFontTx/>
              <a:buAutoNum type="arabicPeriod"/>
            </a:pPr>
            <a:r>
              <a:rPr lang="en-US" altLang="zh-CN" dirty="0">
                <a:ea typeface="宋体" panose="02010600030101010101" pitchFamily="2" charset="-122"/>
              </a:rPr>
              <a:t>When we add a very small number to a very large number, we will get the result which is exact the larger number. Because we should adjust the exponents to make them the same, so for very small exponent, the significand will be lost after moving the point to left and truncating the lower significant digits.   </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1" name="Rectangle 2"/>
          <p:cNvSpPr>
            <a:spLocks noGrp="1" noRot="1" noChangeAspect="1" noTextEdit="1"/>
          </p:cNvSpPr>
          <p:nvPr>
            <p:ph type="sldImg"/>
          </p:nvPr>
        </p:nvSpPr>
        <p:spPr>
          <a:xfrm>
            <a:off x="992188" y="768350"/>
            <a:ext cx="5114925" cy="3836988"/>
          </a:xfrm>
        </p:spPr>
      </p:sp>
      <p:sp>
        <p:nvSpPr>
          <p:cNvPr id="148482" name="Rectangle 3"/>
          <p:cNvSpPr>
            <a:spLocks noGrp="1"/>
          </p:cNvSpPr>
          <p:nvPr>
            <p:ph type="body"/>
          </p:nvPr>
        </p:nvSpPr>
        <p:spPr>
          <a:xfrm>
            <a:off x="946150" y="4860925"/>
            <a:ext cx="5207000" cy="4605338"/>
          </a:xfrm>
        </p:spPr>
        <p:txBody>
          <a:bodyPr wrap="square" lIns="95058" tIns="46695" rIns="95058" bIns="46695" anchor="t" anchorCtr="0"/>
          <a:lstStyle/>
          <a:p>
            <a:pPr lvl="0"/>
            <a:r>
              <a:rPr lang="zh-CN" altLang="en-US" sz="1000" dirty="0">
                <a:solidFill>
                  <a:srgbClr val="008000"/>
                </a:solidFill>
                <a:latin typeface="宋体" panose="02010600030101010101" pitchFamily="2" charset="-122"/>
                <a:ea typeface="宋体" panose="02010600030101010101" pitchFamily="2" charset="-122"/>
              </a:rPr>
              <a:t>每位十进制数的取值可以是0/1/2/…/9这十个数之一，因此，每一个十进制数位必须至少有4位二进制位来表示。而4位二进制位可以组合成16种状态，去掉10种状态后还有6种冗余状态，所以从16种状态中选取10种状态表示十进制数位0 ~ 9的方法很多，可以产生多种</a:t>
            </a:r>
            <a:r>
              <a:rPr lang="en-US" altLang="zh-CN" sz="1000" dirty="0">
                <a:solidFill>
                  <a:srgbClr val="008000"/>
                </a:solidFill>
                <a:latin typeface="宋体" panose="02010600030101010101" pitchFamily="2" charset="-122"/>
                <a:ea typeface="宋体" panose="02010600030101010101" pitchFamily="2" charset="-122"/>
              </a:rPr>
              <a:t>BCD</a:t>
            </a:r>
            <a:r>
              <a:rPr lang="zh-CN" altLang="en-US" sz="1000" dirty="0">
                <a:solidFill>
                  <a:srgbClr val="008000"/>
                </a:solidFill>
                <a:latin typeface="宋体" panose="02010600030101010101" pitchFamily="2" charset="-122"/>
                <a:ea typeface="宋体" panose="02010600030101010101" pitchFamily="2" charset="-122"/>
              </a:rPr>
              <a:t>码方案。</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5" name="幻灯片图像占位符 1"/>
          <p:cNvSpPr>
            <a:spLocks noGrp="1" noRot="1" noChangeAspect="1" noTextEdit="1"/>
          </p:cNvSpPr>
          <p:nvPr>
            <p:ph type="sldImg"/>
          </p:nvPr>
        </p:nvSpPr>
        <p:spPr/>
      </p:sp>
      <p:sp>
        <p:nvSpPr>
          <p:cNvPr id="159746"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5" name="Rectangle 2"/>
          <p:cNvSpPr>
            <a:spLocks noGrp="1" noRot="1" noChangeAspect="1" noTextEdit="1"/>
          </p:cNvSpPr>
          <p:nvPr>
            <p:ph type="sldImg"/>
          </p:nvPr>
        </p:nvSpPr>
        <p:spPr>
          <a:xfrm>
            <a:off x="990600" y="642938"/>
            <a:ext cx="5137150" cy="3852862"/>
          </a:xfrm>
        </p:spPr>
      </p:sp>
      <p:sp>
        <p:nvSpPr>
          <p:cNvPr id="175106" name="Rectangle 3"/>
          <p:cNvSpPr>
            <a:spLocks noGrp="1"/>
          </p:cNvSpPr>
          <p:nvPr>
            <p:ph type="body"/>
          </p:nvPr>
        </p:nvSpPr>
        <p:spPr>
          <a:xfrm>
            <a:off x="534988" y="4860925"/>
            <a:ext cx="6116637" cy="4605338"/>
          </a:xfrm>
        </p:spPr>
        <p:txBody>
          <a:bodyPr wrap="square" lIns="95058" tIns="46695" rIns="95058" bIns="46695" anchor="t" anchorCtr="0"/>
          <a:lstStyle/>
          <a:p>
            <a:pPr lvl="0"/>
            <a:r>
              <a:rPr lang="en-US" altLang="zh-CN" dirty="0">
                <a:ea typeface="宋体" panose="02010600030101010101" pitchFamily="2" charset="-122"/>
              </a:rPr>
              <a:t>Ingot </a:t>
            </a:r>
            <a:r>
              <a:rPr lang="en-US" altLang="zh-CN" dirty="0">
                <a:ea typeface="宋体" panose="02010600030101010101" pitchFamily="2" charset="-122"/>
                <a:sym typeface="Wingdings" panose="05000000000000000000" pitchFamily="2" charset="2"/>
              </a:rPr>
              <a:t> wafer  die  chip</a:t>
            </a:r>
            <a:endParaRPr lang="en-US" altLang="zh-CN" dirty="0">
              <a:ea typeface="宋体" panose="02010600030101010101" pitchFamily="2" charset="-122"/>
            </a:endParaRPr>
          </a:p>
          <a:p>
            <a:pPr lvl="0"/>
            <a:r>
              <a:rPr lang="en-US" altLang="zh-CN" dirty="0">
                <a:ea typeface="宋体" panose="02010600030101010101" pitchFamily="2" charset="-122"/>
              </a:rPr>
              <a:t>Please click “how chips are made” on the course website to see the steps in details.</a:t>
            </a:r>
          </a:p>
          <a:p>
            <a:pPr lvl="0"/>
            <a:r>
              <a:rPr lang="en-US" altLang="zh-CN" dirty="0">
                <a:ea typeface="宋体" panose="02010600030101010101" pitchFamily="2" charset="-122"/>
              </a:rPr>
              <a:t>Question asked by a student: why is the wafer a round shape, not a square shape?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TextEdit="1"/>
          </p:cNvSpPr>
          <p:nvPr>
            <p:ph type="sldImg"/>
          </p:nvPr>
        </p:nvSpPr>
        <p:spPr/>
      </p:sp>
      <p:sp>
        <p:nvSpPr>
          <p:cNvPr id="30722"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幻灯片图像占位符 1"/>
          <p:cNvSpPr>
            <a:spLocks noGrp="1" noRot="1" noChangeAspect="1" noTextEdit="1"/>
          </p:cNvSpPr>
          <p:nvPr>
            <p:ph type="sldImg"/>
          </p:nvPr>
        </p:nvSpPr>
        <p:spPr/>
      </p:sp>
      <p:sp>
        <p:nvSpPr>
          <p:cNvPr id="32770"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32771"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400" dirty="0">
                <a:latin typeface="Times New Roman" panose="02020603050405020304" pitchFamily="18" charset="0"/>
                <a:ea typeface="宋体" panose="02010600030101010101" pitchFamily="2" charset="-122"/>
              </a:rPr>
              <a:t>14</a:t>
            </a:fld>
            <a:endParaRPr lang="en-US" altLang="zh-CN" sz="14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a:spLocks noGrp="1" noRot="1" noChangeAspect="1" noTextEdit="1"/>
          </p:cNvSpPr>
          <p:nvPr>
            <p:ph type="sldImg"/>
          </p:nvPr>
        </p:nvSpPr>
        <p:spPr/>
      </p:sp>
      <p:sp>
        <p:nvSpPr>
          <p:cNvPr id="34818" name="Rectangle 3"/>
          <p:cNvSpPr>
            <a:spLocks noGrp="1"/>
          </p:cNvSpPr>
          <p:nvPr>
            <p:ph type="body"/>
          </p:nvPr>
        </p:nvSpPr>
        <p:spPr/>
        <p:txBody>
          <a:bodyPr wrap="square" lIns="95058" tIns="46695" rIns="95058" bIns="46695" anchor="t" anchorCtr="0"/>
          <a:lstStyle/>
          <a:p>
            <a:pPr lvl="0"/>
            <a:r>
              <a:rPr lang="zh-CN" altLang="en-US" dirty="0">
                <a:ea typeface="宋体" panose="02010600030101010101" pitchFamily="2" charset="-122"/>
              </a:rPr>
              <a:t>算术逻辑部件：</a:t>
            </a:r>
            <a:r>
              <a:rPr lang="en-US" altLang="zh-CN" dirty="0">
                <a:ea typeface="宋体" panose="02010600030101010101" pitchFamily="2" charset="-122"/>
              </a:rPr>
              <a:t>Arithmetic Logic Unit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幻灯片图像占位符 1"/>
          <p:cNvSpPr>
            <a:spLocks noGrp="1" noRot="1" noChangeAspect="1" noTextEdit="1"/>
          </p:cNvSpPr>
          <p:nvPr>
            <p:ph type="sldImg"/>
          </p:nvPr>
        </p:nvSpPr>
        <p:spPr/>
      </p:sp>
      <p:sp>
        <p:nvSpPr>
          <p:cNvPr id="43010"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43011"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400" dirty="0">
                <a:latin typeface="Times New Roman" panose="02020603050405020304" pitchFamily="18" charset="0"/>
                <a:ea typeface="宋体" panose="02010600030101010101" pitchFamily="2" charset="-122"/>
              </a:rPr>
              <a:t>22</a:t>
            </a:fld>
            <a:endParaRPr lang="en-US" altLang="zh-CN" sz="14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幻灯片图像占位符 1"/>
          <p:cNvSpPr>
            <a:spLocks noGrp="1" noRot="1" noChangeAspect="1" noTextEdit="1"/>
          </p:cNvSpPr>
          <p:nvPr>
            <p:ph type="sldImg"/>
          </p:nvPr>
        </p:nvSpPr>
        <p:spPr/>
      </p:sp>
      <p:sp>
        <p:nvSpPr>
          <p:cNvPr id="45058" name="备注占位符 2"/>
          <p:cNvSpPr>
            <a:spLocks noGrp="1"/>
          </p:cNvSpPr>
          <p:nvPr>
            <p:ph type="body"/>
          </p:nvPr>
        </p:nvSpPr>
        <p:spPr/>
        <p:txBody>
          <a:bodyPr wrap="square" lIns="95058" tIns="46695" rIns="95058" bIns="46695" anchor="t" anchorCtr="0"/>
          <a:lstStyle/>
          <a:p>
            <a:pPr lvl="0"/>
            <a:endParaRPr lang="zh-CN" altLang="en-US" dirty="0">
              <a:ea typeface="宋体" panose="02010600030101010101" pitchFamily="2" charset="-122"/>
            </a:endParaRPr>
          </a:p>
        </p:txBody>
      </p:sp>
      <p:sp>
        <p:nvSpPr>
          <p:cNvPr id="45059" name="灯片编号占位符 3"/>
          <p:cNvSpPr txBox="1">
            <a:spLocks noGrp="1"/>
          </p:cNvSpPr>
          <p:nvPr>
            <p:ph type="sldNum" sz="quarter"/>
          </p:nvPr>
        </p:nvSpPr>
        <p:spPr>
          <a:xfrm>
            <a:off x="0" y="0"/>
            <a:ext cx="0" cy="0"/>
          </a:xfrm>
          <a:prstGeom prst="rect">
            <a:avLst/>
          </a:prstGeom>
          <a:noFill/>
          <a:ln w="9525">
            <a:noFill/>
          </a:ln>
        </p:spPr>
        <p:txBody>
          <a:bodyPr anchor="t" anchorCtr="0"/>
          <a:lstStyle/>
          <a:p>
            <a:pPr lvl="0"/>
            <a:fld id="{9A0DB2DC-4C9A-4742-B13C-FB6460FD3503}" type="slidenum">
              <a:rPr lang="en-US" altLang="zh-CN" sz="1400" dirty="0">
                <a:latin typeface="Times New Roman" panose="02020603050405020304" pitchFamily="18" charset="0"/>
                <a:ea typeface="宋体" panose="02010600030101010101" pitchFamily="2" charset="-122"/>
              </a:rPr>
              <a:t>23</a:t>
            </a:fld>
            <a:endParaRPr lang="en-US" altLang="zh-CN" sz="1400" dirty="0">
              <a:latin typeface="Times New Roman" panose="02020603050405020304" pitchFamily="18"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pPr fontAlgn="base"/>
            <a:r>
              <a:rPr lang="zh-CN" altLang="en-US" strike="noStrike" noProof="1"/>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pPr fontAlgn="base"/>
            <a:r>
              <a:rPr lang="zh-CN" altLang="en-US" strike="noStrike" noProof="1"/>
              <a:t>单击此处编辑母版副标题样式</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88125" y="190500"/>
            <a:ext cx="2047875" cy="3090863"/>
          </a:xfrm>
        </p:spPr>
        <p:txBody>
          <a:bodyPr vert="eaVert"/>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a:xfrm>
            <a:off x="444500" y="190500"/>
            <a:ext cx="5991225" cy="3090863"/>
          </a:xfrm>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800100" y="190500"/>
            <a:ext cx="6073775" cy="474663"/>
          </a:xfrm>
        </p:spPr>
        <p:txBody>
          <a:bodyPr/>
          <a:lstStyle/>
          <a:p>
            <a:pPr fontAlgn="base"/>
            <a:r>
              <a:rPr lang="zh-CN" altLang="en-US" strike="noStrike" noProof="1"/>
              <a:t>单击此处编辑母版标题样式</a:t>
            </a:r>
          </a:p>
        </p:txBody>
      </p:sp>
      <p:sp>
        <p:nvSpPr>
          <p:cNvPr id="3" name="表格占位符 2"/>
          <p:cNvSpPr>
            <a:spLocks noGrp="1"/>
          </p:cNvSpPr>
          <p:nvPr>
            <p:ph type="tbl" idx="1"/>
          </p:nvPr>
        </p:nvSpPr>
        <p:spPr>
          <a:xfrm>
            <a:off x="444500" y="889000"/>
            <a:ext cx="8191500" cy="2392363"/>
          </a:xfrm>
        </p:spPr>
        <p:txBody>
          <a:bodyPr vert="horz" wrap="square" lIns="63500" tIns="25400" rIns="63500" bIns="25400" numCol="1" anchor="t" anchorCtr="0" compatLnSpc="1">
            <a:spAutoFit/>
          </a:bodyPr>
          <a:lstStyle/>
          <a:p>
            <a:pPr marL="203200" marR="0" lvl="0" indent="-20320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endParaRPr kumimoji="0" lang="zh-CN" altLang="en-US" sz="2200" b="1" i="0" u="none" strike="noStrike" kern="0" cap="none" spc="0" normalizeH="0" baseline="0" noProof="0">
              <a:ln>
                <a:noFill/>
              </a:ln>
              <a:solidFill>
                <a:schemeClr val="tx1"/>
              </a:solidFill>
              <a:effectLst/>
              <a:uLnTx/>
              <a:uFillTx/>
              <a:latin typeface="+mn-lt"/>
              <a:ea typeface="+mn-ea"/>
              <a:cs typeface="+mn-c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cSld name="内容">
    <p:bg>
      <p:bgPr>
        <a:solidFill>
          <a:schemeClr val="bg1"/>
        </a:solidFill>
        <a:effectLst/>
      </p:bgPr>
    </p:bg>
    <p:spTree>
      <p:nvGrpSpPr>
        <p:cNvPr id="1" name=""/>
        <p:cNvGrpSpPr/>
        <p:nvPr/>
      </p:nvGrpSpPr>
      <p:grpSpPr>
        <a:xfrm>
          <a:off x="0" y="0"/>
          <a:ext cx="0" cy="0"/>
          <a:chOff x="0" y="0"/>
          <a:chExt cx="0" cy="0"/>
        </a:xfrm>
      </p:grpSpPr>
      <p:sp>
        <p:nvSpPr>
          <p:cNvPr id="2" name="内容占位符 1"/>
          <p:cNvSpPr>
            <a:spLocks noGrp="1"/>
          </p:cNvSpPr>
          <p:nvPr>
            <p:ph/>
          </p:nvPr>
        </p:nvSpPr>
        <p:spPr>
          <a:xfrm>
            <a:off x="495300" y="228600"/>
            <a:ext cx="8191500" cy="347821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pPr fontAlgn="base"/>
            <a:r>
              <a:rPr lang="zh-CN" altLang="en-US" strike="noStrike" noProof="1"/>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pPr fontAlgn="base"/>
            <a:r>
              <a:rPr lang="zh-CN" altLang="en-US" strike="noStrike" noProof="1"/>
              <a:t>单击此处编辑母版副标题样式</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obj" preserve="1">
  <p:cSld name="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idx="1"/>
          </p:nvPr>
        </p:nvSpPr>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lstStyle>
            <a:lvl1pPr algn="l">
              <a:defRPr sz="4000" b="1" cap="all"/>
            </a:lvl1p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a:t>单击此处编辑母版文本样式</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sz="half" idx="1"/>
          </p:nvPr>
        </p:nvSpPr>
        <p:spPr>
          <a:xfrm>
            <a:off x="444500" y="889000"/>
            <a:ext cx="4019550" cy="2392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内容占位符 3"/>
          <p:cNvSpPr>
            <a:spLocks noGrp="1"/>
          </p:cNvSpPr>
          <p:nvPr>
            <p:ph sz="half" idx="2"/>
          </p:nvPr>
        </p:nvSpPr>
        <p:spPr>
          <a:xfrm>
            <a:off x="4616450" y="889000"/>
            <a:ext cx="4019550" cy="2392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idx="1"/>
          </p:nvPr>
        </p:nvSpPr>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空白">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objTx" preserve="1">
  <p:cSld name="内容与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pPr fontAlgn="base"/>
            <a:r>
              <a:rPr lang="zh-CN" altLang="en-US" strike="noStrike" noProof="1"/>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a:t>单击此处编辑母版文本样式</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pPr fontAlgn="base"/>
            <a:r>
              <a:rPr lang="zh-CN" altLang="en-US" strike="noStrike" noProof="1"/>
              <a:t>单击此处编辑母版标题样式</a:t>
            </a:r>
          </a:p>
        </p:txBody>
      </p:sp>
      <p:sp>
        <p:nvSpPr>
          <p:cNvPr id="3" name="图片占位符 2"/>
          <p:cNvSpPr>
            <a:spLocks noGrp="1"/>
          </p:cNvSpPr>
          <p:nvPr>
            <p:ph type="pic" idx="1"/>
          </p:nvPr>
        </p:nvSpPr>
        <p:spPr>
          <a:xfrm>
            <a:off x="1792288" y="612775"/>
            <a:ext cx="5486400" cy="4114800"/>
          </a:xfrm>
        </p:spPr>
        <p:txBody>
          <a:bodyPr vert="horz" wrap="square" lIns="63500" tIns="25400" rIns="63500" bIns="25400" numCol="1" anchor="t" anchorCtr="0" compatLnSpc="1">
            <a:sp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None/>
              <a:defRPr/>
            </a:pPr>
            <a:endParaRPr kumimoji="0" lang="zh-CN" altLang="en-US" sz="3200" b="1" i="0" u="none" strike="noStrike" kern="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a:t>单击此处编辑母版文本样式</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88125" y="190500"/>
            <a:ext cx="2047875" cy="3090863"/>
          </a:xfrm>
        </p:spPr>
        <p:txBody>
          <a:bodyPr vert="eaVert"/>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a:xfrm>
            <a:off x="444500" y="190500"/>
            <a:ext cx="5991225" cy="3090863"/>
          </a:xfrm>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800100" y="190500"/>
            <a:ext cx="6073775" cy="474663"/>
          </a:xfrm>
        </p:spPr>
        <p:txBody>
          <a:bodyPr/>
          <a:lstStyle/>
          <a:p>
            <a:pPr fontAlgn="base"/>
            <a:r>
              <a:rPr lang="zh-CN" altLang="en-US" strike="noStrike" noProof="1"/>
              <a:t>单击此处编辑母版标题样式</a:t>
            </a:r>
          </a:p>
        </p:txBody>
      </p:sp>
      <p:sp>
        <p:nvSpPr>
          <p:cNvPr id="3" name="表格占位符 2"/>
          <p:cNvSpPr>
            <a:spLocks noGrp="1"/>
          </p:cNvSpPr>
          <p:nvPr>
            <p:ph type="tbl" idx="1"/>
          </p:nvPr>
        </p:nvSpPr>
        <p:spPr>
          <a:xfrm>
            <a:off x="444500" y="889000"/>
            <a:ext cx="8191500" cy="2392363"/>
          </a:xfrm>
        </p:spPr>
        <p:txBody>
          <a:bodyPr vert="horz" wrap="square" lIns="63500" tIns="25400" rIns="63500" bIns="25400" numCol="1" anchor="t" anchorCtr="0" compatLnSpc="1">
            <a:spAutoFit/>
          </a:bodyPr>
          <a:lstStyle/>
          <a:p>
            <a:pPr marL="203200" marR="0" lvl="0" indent="-20320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endParaRPr kumimoji="0" lang="zh-CN" altLang="en-US" sz="2200" b="1" i="0" u="none" strike="noStrike" kern="0" cap="none" spc="0" normalizeH="0" baseline="0" noProof="0">
              <a:ln>
                <a:noFill/>
              </a:ln>
              <a:solidFill>
                <a:schemeClr val="tx1"/>
              </a:solidFill>
              <a:effectLst/>
              <a:uLnTx/>
              <a:uFillTx/>
              <a:latin typeface="+mn-lt"/>
              <a:ea typeface="+mn-ea"/>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Only">
  <p:cSld name="内容">
    <p:bg>
      <p:bgPr>
        <a:solidFill>
          <a:schemeClr val="bg1"/>
        </a:solidFill>
        <a:effectLst/>
      </p:bgPr>
    </p:bg>
    <p:spTree>
      <p:nvGrpSpPr>
        <p:cNvPr id="1" name=""/>
        <p:cNvGrpSpPr/>
        <p:nvPr/>
      </p:nvGrpSpPr>
      <p:grpSpPr>
        <a:xfrm>
          <a:off x="0" y="0"/>
          <a:ext cx="0" cy="0"/>
          <a:chOff x="0" y="0"/>
          <a:chExt cx="0" cy="0"/>
        </a:xfrm>
      </p:grpSpPr>
      <p:sp>
        <p:nvSpPr>
          <p:cNvPr id="2" name="内容占位符 1"/>
          <p:cNvSpPr>
            <a:spLocks noGrp="1"/>
          </p:cNvSpPr>
          <p:nvPr>
            <p:ph/>
          </p:nvPr>
        </p:nvSpPr>
        <p:spPr>
          <a:xfrm>
            <a:off x="495300" y="228600"/>
            <a:ext cx="8191500" cy="347821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lstStyle>
            <a:lvl1pPr algn="l">
              <a:defRPr sz="4000" b="1" cap="all"/>
            </a:lvl1p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a:t>单击此处编辑母版文本样式</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sz="half" idx="1"/>
          </p:nvPr>
        </p:nvSpPr>
        <p:spPr>
          <a:xfrm>
            <a:off x="444500" y="889000"/>
            <a:ext cx="4019550" cy="2392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内容占位符 3"/>
          <p:cNvSpPr>
            <a:spLocks noGrp="1"/>
          </p:cNvSpPr>
          <p:nvPr>
            <p:ph sz="half" idx="2"/>
          </p:nvPr>
        </p:nvSpPr>
        <p:spPr>
          <a:xfrm>
            <a:off x="4616450" y="889000"/>
            <a:ext cx="4019550" cy="2392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pPr fontAlgn="base"/>
            <a:r>
              <a:rPr lang="zh-CN" altLang="en-US" strike="noStrike" noProof="1"/>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a:t>单击此处编辑母版文本样式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pPr fontAlgn="base"/>
            <a:r>
              <a:rPr lang="zh-CN" altLang="en-US" strike="noStrike" noProof="1"/>
              <a:t>单击此处编辑母版标题样式</a:t>
            </a:r>
          </a:p>
        </p:txBody>
      </p:sp>
      <p:sp>
        <p:nvSpPr>
          <p:cNvPr id="3" name="图片占位符 2"/>
          <p:cNvSpPr>
            <a:spLocks noGrp="1"/>
          </p:cNvSpPr>
          <p:nvPr>
            <p:ph type="pic" idx="1"/>
          </p:nvPr>
        </p:nvSpPr>
        <p:spPr>
          <a:xfrm>
            <a:off x="1792288" y="612775"/>
            <a:ext cx="5486400" cy="4114800"/>
          </a:xfrm>
        </p:spPr>
        <p:txBody>
          <a:bodyPr vert="horz" wrap="square" lIns="63500" tIns="25400" rIns="63500" bIns="25400" numCol="1" anchor="t" anchorCtr="0" compatLnSpc="1">
            <a:sp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None/>
              <a:defRPr/>
            </a:pPr>
            <a:endParaRPr kumimoji="0" lang="zh-CN" altLang="en-US" sz="3200" b="1" i="0" u="none" strike="noStrike" kern="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a:t>单击此处编辑母版文本样式</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p:cNvSpPr>
          <p:nvPr>
            <p:ph type="title"/>
          </p:nvPr>
        </p:nvSpPr>
        <p:spPr>
          <a:xfrm>
            <a:off x="800100" y="190500"/>
            <a:ext cx="6073775" cy="474663"/>
          </a:xfrm>
          <a:prstGeom prst="rect">
            <a:avLst/>
          </a:prstGeom>
          <a:noFill/>
          <a:ln w="12700">
            <a:noFill/>
          </a:ln>
        </p:spPr>
        <p:txBody>
          <a:bodyPr lIns="63500" tIns="25400" rIns="63500" bIns="25400" anchor="t" anchorCtr="0">
            <a:spAutoFit/>
          </a:bodyPr>
          <a:lstStyle/>
          <a:p>
            <a:pPr lvl="0"/>
            <a:r>
              <a:rPr lang="en-US" altLang="zh-CN" dirty="0"/>
              <a:t>Title</a:t>
            </a:r>
          </a:p>
        </p:txBody>
      </p:sp>
      <p:sp>
        <p:nvSpPr>
          <p:cNvPr id="1027" name="Rectangle 4"/>
          <p:cNvSpPr>
            <a:spLocks noChangeArrowheads="1"/>
          </p:cNvSpPr>
          <p:nvPr/>
        </p:nvSpPr>
        <p:spPr bwMode="auto">
          <a:xfrm>
            <a:off x="8018463" y="6578600"/>
            <a:ext cx="669925" cy="233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defRPr sz="1600" b="1">
                <a:solidFill>
                  <a:schemeClr val="tx1"/>
                </a:solidFill>
                <a:latin typeface="Times New Roman" panose="02020603050405020304" pitchFamily="18" charset="0"/>
                <a:ea typeface="宋体" panose="02010600030101010101" pitchFamily="2" charset="-122"/>
              </a:defRPr>
            </a:lvl1pPr>
            <a:lvl2pPr marL="742950" indent="-285750">
              <a:defRPr sz="1600" b="1">
                <a:solidFill>
                  <a:schemeClr val="tx1"/>
                </a:solidFill>
                <a:latin typeface="Times New Roman" panose="02020603050405020304" pitchFamily="18" charset="0"/>
                <a:ea typeface="宋体" panose="02010600030101010101" pitchFamily="2" charset="-122"/>
              </a:defRPr>
            </a:lvl2pPr>
            <a:lvl3pPr marL="1143000" indent="-228600">
              <a:defRPr sz="1600" b="1">
                <a:solidFill>
                  <a:schemeClr val="tx1"/>
                </a:solidFill>
                <a:latin typeface="Times New Roman" panose="02020603050405020304" pitchFamily="18" charset="0"/>
                <a:ea typeface="宋体" panose="02010600030101010101" pitchFamily="2" charset="-122"/>
              </a:defRPr>
            </a:lvl3pPr>
            <a:lvl4pPr marL="1600200" indent="-228600">
              <a:defRPr sz="1600" b="1">
                <a:solidFill>
                  <a:schemeClr val="tx1"/>
                </a:solidFill>
                <a:latin typeface="Times New Roman" panose="02020603050405020304" pitchFamily="18" charset="0"/>
                <a:ea typeface="宋体" panose="02010600030101010101" pitchFamily="2" charset="-122"/>
              </a:defRPr>
            </a:lvl4pPr>
            <a:lvl5pPr marL="2057400" indent="-228600">
              <a:defRPr sz="16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fld id="{587598F7-5269-4DEF-8550-9CC398887A32}" type="datetime1">
              <a:rPr kumimoji="0" lang="zh-CN" altLang="en-US" sz="1200" b="0" i="0" u="none" strike="noStrike" kern="1200" cap="none" spc="0" normalizeH="0" baseline="0" noProof="0" smtClean="0">
                <a:ln>
                  <a:noFill/>
                </a:ln>
                <a:solidFill>
                  <a:srgbClr val="0000FF"/>
                </a:solidFill>
                <a:effectLst/>
                <a:uLnTx/>
                <a:uFillTx/>
                <a:latin typeface="Times New Roman" panose="02020603050405020304" pitchFamily="18" charset="0"/>
                <a:ea typeface="宋体" panose="02010600030101010101" pitchFamily="2" charset="-122"/>
                <a:cs typeface="+mn-cs"/>
              </a:rPr>
              <a:t>2021/9/1</a:t>
            </a:fld>
            <a:endParaRPr kumimoji="0" lang="en-US" altLang="zh-CN" sz="1200" b="0" i="0" u="none" strike="noStrike" kern="1200" cap="none" spc="0" normalizeH="0" baseline="0" noProof="0">
              <a:ln>
                <a:noFill/>
              </a:ln>
              <a:solidFill>
                <a:srgbClr val="0000FF"/>
              </a:solidFill>
              <a:effectLst/>
              <a:uLnTx/>
              <a:uFillTx/>
              <a:latin typeface="Times New Roman" panose="02020603050405020304" pitchFamily="18" charset="0"/>
              <a:ea typeface="宋体" panose="02010600030101010101" pitchFamily="2" charset="-122"/>
              <a:cs typeface="+mn-cs"/>
            </a:endParaRPr>
          </a:p>
        </p:txBody>
      </p:sp>
      <p:sp>
        <p:nvSpPr>
          <p:cNvPr id="1028" name="Rectangle 5"/>
          <p:cNvSpPr>
            <a:spLocks noGrp="1"/>
          </p:cNvSpPr>
          <p:nvPr>
            <p:ph type="body"/>
          </p:nvPr>
        </p:nvSpPr>
        <p:spPr>
          <a:xfrm>
            <a:off x="444500" y="889000"/>
            <a:ext cx="8191500" cy="2392363"/>
          </a:xfrm>
          <a:prstGeom prst="rect">
            <a:avLst/>
          </a:prstGeom>
          <a:noFill/>
          <a:ln w="12700">
            <a:noFill/>
          </a:ln>
        </p:spPr>
        <p:txBody>
          <a:bodyPr lIns="63500" tIns="25400" rIns="63500" bIns="25400" anchor="t" anchorCtr="0">
            <a:spAutoFit/>
          </a:bodyPr>
          <a:lstStyle/>
          <a:p>
            <a:pPr lvl="0"/>
            <a:r>
              <a:rPr lang="en-US" altLang="zh-CN" dirty="0"/>
              <a:t>This is our 1st Level Bullet</a:t>
            </a:r>
          </a:p>
          <a:p>
            <a:pPr lvl="1" indent="-190500"/>
            <a:r>
              <a:rPr lang="en-US" altLang="zh-CN" dirty="0"/>
              <a:t>This is our 2nd level bullet</a:t>
            </a:r>
          </a:p>
          <a:p>
            <a:pPr lvl="2" indent="-342900"/>
            <a:r>
              <a:rPr lang="en-US" altLang="zh-CN" dirty="0"/>
              <a:t>This is our 3rd level bullet</a:t>
            </a:r>
          </a:p>
          <a:p>
            <a:pPr lvl="0"/>
            <a:r>
              <a:rPr lang="en-US" altLang="zh-CN" dirty="0"/>
              <a:t>This is our next 1st Level Bullet</a:t>
            </a:r>
          </a:p>
          <a:p>
            <a:pPr lvl="1" indent="-190500"/>
            <a:r>
              <a:rPr lang="en-US" altLang="zh-CN" dirty="0"/>
              <a:t>This is our 2nd level bullet</a:t>
            </a:r>
          </a:p>
          <a:p>
            <a:pPr lvl="2" indent="-342900"/>
            <a:r>
              <a:rPr lang="en-US" altLang="zh-CN" dirty="0"/>
              <a:t>This is our 3rd level bullet</a:t>
            </a:r>
          </a:p>
        </p:txBody>
      </p:sp>
      <p:sp>
        <p:nvSpPr>
          <p:cNvPr id="1029" name="Line 6"/>
          <p:cNvSpPr/>
          <p:nvPr userDrawn="1"/>
        </p:nvSpPr>
        <p:spPr>
          <a:xfrm>
            <a:off x="317500" y="673100"/>
            <a:ext cx="8458200" cy="0"/>
          </a:xfrm>
          <a:prstGeom prst="line">
            <a:avLst/>
          </a:prstGeom>
          <a:ln w="12700" cap="flat" cmpd="sng">
            <a:solidFill>
              <a:schemeClr val="accent1"/>
            </a:solidFill>
            <a:prstDash val="solid"/>
            <a:round/>
            <a:headEnd type="none" w="med" len="med"/>
            <a:tailEnd type="none" w="med" len="med"/>
          </a:ln>
        </p:spPr>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l" rtl="0" eaLnBrk="0" fontAlgn="base" hangingPunct="0">
        <a:lnSpc>
          <a:spcPct val="87000"/>
        </a:lnSpc>
        <a:spcBef>
          <a:spcPct val="0"/>
        </a:spcBef>
        <a:spcAft>
          <a:spcPct val="0"/>
        </a:spcAft>
        <a:defRPr sz="3200" b="1">
          <a:solidFill>
            <a:srgbClr val="CC0000"/>
          </a:solidFill>
          <a:latin typeface="+mj-lt"/>
          <a:ea typeface="+mj-ea"/>
          <a:cs typeface="+mj-cs"/>
        </a:defRPr>
      </a:lvl1pPr>
      <a:lvl2pPr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2pPr>
      <a:lvl3pPr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3pPr>
      <a:lvl4pPr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4pPr>
      <a:lvl5pPr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5pPr>
      <a:lvl6pPr marL="457200"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6pPr>
      <a:lvl7pPr marL="914400"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7pPr>
      <a:lvl8pPr marL="1371600"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8pPr>
      <a:lvl9pPr marL="1828800"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9pPr>
    </p:titleStyle>
    <p:bodyStyle>
      <a:lvl1pPr marL="203200" indent="-203200" algn="l" rtl="0" eaLnBrk="0" fontAlgn="base" hangingPunct="0">
        <a:lnSpc>
          <a:spcPct val="120000"/>
        </a:lnSpc>
        <a:spcBef>
          <a:spcPct val="10000"/>
        </a:spcBef>
        <a:spcAft>
          <a:spcPct val="0"/>
        </a:spcAft>
        <a:buClr>
          <a:schemeClr val="tx1"/>
        </a:buClr>
        <a:buSzPct val="60000"/>
        <a:buFont typeface="Wingdings" panose="05000000000000000000" pitchFamily="2" charset="2"/>
        <a:buChar char="u"/>
        <a:defRPr sz="2200" b="1">
          <a:solidFill>
            <a:schemeClr val="tx1"/>
          </a:solidFill>
          <a:latin typeface="+mn-lt"/>
          <a:ea typeface="+mn-ea"/>
          <a:cs typeface="+mn-cs"/>
        </a:defRPr>
      </a:lvl1pPr>
      <a:lvl2pPr marL="685800" indent="-190500" algn="l" rtl="0" eaLnBrk="0" fontAlgn="base" hangingPunct="0">
        <a:lnSpc>
          <a:spcPct val="120000"/>
        </a:lnSpc>
        <a:spcBef>
          <a:spcPct val="10000"/>
        </a:spcBef>
        <a:spcAft>
          <a:spcPct val="0"/>
        </a:spcAft>
        <a:buSzPct val="100000"/>
        <a:buChar char="•"/>
        <a:defRPr sz="2000" b="1">
          <a:solidFill>
            <a:srgbClr val="0000FF"/>
          </a:solidFill>
          <a:latin typeface="+mn-lt"/>
          <a:ea typeface="+mn-ea"/>
        </a:defRPr>
      </a:lvl2pPr>
      <a:lvl3pPr marL="1257300" indent="-342900" algn="l" rtl="0" eaLnBrk="0" fontAlgn="base" hangingPunct="0">
        <a:lnSpc>
          <a:spcPct val="120000"/>
        </a:lnSpc>
        <a:spcBef>
          <a:spcPct val="10000"/>
        </a:spcBef>
        <a:spcAft>
          <a:spcPct val="0"/>
        </a:spcAft>
        <a:buSzPct val="100000"/>
        <a:buChar char="-"/>
        <a:defRPr b="1">
          <a:solidFill>
            <a:schemeClr val="tx1"/>
          </a:solidFill>
          <a:latin typeface="+mn-lt"/>
          <a:ea typeface="+mn-ea"/>
        </a:defRPr>
      </a:lvl3pPr>
      <a:lvl4pPr marL="17145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4pPr>
      <a:lvl5pPr marL="21717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p:cNvSpPr>
          <p:nvPr>
            <p:ph type="title"/>
          </p:nvPr>
        </p:nvSpPr>
        <p:spPr>
          <a:xfrm>
            <a:off x="800100" y="190500"/>
            <a:ext cx="6073775" cy="474663"/>
          </a:xfrm>
          <a:prstGeom prst="rect">
            <a:avLst/>
          </a:prstGeom>
          <a:noFill/>
          <a:ln w="12700">
            <a:noFill/>
          </a:ln>
        </p:spPr>
        <p:txBody>
          <a:bodyPr lIns="63500" tIns="25400" rIns="63500" bIns="25400" anchor="t" anchorCtr="0">
            <a:spAutoFit/>
          </a:bodyPr>
          <a:lstStyle/>
          <a:p>
            <a:pPr lvl="0"/>
            <a:r>
              <a:rPr lang="en-US" altLang="zh-CN" dirty="0"/>
              <a:t>Title</a:t>
            </a:r>
          </a:p>
        </p:txBody>
      </p:sp>
      <p:sp>
        <p:nvSpPr>
          <p:cNvPr id="1027" name="Rectangle 4"/>
          <p:cNvSpPr>
            <a:spLocks noChangeArrowheads="1"/>
          </p:cNvSpPr>
          <p:nvPr/>
        </p:nvSpPr>
        <p:spPr bwMode="auto">
          <a:xfrm>
            <a:off x="8018463" y="6578600"/>
            <a:ext cx="669925" cy="233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defRPr sz="1600" b="1">
                <a:solidFill>
                  <a:schemeClr val="tx1"/>
                </a:solidFill>
                <a:latin typeface="Times New Roman" panose="02020603050405020304" pitchFamily="18" charset="0"/>
                <a:ea typeface="宋体" panose="02010600030101010101" pitchFamily="2" charset="-122"/>
              </a:defRPr>
            </a:lvl1pPr>
            <a:lvl2pPr marL="742950" indent="-285750">
              <a:defRPr sz="1600" b="1">
                <a:solidFill>
                  <a:schemeClr val="tx1"/>
                </a:solidFill>
                <a:latin typeface="Times New Roman" panose="02020603050405020304" pitchFamily="18" charset="0"/>
                <a:ea typeface="宋体" panose="02010600030101010101" pitchFamily="2" charset="-122"/>
              </a:defRPr>
            </a:lvl2pPr>
            <a:lvl3pPr marL="1143000" indent="-228600">
              <a:defRPr sz="1600" b="1">
                <a:solidFill>
                  <a:schemeClr val="tx1"/>
                </a:solidFill>
                <a:latin typeface="Times New Roman" panose="02020603050405020304" pitchFamily="18" charset="0"/>
                <a:ea typeface="宋体" panose="02010600030101010101" pitchFamily="2" charset="-122"/>
              </a:defRPr>
            </a:lvl3pPr>
            <a:lvl4pPr marL="1600200" indent="-228600">
              <a:defRPr sz="1600" b="1">
                <a:solidFill>
                  <a:schemeClr val="tx1"/>
                </a:solidFill>
                <a:latin typeface="Times New Roman" panose="02020603050405020304" pitchFamily="18" charset="0"/>
                <a:ea typeface="宋体" panose="02010600030101010101" pitchFamily="2" charset="-122"/>
              </a:defRPr>
            </a:lvl4pPr>
            <a:lvl5pPr marL="2057400" indent="-228600">
              <a:defRPr sz="16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fld id="{587598F7-5269-4DEF-8550-9CC398887A32}" type="datetime1">
              <a:rPr kumimoji="0" lang="zh-CN" altLang="en-US" sz="1200" b="0" i="0" u="none" strike="noStrike" kern="1200" cap="none" spc="0" normalizeH="0" baseline="0" noProof="0" smtClean="0">
                <a:ln>
                  <a:noFill/>
                </a:ln>
                <a:solidFill>
                  <a:srgbClr val="0000FF"/>
                </a:solidFill>
                <a:effectLst/>
                <a:uLnTx/>
                <a:uFillTx/>
                <a:latin typeface="Times New Roman" panose="02020603050405020304" pitchFamily="18" charset="0"/>
                <a:ea typeface="宋体" panose="02010600030101010101" pitchFamily="2" charset="-122"/>
                <a:cs typeface="+mn-cs"/>
              </a:rPr>
              <a:t>2021/9/1</a:t>
            </a:fld>
            <a:endParaRPr kumimoji="0" lang="en-US" altLang="zh-CN" sz="1200" b="0" i="0" u="none" strike="noStrike" kern="1200" cap="none" spc="0" normalizeH="0" baseline="0" noProof="0">
              <a:ln>
                <a:noFill/>
              </a:ln>
              <a:solidFill>
                <a:srgbClr val="0000FF"/>
              </a:solidFill>
              <a:effectLst/>
              <a:uLnTx/>
              <a:uFillTx/>
              <a:latin typeface="Times New Roman" panose="02020603050405020304" pitchFamily="18" charset="0"/>
              <a:ea typeface="宋体" panose="02010600030101010101" pitchFamily="2" charset="-122"/>
              <a:cs typeface="+mn-cs"/>
            </a:endParaRPr>
          </a:p>
        </p:txBody>
      </p:sp>
      <p:sp>
        <p:nvSpPr>
          <p:cNvPr id="2052" name="Rectangle 5"/>
          <p:cNvSpPr>
            <a:spLocks noGrp="1"/>
          </p:cNvSpPr>
          <p:nvPr>
            <p:ph type="body"/>
          </p:nvPr>
        </p:nvSpPr>
        <p:spPr>
          <a:xfrm>
            <a:off x="444500" y="889000"/>
            <a:ext cx="8191500" cy="2392363"/>
          </a:xfrm>
          <a:prstGeom prst="rect">
            <a:avLst/>
          </a:prstGeom>
          <a:noFill/>
          <a:ln w="12700">
            <a:noFill/>
          </a:ln>
        </p:spPr>
        <p:txBody>
          <a:bodyPr lIns="63500" tIns="25400" rIns="63500" bIns="25400" anchor="t" anchorCtr="0">
            <a:spAutoFit/>
          </a:bodyPr>
          <a:lstStyle/>
          <a:p>
            <a:pPr lvl="0"/>
            <a:r>
              <a:rPr lang="en-US" altLang="zh-CN" dirty="0"/>
              <a:t>This is our 1st Level Bullet</a:t>
            </a:r>
          </a:p>
          <a:p>
            <a:pPr lvl="1" indent="-190500"/>
            <a:r>
              <a:rPr lang="en-US" altLang="zh-CN" dirty="0"/>
              <a:t>This is our 2nd level bullet</a:t>
            </a:r>
          </a:p>
          <a:p>
            <a:pPr lvl="2" indent="-342900"/>
            <a:r>
              <a:rPr lang="en-US" altLang="zh-CN" dirty="0"/>
              <a:t>This is our 3rd level bullet</a:t>
            </a:r>
          </a:p>
          <a:p>
            <a:pPr lvl="0"/>
            <a:r>
              <a:rPr lang="en-US" altLang="zh-CN" dirty="0"/>
              <a:t>This is our next 1st Level Bullet</a:t>
            </a:r>
          </a:p>
          <a:p>
            <a:pPr lvl="1" indent="-190500"/>
            <a:r>
              <a:rPr lang="en-US" altLang="zh-CN" dirty="0"/>
              <a:t>This is our 2nd level bullet</a:t>
            </a:r>
          </a:p>
          <a:p>
            <a:pPr lvl="2" indent="-342900"/>
            <a:r>
              <a:rPr lang="en-US" altLang="zh-CN" dirty="0"/>
              <a:t>This is our 3rd level bullet</a:t>
            </a:r>
          </a:p>
        </p:txBody>
      </p:sp>
      <p:sp>
        <p:nvSpPr>
          <p:cNvPr id="2053" name="Line 6"/>
          <p:cNvSpPr/>
          <p:nvPr userDrawn="1"/>
        </p:nvSpPr>
        <p:spPr>
          <a:xfrm>
            <a:off x="317500" y="673100"/>
            <a:ext cx="8458200" cy="0"/>
          </a:xfrm>
          <a:prstGeom prst="line">
            <a:avLst/>
          </a:prstGeom>
          <a:ln w="12700" cap="flat" cmpd="sng">
            <a:solidFill>
              <a:schemeClr val="accent1"/>
            </a:solidFill>
            <a:prstDash val="solid"/>
            <a:round/>
            <a:headEnd type="none" w="med" len="med"/>
            <a:tailEnd type="none" w="med" len="med"/>
          </a:ln>
        </p:spPr>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hf sldNum="0" hdr="0" ftr="0" dt="0"/>
  <p:txStyles>
    <p:titleStyle>
      <a:lvl1pPr algn="l" rtl="0" eaLnBrk="0" fontAlgn="base" hangingPunct="0">
        <a:lnSpc>
          <a:spcPct val="87000"/>
        </a:lnSpc>
        <a:spcBef>
          <a:spcPct val="0"/>
        </a:spcBef>
        <a:spcAft>
          <a:spcPct val="0"/>
        </a:spcAft>
        <a:defRPr sz="3200" b="1">
          <a:solidFill>
            <a:srgbClr val="CC0000"/>
          </a:solidFill>
          <a:latin typeface="+mj-lt"/>
          <a:ea typeface="+mj-ea"/>
          <a:cs typeface="+mj-cs"/>
        </a:defRPr>
      </a:lvl1pPr>
      <a:lvl2pPr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2pPr>
      <a:lvl3pPr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3pPr>
      <a:lvl4pPr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4pPr>
      <a:lvl5pPr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5pPr>
      <a:lvl6pPr marL="457200"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6pPr>
      <a:lvl7pPr marL="914400"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7pPr>
      <a:lvl8pPr marL="1371600"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8pPr>
      <a:lvl9pPr marL="1828800" algn="l" rtl="0" eaLnBrk="0" fontAlgn="base" hangingPunct="0">
        <a:lnSpc>
          <a:spcPct val="87000"/>
        </a:lnSpc>
        <a:spcBef>
          <a:spcPct val="0"/>
        </a:spcBef>
        <a:spcAft>
          <a:spcPct val="0"/>
        </a:spcAft>
        <a:defRPr sz="3200" b="1">
          <a:solidFill>
            <a:srgbClr val="CC0000"/>
          </a:solidFill>
          <a:latin typeface="Arial" panose="020B0604020202020204" pitchFamily="34" charset="0"/>
          <a:ea typeface="黑体" panose="02010609060101010101" pitchFamily="49" charset="-122"/>
        </a:defRPr>
      </a:lvl9pPr>
    </p:titleStyle>
    <p:bodyStyle>
      <a:lvl1pPr marL="203200" indent="-203200" algn="l" rtl="0" eaLnBrk="0" fontAlgn="base" hangingPunct="0">
        <a:lnSpc>
          <a:spcPct val="120000"/>
        </a:lnSpc>
        <a:spcBef>
          <a:spcPct val="10000"/>
        </a:spcBef>
        <a:spcAft>
          <a:spcPct val="0"/>
        </a:spcAft>
        <a:buClr>
          <a:schemeClr val="tx1"/>
        </a:buClr>
        <a:buSzPct val="60000"/>
        <a:buFont typeface="Wingdings" panose="05000000000000000000" pitchFamily="2" charset="2"/>
        <a:buChar char="u"/>
        <a:defRPr sz="2200" b="1">
          <a:solidFill>
            <a:schemeClr val="tx1"/>
          </a:solidFill>
          <a:latin typeface="+mn-lt"/>
          <a:ea typeface="+mn-ea"/>
          <a:cs typeface="+mn-cs"/>
        </a:defRPr>
      </a:lvl1pPr>
      <a:lvl2pPr marL="685800" indent="-190500" algn="l" rtl="0" eaLnBrk="0" fontAlgn="base" hangingPunct="0">
        <a:lnSpc>
          <a:spcPct val="120000"/>
        </a:lnSpc>
        <a:spcBef>
          <a:spcPct val="10000"/>
        </a:spcBef>
        <a:spcAft>
          <a:spcPct val="0"/>
        </a:spcAft>
        <a:buSzPct val="100000"/>
        <a:buChar char="•"/>
        <a:defRPr sz="2000" b="1">
          <a:solidFill>
            <a:srgbClr val="0000FF"/>
          </a:solidFill>
          <a:latin typeface="+mn-lt"/>
          <a:ea typeface="+mn-ea"/>
        </a:defRPr>
      </a:lvl2pPr>
      <a:lvl3pPr marL="1257300" indent="-342900" algn="l" rtl="0" eaLnBrk="0" fontAlgn="base" hangingPunct="0">
        <a:lnSpc>
          <a:spcPct val="120000"/>
        </a:lnSpc>
        <a:spcBef>
          <a:spcPct val="10000"/>
        </a:spcBef>
        <a:spcAft>
          <a:spcPct val="0"/>
        </a:spcAft>
        <a:buSzPct val="100000"/>
        <a:buChar char="-"/>
        <a:defRPr b="1">
          <a:solidFill>
            <a:schemeClr val="tx1"/>
          </a:solidFill>
          <a:latin typeface="+mn-lt"/>
          <a:ea typeface="+mn-ea"/>
        </a:defRPr>
      </a:lvl3pPr>
      <a:lvl4pPr marL="17145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4pPr>
      <a:lvl5pPr marL="21717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oleObject" Target="../embeddings/oleObject4.bin"/><Relationship Id="rId1" Type="http://schemas.openxmlformats.org/officeDocument/2006/relationships/slideLayout" Target="../slideLayouts/slideLayout13.xml"/></Relationships>
</file>

<file path=ppt/slides/_rels/slide1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mp.weixin.qq.com/s/_Xc-KfyJumxCwHSJxgUpKw" TargetMode="External"/><Relationship Id="rId4" Type="http://schemas.openxmlformats.org/officeDocument/2006/relationships/hyperlink" Target="../2021&#32423;&#35838;&#31243;&#25945;&#23398;/&#20320;&#31649;&#36825;&#30772;&#29609;&#24847;&#21483;&#35745;&#31639;&#26426;&#65311;.html"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slide" Target="slide3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icourses.cn/sCourse/course_5884.html" TargetMode="External"/><Relationship Id="rId2" Type="http://schemas.openxmlformats.org/officeDocument/2006/relationships/hyperlink" Target="https://www.icourse163.org/course/NJU-1001964032" TargetMode="Externa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23454;&#39564;&#25945;&#23398;&#36164;&#26009;/&#35838;&#20869;&#23454;&#39564;&#35762;&#20041;.pdf"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icourse163.org/course/HUST-1205809816"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4.jpe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cslabcms.nju.edu.cn(&#23398;&#21495;/"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标题 1"/>
          <p:cNvSpPr>
            <a:spLocks noGrp="1"/>
          </p:cNvSpPr>
          <p:nvPr>
            <p:ph type="title"/>
          </p:nvPr>
        </p:nvSpPr>
        <p:spPr>
          <a:xfrm>
            <a:off x="390525" y="122238"/>
            <a:ext cx="8502650" cy="561975"/>
          </a:xfrm>
        </p:spPr>
        <p:txBody>
          <a:bodyPr vert="horz" wrap="square" lIns="63500" tIns="25400" rIns="63500" bIns="25400" anchor="t" anchorCtr="0">
            <a:spAutoFit/>
          </a:bodyPr>
          <a:lstStyle/>
          <a:p>
            <a:r>
              <a:rPr lang="zh-CN" altLang="en-US" dirty="0"/>
              <a:t>传统课程体系中的偏硬件课程</a:t>
            </a:r>
          </a:p>
        </p:txBody>
      </p:sp>
      <p:pic>
        <p:nvPicPr>
          <p:cNvPr id="13314" name="图片 5"/>
          <p:cNvPicPr>
            <a:picLocks noChangeAspect="1"/>
          </p:cNvPicPr>
          <p:nvPr/>
        </p:nvPicPr>
        <p:blipFill>
          <a:blip r:embed="rId2"/>
          <a:stretch>
            <a:fillRect/>
          </a:stretch>
        </p:blipFill>
        <p:spPr>
          <a:xfrm>
            <a:off x="441325" y="819150"/>
            <a:ext cx="2835275" cy="5959475"/>
          </a:xfrm>
          <a:prstGeom prst="rect">
            <a:avLst/>
          </a:prstGeom>
          <a:noFill/>
          <a:ln w="9525">
            <a:noFill/>
          </a:ln>
        </p:spPr>
      </p:pic>
      <p:sp>
        <p:nvSpPr>
          <p:cNvPr id="11" name="矩形 10"/>
          <p:cNvSpPr/>
          <p:nvPr/>
        </p:nvSpPr>
        <p:spPr>
          <a:xfrm>
            <a:off x="5446713" y="3249613"/>
            <a:ext cx="1258888" cy="2114550"/>
          </a:xfrm>
          <a:prstGeom prst="rect">
            <a:avLst/>
          </a:prstGeom>
          <a:solidFill>
            <a:srgbClr val="FF0000">
              <a:alpha val="31000"/>
            </a:srgbClr>
          </a:solid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13316" name="文本框 11"/>
          <p:cNvSpPr txBox="1"/>
          <p:nvPr/>
        </p:nvSpPr>
        <p:spPr>
          <a:xfrm>
            <a:off x="5472113" y="3482975"/>
            <a:ext cx="1204912" cy="1631950"/>
          </a:xfrm>
          <a:prstGeom prst="rect">
            <a:avLst/>
          </a:prstGeom>
          <a:noFill/>
          <a:ln w="9525">
            <a:noFill/>
          </a:ln>
        </p:spPr>
        <p:txBody>
          <a:bodyPr anchor="t" anchorCtr="0">
            <a:spAutoFit/>
          </a:bodyPr>
          <a:lstStyle/>
          <a:p>
            <a:pPr algn="ctr"/>
            <a:r>
              <a:rPr lang="zh-CN" altLang="en-US" sz="2000" dirty="0">
                <a:latin typeface="微软雅黑" panose="020B0503020204020204" pitchFamily="34" charset="-122"/>
                <a:ea typeface="微软雅黑" panose="020B0503020204020204" pitchFamily="34" charset="-122"/>
              </a:rPr>
              <a:t>计算机</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组成原理</a:t>
            </a:r>
            <a:endParaRPr lang="en-US" altLang="zh-CN" sz="2000" dirty="0">
              <a:latin typeface="微软雅黑" panose="020B0503020204020204" pitchFamily="34" charset="-122"/>
              <a:ea typeface="微软雅黑" panose="020B0503020204020204" pitchFamily="34" charset="-122"/>
            </a:endParaRPr>
          </a:p>
          <a:p>
            <a:pPr algn="ctr"/>
            <a:endParaRPr lang="en-US" altLang="zh-CN" sz="2000" dirty="0">
              <a:solidFill>
                <a:srgbClr val="009242"/>
              </a:solidFill>
              <a:latin typeface="微软雅黑" panose="020B0503020204020204" pitchFamily="34" charset="-122"/>
              <a:ea typeface="微软雅黑" panose="020B0503020204020204" pitchFamily="34" charset="-122"/>
            </a:endParaRPr>
          </a:p>
          <a:p>
            <a:pPr algn="ctr"/>
            <a:r>
              <a:rPr lang="en-US" altLang="zh-CN" sz="2000" dirty="0">
                <a:solidFill>
                  <a:srgbClr val="009242"/>
                </a:solidFill>
                <a:latin typeface="微软雅黑" panose="020B0503020204020204" pitchFamily="34" charset="-122"/>
                <a:ea typeface="微软雅黑" panose="020B0503020204020204" pitchFamily="34" charset="-122"/>
              </a:rPr>
              <a:t>(</a:t>
            </a:r>
            <a:r>
              <a:rPr lang="zh-CN" altLang="en-US" sz="2000" dirty="0">
                <a:solidFill>
                  <a:srgbClr val="009242"/>
                </a:solidFill>
                <a:latin typeface="微软雅黑" panose="020B0503020204020204" pitchFamily="34" charset="-122"/>
                <a:ea typeface="微软雅黑" panose="020B0503020204020204" pitchFamily="34" charset="-122"/>
              </a:rPr>
              <a:t>南大为方向课）</a:t>
            </a:r>
          </a:p>
        </p:txBody>
      </p:sp>
      <p:cxnSp>
        <p:nvCxnSpPr>
          <p:cNvPr id="10" name="直接连接符 9"/>
          <p:cNvCxnSpPr/>
          <p:nvPr/>
        </p:nvCxnSpPr>
        <p:spPr>
          <a:xfrm>
            <a:off x="3095625" y="6443663"/>
            <a:ext cx="541338" cy="0"/>
          </a:xfrm>
          <a:prstGeom prst="line">
            <a:avLst/>
          </a:prstGeom>
          <a:ln w="31750">
            <a:solidFill>
              <a:srgbClr val="996600"/>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095625" y="4329113"/>
            <a:ext cx="541338" cy="0"/>
          </a:xfrm>
          <a:prstGeom prst="line">
            <a:avLst/>
          </a:prstGeom>
          <a:ln w="31750">
            <a:solidFill>
              <a:srgbClr val="996600"/>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3132138" y="5364163"/>
            <a:ext cx="504825"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3095625" y="3249613"/>
            <a:ext cx="2339975"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13321" name="组合 12"/>
          <p:cNvGrpSpPr/>
          <p:nvPr/>
        </p:nvGrpSpPr>
        <p:grpSpPr>
          <a:xfrm>
            <a:off x="3636963" y="4329113"/>
            <a:ext cx="1214437" cy="2114550"/>
            <a:chOff x="3266853" y="4329099"/>
            <a:chExt cx="1215135" cy="2115235"/>
          </a:xfrm>
        </p:grpSpPr>
        <p:sp>
          <p:nvSpPr>
            <p:cNvPr id="7" name="矩形 6"/>
            <p:cNvSpPr/>
            <p:nvPr/>
          </p:nvSpPr>
          <p:spPr>
            <a:xfrm>
              <a:off x="3266853" y="4329099"/>
              <a:ext cx="1215135" cy="2115235"/>
            </a:xfrm>
            <a:prstGeom prst="rect">
              <a:avLst/>
            </a:prstGeom>
            <a:solidFill>
              <a:srgbClr val="996600">
                <a:alpha val="31000"/>
              </a:srgbClr>
            </a:solidFill>
            <a:ln w="34925">
              <a:solidFill>
                <a:srgbClr val="9966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13323" name="文本框 7"/>
            <p:cNvSpPr txBox="1"/>
            <p:nvPr/>
          </p:nvSpPr>
          <p:spPr>
            <a:xfrm>
              <a:off x="3424372" y="4571109"/>
              <a:ext cx="900099" cy="1631216"/>
            </a:xfrm>
            <a:prstGeom prst="rect">
              <a:avLst/>
            </a:prstGeom>
            <a:noFill/>
            <a:ln w="9525">
              <a:noFill/>
            </a:ln>
          </p:spPr>
          <p:txBody>
            <a:bodyPr anchor="t" anchorCtr="0">
              <a:spAutoFit/>
            </a:bodyPr>
            <a:lstStyle/>
            <a:p>
              <a:pPr algn="ctr"/>
              <a:r>
                <a:rPr lang="zh-CN" altLang="en-US" sz="2000" dirty="0">
                  <a:latin typeface="微软雅黑" panose="020B0503020204020204" pitchFamily="34" charset="-122"/>
                  <a:ea typeface="微软雅黑" panose="020B0503020204020204" pitchFamily="34" charset="-122"/>
                </a:rPr>
                <a:t>数字逻辑</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与</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数字系统</a:t>
              </a:r>
            </a:p>
          </p:txBody>
        </p:sp>
      </p:grpSp>
      <p:cxnSp>
        <p:nvCxnSpPr>
          <p:cNvPr id="19" name="直接连接符 18"/>
          <p:cNvCxnSpPr/>
          <p:nvPr/>
        </p:nvCxnSpPr>
        <p:spPr>
          <a:xfrm>
            <a:off x="4851400" y="5364163"/>
            <a:ext cx="612775"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7326313" y="2663825"/>
            <a:ext cx="1295400" cy="2063750"/>
          </a:xfrm>
          <a:prstGeom prst="rect">
            <a:avLst/>
          </a:prstGeom>
          <a:solidFill>
            <a:srgbClr val="0000FF">
              <a:alpha val="31000"/>
            </a:srgbClr>
          </a:solidFill>
          <a:ln w="3492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13326" name="文本框 20"/>
          <p:cNvSpPr txBox="1"/>
          <p:nvPr/>
        </p:nvSpPr>
        <p:spPr>
          <a:xfrm>
            <a:off x="7348538" y="2955925"/>
            <a:ext cx="1231900" cy="1631950"/>
          </a:xfrm>
          <a:prstGeom prst="rect">
            <a:avLst/>
          </a:prstGeom>
          <a:noFill/>
          <a:ln w="9525">
            <a:noFill/>
          </a:ln>
        </p:spPr>
        <p:txBody>
          <a:bodyPr anchor="t" anchorCtr="0">
            <a:spAutoFit/>
          </a:bodyPr>
          <a:lstStyle/>
          <a:p>
            <a:pPr algn="ctr"/>
            <a:r>
              <a:rPr lang="zh-CN" altLang="en-US" sz="2000" dirty="0">
                <a:latin typeface="微软雅黑" panose="020B0503020204020204" pitchFamily="34" charset="-122"/>
                <a:ea typeface="微软雅黑" panose="020B0503020204020204" pitchFamily="34" charset="-122"/>
              </a:rPr>
              <a:t>计算机</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体系结构</a:t>
            </a:r>
            <a:endParaRPr lang="en-US" altLang="zh-CN" sz="2000" dirty="0">
              <a:latin typeface="微软雅黑" panose="020B0503020204020204" pitchFamily="34" charset="-122"/>
              <a:ea typeface="微软雅黑" panose="020B0503020204020204" pitchFamily="34" charset="-122"/>
            </a:endParaRPr>
          </a:p>
          <a:p>
            <a:pPr algn="ctr"/>
            <a:endParaRPr lang="en-US" altLang="zh-CN" sz="2000" dirty="0">
              <a:solidFill>
                <a:srgbClr val="009242"/>
              </a:solidFill>
              <a:latin typeface="微软雅黑" panose="020B0503020204020204" pitchFamily="34" charset="-122"/>
              <a:ea typeface="微软雅黑" panose="020B0503020204020204" pitchFamily="34" charset="-122"/>
            </a:endParaRPr>
          </a:p>
          <a:p>
            <a:pPr algn="ctr"/>
            <a:r>
              <a:rPr lang="en-US" altLang="zh-CN" sz="2000" dirty="0">
                <a:solidFill>
                  <a:srgbClr val="009242"/>
                </a:solidFill>
                <a:latin typeface="微软雅黑" panose="020B0503020204020204" pitchFamily="34" charset="-122"/>
                <a:ea typeface="微软雅黑" panose="020B0503020204020204" pitchFamily="34" charset="-122"/>
              </a:rPr>
              <a:t>(</a:t>
            </a:r>
            <a:r>
              <a:rPr lang="zh-CN" altLang="en-US" sz="2000" dirty="0">
                <a:solidFill>
                  <a:srgbClr val="009242"/>
                </a:solidFill>
                <a:latin typeface="微软雅黑" panose="020B0503020204020204" pitchFamily="34" charset="-122"/>
                <a:ea typeface="微软雅黑" panose="020B0503020204020204" pitchFamily="34" charset="-122"/>
              </a:rPr>
              <a:t>南大为方向课）</a:t>
            </a:r>
          </a:p>
        </p:txBody>
      </p:sp>
      <p:cxnSp>
        <p:nvCxnSpPr>
          <p:cNvPr id="22" name="直接连接符 21"/>
          <p:cNvCxnSpPr/>
          <p:nvPr/>
        </p:nvCxnSpPr>
        <p:spPr>
          <a:xfrm>
            <a:off x="3124200" y="2663825"/>
            <a:ext cx="4211638" cy="0"/>
          </a:xfrm>
          <a:prstGeom prst="line">
            <a:avLst/>
          </a:prstGeom>
          <a:ln w="317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3124200" y="4689475"/>
            <a:ext cx="503238" cy="0"/>
          </a:xfrm>
          <a:prstGeom prst="line">
            <a:avLst/>
          </a:prstGeom>
          <a:ln w="317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851400" y="4733925"/>
            <a:ext cx="576263" cy="0"/>
          </a:xfrm>
          <a:prstGeom prst="line">
            <a:avLst/>
          </a:prstGeom>
          <a:ln w="317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6696075" y="4727575"/>
            <a:ext cx="612775" cy="0"/>
          </a:xfrm>
          <a:prstGeom prst="line">
            <a:avLst/>
          </a:prstGeom>
          <a:ln w="31750">
            <a:solidFill>
              <a:srgbClr val="0000FF"/>
            </a:solidFill>
          </a:ln>
        </p:spPr>
        <p:style>
          <a:lnRef idx="1">
            <a:schemeClr val="accent1"/>
          </a:lnRef>
          <a:fillRef idx="0">
            <a:schemeClr val="accent1"/>
          </a:fillRef>
          <a:effectRef idx="0">
            <a:schemeClr val="accent1"/>
          </a:effectRef>
          <a:fontRef idx="minor">
            <a:schemeClr val="tx1"/>
          </a:fontRef>
        </p:style>
      </p:cxnSp>
      <p:sp>
        <p:nvSpPr>
          <p:cNvPr id="18450" name="TextBox 8"/>
          <p:cNvSpPr txBox="1"/>
          <p:nvPr/>
        </p:nvSpPr>
        <p:spPr>
          <a:xfrm>
            <a:off x="3533775" y="763588"/>
            <a:ext cx="5346700" cy="1938337"/>
          </a:xfrm>
          <a:prstGeom prst="rect">
            <a:avLst/>
          </a:prstGeom>
          <a:noFill/>
          <a:ln w="9525">
            <a:noFill/>
          </a:ln>
        </p:spPr>
        <p:txBody>
          <a:bodyPr anchor="t" anchorCtr="0">
            <a:spAutoFit/>
          </a:bodyPr>
          <a:lstStyle/>
          <a:p>
            <a:r>
              <a:rPr lang="zh-CN" altLang="en-US" sz="2000" dirty="0">
                <a:solidFill>
                  <a:srgbClr val="FF0000"/>
                </a:solidFill>
                <a:latin typeface="微软雅黑" panose="020B0503020204020204" pitchFamily="34" charset="-122"/>
                <a:ea typeface="微软雅黑" panose="020B0503020204020204" pitchFamily="34" charset="-122"/>
              </a:rPr>
              <a:t>问题</a:t>
            </a:r>
            <a:r>
              <a:rPr lang="en-US" altLang="zh-CN" sz="2000" dirty="0">
                <a:solidFill>
                  <a:srgbClr val="FF0000"/>
                </a:solidFill>
                <a:latin typeface="微软雅黑" panose="020B0503020204020204" pitchFamily="34" charset="-122"/>
                <a:ea typeface="微软雅黑" panose="020B0503020204020204" pitchFamily="34" charset="-122"/>
              </a:rPr>
              <a:t>1</a:t>
            </a:r>
            <a:r>
              <a:rPr lang="zh-CN" altLang="en-US" sz="2000" dirty="0">
                <a:solidFill>
                  <a:srgbClr val="FF0000"/>
                </a:solidFill>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相关内容分离，无法融会贯通</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            许多内容重复讲解，浪费课时</a:t>
            </a:r>
            <a:endParaRPr lang="en-US" altLang="zh-CN" sz="2000" dirty="0">
              <a:latin typeface="微软雅黑" panose="020B0503020204020204" pitchFamily="34" charset="-122"/>
              <a:ea typeface="微软雅黑" panose="020B0503020204020204" pitchFamily="34" charset="-122"/>
            </a:endParaRPr>
          </a:p>
          <a:p>
            <a:r>
              <a:rPr lang="zh-CN" altLang="en-US" sz="2000" dirty="0">
                <a:solidFill>
                  <a:srgbClr val="009242"/>
                </a:solidFill>
                <a:latin typeface="微软雅黑" panose="020B0503020204020204" pitchFamily="34" charset="-122"/>
                <a:ea typeface="微软雅黑" panose="020B0503020204020204" pitchFamily="34" charset="-122"/>
              </a:rPr>
              <a:t>如</a:t>
            </a:r>
            <a:r>
              <a:rPr lang="en-US" altLang="zh-CN" sz="2000" dirty="0">
                <a:solidFill>
                  <a:srgbClr val="009242"/>
                </a:solidFill>
                <a:latin typeface="微软雅黑" panose="020B0503020204020204" pitchFamily="34" charset="-122"/>
                <a:ea typeface="微软雅黑" panose="020B0503020204020204" pitchFamily="34" charset="-122"/>
              </a:rPr>
              <a:t>: </a:t>
            </a:r>
            <a:r>
              <a:rPr lang="zh-CN" altLang="en-US" sz="2000" dirty="0">
                <a:solidFill>
                  <a:srgbClr val="0000FF"/>
                </a:solidFill>
                <a:latin typeface="微软雅黑" panose="020B0503020204020204" pitchFamily="34" charset="-122"/>
                <a:ea typeface="微软雅黑" panose="020B0503020204020204" pitchFamily="34" charset="-122"/>
              </a:rPr>
              <a:t>电路</a:t>
            </a:r>
            <a:r>
              <a:rPr lang="zh-CN" altLang="en-US" sz="2000" dirty="0">
                <a:solidFill>
                  <a:srgbClr val="009242"/>
                </a:solidFill>
                <a:latin typeface="微软雅黑" panose="020B0503020204020204" pitchFamily="34" charset="-122"/>
                <a:ea typeface="微软雅黑" panose="020B0503020204020204" pitchFamily="34" charset="-122"/>
              </a:rPr>
              <a:t>出现无前因后果，无法关联，</a:t>
            </a:r>
            <a:r>
              <a:rPr lang="zh-CN" altLang="en-US" sz="2000" dirty="0">
                <a:solidFill>
                  <a:srgbClr val="C00000"/>
                </a:solidFill>
                <a:latin typeface="微软雅黑" panose="020B0503020204020204" pitchFamily="34" charset="-122"/>
                <a:ea typeface="微软雅黑" panose="020B0503020204020204" pitchFamily="34" charset="-122"/>
              </a:rPr>
              <a:t>记不住</a:t>
            </a:r>
            <a:r>
              <a:rPr lang="en-US" altLang="zh-CN" sz="2000" dirty="0">
                <a:solidFill>
                  <a:srgbClr val="C00000"/>
                </a:solidFill>
                <a:latin typeface="微软雅黑" panose="020B0503020204020204" pitchFamily="34" charset="-122"/>
                <a:ea typeface="微软雅黑" panose="020B0503020204020204" pitchFamily="34" charset="-122"/>
              </a:rPr>
              <a:t> </a:t>
            </a:r>
          </a:p>
          <a:p>
            <a:r>
              <a:rPr lang="en-US" altLang="zh-CN" sz="2000" dirty="0">
                <a:solidFill>
                  <a:srgbClr val="009242"/>
                </a:solidFill>
                <a:latin typeface="微软雅黑" panose="020B0503020204020204" pitchFamily="34" charset="-122"/>
                <a:ea typeface="微软雅黑" panose="020B0503020204020204" pitchFamily="34" charset="-122"/>
              </a:rPr>
              <a:t>     </a:t>
            </a:r>
            <a:r>
              <a:rPr lang="zh-CN" altLang="en-US" sz="2000" dirty="0">
                <a:solidFill>
                  <a:srgbClr val="009242"/>
                </a:solidFill>
                <a:latin typeface="微软雅黑" panose="020B0503020204020204" pitchFamily="34" charset="-122"/>
                <a:ea typeface="微软雅黑" panose="020B0503020204020204" pitchFamily="34" charset="-122"/>
              </a:rPr>
              <a:t>讲</a:t>
            </a:r>
            <a:r>
              <a:rPr lang="zh-CN" altLang="en-US" sz="2000" dirty="0">
                <a:solidFill>
                  <a:srgbClr val="0000FF"/>
                </a:solidFill>
                <a:latin typeface="微软雅黑" panose="020B0503020204020204" pitchFamily="34" charset="-122"/>
                <a:ea typeface="微软雅黑" panose="020B0503020204020204" pitchFamily="34" charset="-122"/>
              </a:rPr>
              <a:t>数字系统</a:t>
            </a:r>
            <a:r>
              <a:rPr lang="zh-CN" altLang="en-US" sz="2000" dirty="0">
                <a:solidFill>
                  <a:srgbClr val="009242"/>
                </a:solidFill>
                <a:latin typeface="微软雅黑" panose="020B0503020204020204" pitchFamily="34" charset="-122"/>
                <a:ea typeface="微软雅黑" panose="020B0503020204020204" pitchFamily="34" charset="-122"/>
              </a:rPr>
              <a:t>时没有</a:t>
            </a:r>
            <a:r>
              <a:rPr lang="en-US" altLang="zh-CN" sz="2000" dirty="0">
                <a:solidFill>
                  <a:srgbClr val="009242"/>
                </a:solidFill>
                <a:latin typeface="微软雅黑" panose="020B0503020204020204" pitchFamily="34" charset="-122"/>
                <a:ea typeface="微软雅黑" panose="020B0503020204020204" pitchFamily="34" charset="-122"/>
              </a:rPr>
              <a:t>ISA</a:t>
            </a:r>
            <a:r>
              <a:rPr lang="zh-CN" altLang="en-US" sz="2000" dirty="0">
                <a:solidFill>
                  <a:srgbClr val="009242"/>
                </a:solidFill>
                <a:latin typeface="微软雅黑" panose="020B0503020204020204" pitchFamily="34" charset="-122"/>
                <a:ea typeface="微软雅黑" panose="020B0503020204020204" pitchFamily="34" charset="-122"/>
              </a:rPr>
              <a:t>的概念，只能</a:t>
            </a:r>
            <a:r>
              <a:rPr lang="zh-CN" altLang="en-US" sz="2000" dirty="0">
                <a:solidFill>
                  <a:srgbClr val="C00000"/>
                </a:solidFill>
                <a:latin typeface="微软雅黑" panose="020B0503020204020204" pitchFamily="34" charset="-122"/>
                <a:ea typeface="微软雅黑" panose="020B0503020204020204" pitchFamily="34" charset="-122"/>
              </a:rPr>
              <a:t>干讲</a:t>
            </a:r>
          </a:p>
          <a:p>
            <a:r>
              <a:rPr lang="zh-CN" altLang="en-US" sz="2000" dirty="0">
                <a:solidFill>
                  <a:srgbClr val="009242"/>
                </a:solidFill>
                <a:latin typeface="微软雅黑" panose="020B0503020204020204" pitchFamily="34" charset="-122"/>
                <a:ea typeface="微软雅黑" panose="020B0503020204020204" pitchFamily="34" charset="-122"/>
              </a:rPr>
              <a:t>     码制、加法器、存储元件等</a:t>
            </a:r>
            <a:r>
              <a:rPr lang="zh-CN" altLang="en-US" sz="2000" dirty="0">
                <a:solidFill>
                  <a:srgbClr val="0000FF"/>
                </a:solidFill>
                <a:latin typeface="微软雅黑" panose="020B0503020204020204" pitchFamily="34" charset="-122"/>
                <a:ea typeface="微软雅黑" panose="020B0503020204020204" pitchFamily="34" charset="-122"/>
              </a:rPr>
              <a:t>许多知识</a:t>
            </a:r>
            <a:r>
              <a:rPr lang="zh-CN" altLang="en-US" sz="2000" dirty="0">
                <a:solidFill>
                  <a:srgbClr val="C00000"/>
                </a:solidFill>
                <a:latin typeface="微软雅黑" panose="020B0503020204020204" pitchFamily="34" charset="-122"/>
                <a:ea typeface="微软雅黑" panose="020B0503020204020204" pitchFamily="34" charset="-122"/>
              </a:rPr>
              <a:t>重复</a:t>
            </a:r>
            <a:r>
              <a:rPr lang="en-US" altLang="zh-CN" sz="2000" dirty="0">
                <a:solidFill>
                  <a:srgbClr val="009242"/>
                </a:solidFill>
                <a:latin typeface="微软雅黑" panose="020B0503020204020204" pitchFamily="34" charset="-122"/>
                <a:ea typeface="微软雅黑" panose="020B0503020204020204" pitchFamily="34" charset="-122"/>
              </a:rPr>
              <a:t>    </a:t>
            </a:r>
          </a:p>
          <a:p>
            <a:r>
              <a:rPr lang="en-US" altLang="zh-CN" sz="2000" dirty="0">
                <a:solidFill>
                  <a:srgbClr val="009242"/>
                </a:solidFill>
                <a:latin typeface="微软雅黑" panose="020B0503020204020204" pitchFamily="34" charset="-122"/>
                <a:ea typeface="微软雅黑" panose="020B0503020204020204" pitchFamily="34" charset="-122"/>
              </a:rPr>
              <a:t>     </a:t>
            </a:r>
            <a:endParaRPr lang="zh-CN" altLang="en-US" sz="2000" dirty="0">
              <a:solidFill>
                <a:srgbClr val="009242"/>
              </a:solidFill>
              <a:latin typeface="微软雅黑" panose="020B0503020204020204" pitchFamily="34" charset="-122"/>
              <a:ea typeface="微软雅黑" panose="020B0503020204020204" pitchFamily="34" charset="-122"/>
            </a:endParaRPr>
          </a:p>
        </p:txBody>
      </p:sp>
      <p:sp>
        <p:nvSpPr>
          <p:cNvPr id="26" name="TextBox 8"/>
          <p:cNvSpPr txBox="1"/>
          <p:nvPr/>
        </p:nvSpPr>
        <p:spPr>
          <a:xfrm>
            <a:off x="5330825" y="5680075"/>
            <a:ext cx="3446463" cy="708025"/>
          </a:xfrm>
          <a:prstGeom prst="rect">
            <a:avLst/>
          </a:prstGeom>
          <a:noFill/>
          <a:ln w="9525">
            <a:noFill/>
          </a:ln>
        </p:spPr>
        <p:txBody>
          <a:bodyPr anchor="t" anchorCtr="0">
            <a:spAutoFit/>
          </a:bodyPr>
          <a:lstStyle/>
          <a:p>
            <a:r>
              <a:rPr lang="zh-CN" altLang="en-US" sz="2000" dirty="0">
                <a:solidFill>
                  <a:srgbClr val="FF0000"/>
                </a:solidFill>
                <a:latin typeface="微软雅黑" panose="020B0503020204020204" pitchFamily="34" charset="-122"/>
                <a:ea typeface="微软雅黑" panose="020B0503020204020204" pitchFamily="34" charset="-122"/>
              </a:rPr>
              <a:t>问题</a:t>
            </a:r>
            <a:r>
              <a:rPr lang="en-US" altLang="zh-CN" sz="2000" dirty="0">
                <a:solidFill>
                  <a:srgbClr val="FF0000"/>
                </a:solidFill>
                <a:latin typeface="微软雅黑" panose="020B0503020204020204" pitchFamily="34" charset="-122"/>
                <a:ea typeface="微软雅黑" panose="020B0503020204020204" pitchFamily="34" charset="-122"/>
              </a:rPr>
              <a:t>2</a:t>
            </a:r>
            <a:r>
              <a:rPr lang="zh-CN" altLang="en-US" sz="2000" dirty="0">
                <a:solidFill>
                  <a:srgbClr val="FF0000"/>
                </a:solidFill>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考研（</a:t>
            </a:r>
            <a:r>
              <a:rPr lang="en-US" altLang="zh-CN" sz="2000" dirty="0">
                <a:latin typeface="微软雅黑" panose="020B0503020204020204" pitchFamily="34" charset="-122"/>
                <a:ea typeface="微软雅黑" panose="020B0503020204020204" pitchFamily="34" charset="-122"/>
              </a:rPr>
              <a:t>408</a:t>
            </a:r>
            <a:r>
              <a:rPr lang="zh-CN" altLang="en-US" sz="2000" dirty="0">
                <a:latin typeface="微软雅黑" panose="020B0503020204020204" pitchFamily="34" charset="-122"/>
                <a:ea typeface="微软雅黑" panose="020B0503020204020204" pitchFamily="34" charset="-122"/>
              </a:rPr>
              <a:t>）需要考</a:t>
            </a:r>
            <a:endParaRPr lang="en-US" altLang="zh-CN" sz="2000" dirty="0">
              <a:latin typeface="微软雅黑" panose="020B0503020204020204" pitchFamily="34" charset="-122"/>
              <a:ea typeface="微软雅黑" panose="020B0503020204020204" pitchFamily="34" charset="-122"/>
            </a:endParaRPr>
          </a:p>
          <a:p>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组成原理（占</a:t>
            </a:r>
            <a:r>
              <a:rPr lang="en-US" altLang="zh-CN" sz="2000" dirty="0">
                <a:latin typeface="微软雅黑" panose="020B0503020204020204" pitchFamily="34" charset="-122"/>
                <a:ea typeface="微软雅黑" panose="020B0503020204020204" pitchFamily="34" charset="-122"/>
              </a:rPr>
              <a:t>45</a:t>
            </a:r>
            <a:r>
              <a:rPr lang="zh-CN" altLang="en-US" sz="2000" dirty="0">
                <a:latin typeface="微软雅黑" panose="020B0503020204020204" pitchFamily="34" charset="-122"/>
                <a:ea typeface="微软雅黑" panose="020B0503020204020204" pitchFamily="34" charset="-122"/>
              </a:rPr>
              <a:t>分）</a:t>
            </a:r>
            <a:endParaRPr lang="en-US" altLang="zh-CN" sz="20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50" grpId="0"/>
      <p:bldP spid="2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026"/>
          <p:cNvSpPr>
            <a:spLocks noGrp="1"/>
          </p:cNvSpPr>
          <p:nvPr>
            <p:ph type="title" idx="4294967295"/>
          </p:nvPr>
        </p:nvSpPr>
        <p:spPr>
          <a:xfrm>
            <a:off x="2006600" y="123825"/>
            <a:ext cx="5715000" cy="600075"/>
          </a:xfrm>
        </p:spPr>
        <p:txBody>
          <a:bodyPr vert="horz" wrap="square" lIns="63500" tIns="25400" rIns="63500" bIns="25400" anchor="t" anchorCtr="0">
            <a:spAutoFit/>
          </a:bodyPr>
          <a:lstStyle/>
          <a:p>
            <a:r>
              <a:rPr lang="zh-CN" altLang="en-US" sz="3600" dirty="0"/>
              <a:t>现代计算机的原型</a:t>
            </a:r>
          </a:p>
        </p:txBody>
      </p:sp>
      <p:sp>
        <p:nvSpPr>
          <p:cNvPr id="305155" name="Rectangle 1027"/>
          <p:cNvSpPr>
            <a:spLocks noGrp="1"/>
          </p:cNvSpPr>
          <p:nvPr>
            <p:ph type="body" idx="4294967295"/>
          </p:nvPr>
        </p:nvSpPr>
        <p:spPr>
          <a:xfrm>
            <a:off x="206375" y="827088"/>
            <a:ext cx="8786813" cy="5599112"/>
          </a:xfrm>
        </p:spPr>
        <p:txBody>
          <a:bodyPr vert="horz" wrap="square" lIns="63500" tIns="25400" rIns="63500" bIns="25400" anchor="t" anchorCtr="0">
            <a:spAutoFit/>
          </a:bodyPr>
          <a:lstStyle/>
          <a:p>
            <a:pPr>
              <a:lnSpc>
                <a:spcPts val="3000"/>
              </a:lnSpc>
              <a:buFontTx/>
              <a:buNone/>
            </a:pPr>
            <a:r>
              <a:rPr lang="zh-CN" altLang="en-US" sz="2800" dirty="0">
                <a:latin typeface="微软雅黑" panose="020B0503020204020204" pitchFamily="34" charset="-122"/>
                <a:ea typeface="微软雅黑" panose="020B0503020204020204" pitchFamily="34" charset="-122"/>
              </a:rPr>
              <a:t> </a:t>
            </a:r>
            <a:r>
              <a:rPr lang="en-US" altLang="zh-CN" sz="2100" dirty="0">
                <a:solidFill>
                  <a:srgbClr val="0000CC"/>
                </a:solidFill>
                <a:latin typeface="微软雅黑" panose="020B0503020204020204" pitchFamily="34" charset="-122"/>
                <a:ea typeface="微软雅黑" panose="020B0503020204020204" pitchFamily="34" charset="-122"/>
              </a:rPr>
              <a:t>1946</a:t>
            </a:r>
            <a:r>
              <a:rPr lang="zh-CN" altLang="en-US" sz="2100" dirty="0">
                <a:solidFill>
                  <a:srgbClr val="0000CC"/>
                </a:solidFill>
                <a:latin typeface="微软雅黑" panose="020B0503020204020204" pitchFamily="34" charset="-122"/>
                <a:ea typeface="微软雅黑" panose="020B0503020204020204" pitchFamily="34" charset="-122"/>
              </a:rPr>
              <a:t>年，普林斯顿高等研究院（</a:t>
            </a:r>
            <a:r>
              <a:rPr lang="en-US" altLang="zh-CN" sz="2100" dirty="0">
                <a:solidFill>
                  <a:srgbClr val="0000CC"/>
                </a:solidFill>
                <a:latin typeface="微软雅黑" panose="020B0503020204020204" pitchFamily="34" charset="-122"/>
                <a:ea typeface="微软雅黑" panose="020B0503020204020204" pitchFamily="34" charset="-122"/>
              </a:rPr>
              <a:t>the Institute for Advance Study at Princeton</a:t>
            </a:r>
            <a:r>
              <a:rPr lang="zh-CN" altLang="en-US" sz="2100" dirty="0">
                <a:solidFill>
                  <a:srgbClr val="0000CC"/>
                </a:solidFill>
                <a:latin typeface="微软雅黑" panose="020B0503020204020204" pitchFamily="34" charset="-122"/>
                <a:ea typeface="微软雅黑" panose="020B0503020204020204" pitchFamily="34" charset="-122"/>
              </a:rPr>
              <a:t>，</a:t>
            </a:r>
            <a:r>
              <a:rPr lang="en-US" altLang="zh-CN" sz="2100" dirty="0">
                <a:solidFill>
                  <a:srgbClr val="0000CC"/>
                </a:solidFill>
                <a:latin typeface="微软雅黑" panose="020B0503020204020204" pitchFamily="34" charset="-122"/>
                <a:ea typeface="微软雅黑" panose="020B0503020204020204" pitchFamily="34" charset="-122"/>
              </a:rPr>
              <a:t>IAS </a:t>
            </a:r>
            <a:r>
              <a:rPr lang="zh-CN" altLang="en-US" sz="2100" dirty="0">
                <a:solidFill>
                  <a:srgbClr val="0000CC"/>
                </a:solidFill>
                <a:latin typeface="微软雅黑" panose="020B0503020204020204" pitchFamily="34" charset="-122"/>
                <a:ea typeface="微软雅黑" panose="020B0503020204020204" pitchFamily="34" charset="-122"/>
              </a:rPr>
              <a:t>）开始设计</a:t>
            </a:r>
            <a:r>
              <a:rPr lang="zh-CN" altLang="en-US" sz="2100" dirty="0">
                <a:solidFill>
                  <a:srgbClr val="FF0000"/>
                </a:solidFill>
                <a:latin typeface="微软雅黑" panose="020B0503020204020204" pitchFamily="34" charset="-122"/>
                <a:ea typeface="微软雅黑" panose="020B0503020204020204" pitchFamily="34" charset="-122"/>
              </a:rPr>
              <a:t>“存储程序”</a:t>
            </a:r>
            <a:r>
              <a:rPr lang="zh-CN" altLang="en-US" sz="2100" dirty="0">
                <a:solidFill>
                  <a:srgbClr val="0000CC"/>
                </a:solidFill>
                <a:latin typeface="微软雅黑" panose="020B0503020204020204" pitchFamily="34" charset="-122"/>
                <a:ea typeface="微软雅黑" panose="020B0503020204020204" pitchFamily="34" charset="-122"/>
              </a:rPr>
              <a:t>计算机，被称为</a:t>
            </a:r>
            <a:r>
              <a:rPr lang="en-US" altLang="zh-CN" sz="2100" dirty="0">
                <a:solidFill>
                  <a:srgbClr val="FF0000"/>
                </a:solidFill>
                <a:latin typeface="微软雅黑" panose="020B0503020204020204" pitchFamily="34" charset="-122"/>
                <a:ea typeface="微软雅黑" panose="020B0503020204020204" pitchFamily="34" charset="-122"/>
              </a:rPr>
              <a:t>IAS</a:t>
            </a:r>
            <a:r>
              <a:rPr lang="zh-CN" altLang="en-US" sz="2100" dirty="0">
                <a:solidFill>
                  <a:srgbClr val="FF0000"/>
                </a:solidFill>
                <a:latin typeface="微软雅黑" panose="020B0503020204020204" pitchFamily="34" charset="-122"/>
                <a:ea typeface="微软雅黑" panose="020B0503020204020204" pitchFamily="34" charset="-122"/>
              </a:rPr>
              <a:t>计算机</a:t>
            </a:r>
            <a:r>
              <a:rPr lang="zh-CN" altLang="en-US" sz="2100" dirty="0">
                <a:solidFill>
                  <a:srgbClr val="004821"/>
                </a:solidFill>
                <a:latin typeface="微软雅黑" panose="020B0503020204020204" pitchFamily="34" charset="-122"/>
                <a:ea typeface="微软雅黑" panose="020B0503020204020204" pitchFamily="34" charset="-122"/>
              </a:rPr>
              <a:t>（</a:t>
            </a:r>
            <a:r>
              <a:rPr lang="en-US" altLang="zh-CN" sz="2100" dirty="0">
                <a:solidFill>
                  <a:srgbClr val="004821"/>
                </a:solidFill>
                <a:latin typeface="微软雅黑" panose="020B0503020204020204" pitchFamily="34" charset="-122"/>
                <a:ea typeface="微软雅黑" panose="020B0503020204020204" pitchFamily="34" charset="-122"/>
              </a:rPr>
              <a:t>1951</a:t>
            </a:r>
            <a:r>
              <a:rPr lang="zh-CN" altLang="en-US" sz="2100" dirty="0">
                <a:solidFill>
                  <a:srgbClr val="004821"/>
                </a:solidFill>
                <a:latin typeface="微软雅黑" panose="020B0503020204020204" pitchFamily="34" charset="-122"/>
                <a:ea typeface="微软雅黑" panose="020B0503020204020204" pitchFamily="34" charset="-122"/>
              </a:rPr>
              <a:t>年才完成，它并不是第一台存储程序计算机，</a:t>
            </a:r>
            <a:r>
              <a:rPr lang="en-US" altLang="zh-CN" sz="2100" dirty="0">
                <a:solidFill>
                  <a:srgbClr val="004821"/>
                </a:solidFill>
                <a:latin typeface="微软雅黑" panose="020B0503020204020204" pitchFamily="34" charset="-122"/>
                <a:ea typeface="微软雅黑" panose="020B0503020204020204" pitchFamily="34" charset="-122"/>
              </a:rPr>
              <a:t>1949</a:t>
            </a:r>
            <a:r>
              <a:rPr lang="zh-CN" altLang="en-US" sz="2100" dirty="0">
                <a:solidFill>
                  <a:srgbClr val="004821"/>
                </a:solidFill>
                <a:latin typeface="微软雅黑" panose="020B0503020204020204" pitchFamily="34" charset="-122"/>
                <a:ea typeface="微软雅黑" panose="020B0503020204020204" pitchFamily="34" charset="-122"/>
              </a:rPr>
              <a:t>年由英国剑桥大学完成的</a:t>
            </a:r>
            <a:r>
              <a:rPr lang="en-US" altLang="zh-CN" sz="2100" dirty="0">
                <a:solidFill>
                  <a:srgbClr val="004821"/>
                </a:solidFill>
                <a:latin typeface="微软雅黑" panose="020B0503020204020204" pitchFamily="34" charset="-122"/>
                <a:ea typeface="微软雅黑" panose="020B0503020204020204" pitchFamily="34" charset="-122"/>
              </a:rPr>
              <a:t>EDSAC</a:t>
            </a:r>
            <a:r>
              <a:rPr lang="zh-CN" altLang="en-US" sz="2100" dirty="0">
                <a:solidFill>
                  <a:srgbClr val="004821"/>
                </a:solidFill>
                <a:latin typeface="微软雅黑" panose="020B0503020204020204" pitchFamily="34" charset="-122"/>
                <a:ea typeface="微软雅黑" panose="020B0503020204020204" pitchFamily="34" charset="-122"/>
              </a:rPr>
              <a:t>是第一台）</a:t>
            </a:r>
            <a:r>
              <a:rPr lang="zh-CN" altLang="en-US" sz="2100" dirty="0">
                <a:solidFill>
                  <a:srgbClr val="0000CC"/>
                </a:solidFill>
                <a:latin typeface="微软雅黑" panose="020B0503020204020204" pitchFamily="34" charset="-122"/>
                <a:ea typeface="微软雅黑" panose="020B0503020204020204" pitchFamily="34" charset="-122"/>
              </a:rPr>
              <a:t>。</a:t>
            </a:r>
            <a:endParaRPr lang="zh-CN" altLang="en-US" sz="2100" dirty="0">
              <a:solidFill>
                <a:srgbClr val="008000"/>
              </a:solidFill>
              <a:latin typeface="微软雅黑" panose="020B0503020204020204" pitchFamily="34" charset="-122"/>
              <a:ea typeface="微软雅黑" panose="020B0503020204020204" pitchFamily="34" charset="-122"/>
            </a:endParaRPr>
          </a:p>
          <a:p>
            <a:pPr lvl="1">
              <a:lnSpc>
                <a:spcPts val="3000"/>
              </a:lnSpc>
            </a:pPr>
            <a:r>
              <a:rPr lang="zh-CN" altLang="en-US" sz="2100" dirty="0">
                <a:solidFill>
                  <a:srgbClr val="008000"/>
                </a:solidFill>
                <a:latin typeface="微软雅黑" panose="020B0503020204020204" pitchFamily="34" charset="-122"/>
                <a:ea typeface="微软雅黑" panose="020B0503020204020204" pitchFamily="34" charset="-122"/>
              </a:rPr>
              <a:t>在那个报告中提出的计算机结构被称为</a:t>
            </a:r>
            <a:r>
              <a:rPr lang="zh-CN" altLang="en-US" sz="2100" dirty="0">
                <a:solidFill>
                  <a:srgbClr val="FF0000"/>
                </a:solidFill>
                <a:latin typeface="微软雅黑" panose="020B0503020204020204" pitchFamily="34" charset="-122"/>
                <a:ea typeface="微软雅黑" panose="020B0503020204020204" pitchFamily="34" charset="-122"/>
              </a:rPr>
              <a:t>冯·诺依曼结构。</a:t>
            </a:r>
          </a:p>
          <a:p>
            <a:pPr lvl="1">
              <a:lnSpc>
                <a:spcPts val="3000"/>
              </a:lnSpc>
            </a:pPr>
            <a:r>
              <a:rPr lang="zh-CN" altLang="en-US" sz="2100" dirty="0">
                <a:solidFill>
                  <a:srgbClr val="008000"/>
                </a:solidFill>
                <a:latin typeface="微软雅黑" panose="020B0503020204020204" pitchFamily="34" charset="-122"/>
                <a:ea typeface="微软雅黑" panose="020B0503020204020204" pitchFamily="34" charset="-122"/>
              </a:rPr>
              <a:t>冯·诺依曼结构最重要的思想是什么？</a:t>
            </a:r>
          </a:p>
          <a:p>
            <a:pPr lvl="1">
              <a:lnSpc>
                <a:spcPts val="3000"/>
              </a:lnSpc>
              <a:buNone/>
            </a:pPr>
            <a:r>
              <a:rPr lang="zh-CN" altLang="en-US" sz="2100" dirty="0">
                <a:solidFill>
                  <a:srgbClr val="FF0000"/>
                </a:solidFill>
                <a:latin typeface="微软雅黑" panose="020B0503020204020204" pitchFamily="34" charset="-122"/>
                <a:ea typeface="微软雅黑" panose="020B0503020204020204" pitchFamily="34" charset="-122"/>
              </a:rPr>
              <a:t>“存储程序(</a:t>
            </a:r>
            <a:r>
              <a:rPr lang="en-US" altLang="zh-CN" sz="2100" dirty="0">
                <a:solidFill>
                  <a:srgbClr val="FF0000"/>
                </a:solidFill>
                <a:latin typeface="微软雅黑" panose="020B0503020204020204" pitchFamily="34" charset="-122"/>
                <a:ea typeface="微软雅黑" panose="020B0503020204020204" pitchFamily="34" charset="-122"/>
              </a:rPr>
              <a:t>Stored-program)</a:t>
            </a:r>
            <a:r>
              <a:rPr lang="zh-CN" altLang="en-US" sz="2100" dirty="0">
                <a:solidFill>
                  <a:srgbClr val="FF0000"/>
                </a:solidFill>
                <a:latin typeface="微软雅黑" panose="020B0503020204020204" pitchFamily="34" charset="-122"/>
                <a:ea typeface="微软雅黑" panose="020B0503020204020204" pitchFamily="34" charset="-122"/>
              </a:rPr>
              <a:t>”</a:t>
            </a:r>
            <a:r>
              <a:rPr lang="zh-CN" altLang="en-US" sz="2100" dirty="0">
                <a:solidFill>
                  <a:srgbClr val="008000"/>
                </a:solidFill>
                <a:latin typeface="微软雅黑" panose="020B0503020204020204" pitchFamily="34" charset="-122"/>
                <a:ea typeface="微软雅黑" panose="020B0503020204020204" pitchFamily="34" charset="-122"/>
              </a:rPr>
              <a:t> 工作方式：</a:t>
            </a:r>
          </a:p>
          <a:p>
            <a:pPr lvl="1">
              <a:lnSpc>
                <a:spcPts val="3000"/>
              </a:lnSpc>
              <a:buNone/>
            </a:pPr>
            <a:r>
              <a:rPr lang="zh-CN" altLang="en-US" sz="2100" dirty="0">
                <a:solidFill>
                  <a:srgbClr val="008000"/>
                </a:solidFill>
                <a:latin typeface="微软雅黑" panose="020B0503020204020204" pitchFamily="34" charset="-122"/>
                <a:ea typeface="微软雅黑" panose="020B0503020204020204" pitchFamily="34" charset="-122"/>
              </a:rPr>
              <a:t>  </a:t>
            </a:r>
            <a:r>
              <a:rPr lang="zh-CN" altLang="en-US" sz="2100" dirty="0">
                <a:solidFill>
                  <a:schemeClr val="tx1"/>
                </a:solidFill>
                <a:latin typeface="微软雅黑" panose="020B0503020204020204" pitchFamily="34" charset="-122"/>
                <a:ea typeface="微软雅黑" panose="020B0503020204020204" pitchFamily="34" charset="-122"/>
              </a:rPr>
              <a:t>任何要计算机完成的工作都要先被编写成程序，然后将程序和原始数据送入主存并启动执行。一旦程序被启动，计算机应能在不需操作人员干预下，自动完成逐条取出指令和执行指令的任务。</a:t>
            </a:r>
          </a:p>
          <a:p>
            <a:pPr lvl="1">
              <a:lnSpc>
                <a:spcPts val="3000"/>
              </a:lnSpc>
            </a:pPr>
            <a:r>
              <a:rPr lang="zh-CN" altLang="en-US" sz="2100" dirty="0">
                <a:solidFill>
                  <a:srgbClr val="008000"/>
                </a:solidFill>
                <a:latin typeface="微软雅黑" panose="020B0503020204020204" pitchFamily="34" charset="-122"/>
                <a:ea typeface="微软雅黑" panose="020B0503020204020204" pitchFamily="34" charset="-122"/>
              </a:rPr>
              <a:t>冯·诺依曼结构计算机也称为冯·诺依曼机器（</a:t>
            </a:r>
            <a:r>
              <a:rPr lang="en-US" altLang="zh-CN" sz="2100" dirty="0">
                <a:solidFill>
                  <a:srgbClr val="008000"/>
                </a:solidFill>
                <a:latin typeface="微软雅黑" panose="020B0503020204020204" pitchFamily="34" charset="-122"/>
                <a:ea typeface="微软雅黑" panose="020B0503020204020204" pitchFamily="34" charset="-122"/>
              </a:rPr>
              <a:t>Von Neumann Machine）</a:t>
            </a:r>
            <a:r>
              <a:rPr lang="zh-CN" altLang="en-US" sz="2100" dirty="0">
                <a:solidFill>
                  <a:srgbClr val="008000"/>
                </a:solidFill>
                <a:latin typeface="微软雅黑" panose="020B0503020204020204" pitchFamily="34" charset="-122"/>
                <a:ea typeface="微软雅黑" panose="020B0503020204020204" pitchFamily="34" charset="-122"/>
              </a:rPr>
              <a:t>。</a:t>
            </a:r>
          </a:p>
          <a:p>
            <a:pPr lvl="1">
              <a:lnSpc>
                <a:spcPts val="3000"/>
              </a:lnSpc>
            </a:pPr>
            <a:r>
              <a:rPr lang="zh-CN" altLang="en-US" sz="2100" dirty="0">
                <a:solidFill>
                  <a:srgbClr val="008000"/>
                </a:solidFill>
                <a:latin typeface="微软雅黑" panose="020B0503020204020204" pitchFamily="34" charset="-122"/>
                <a:ea typeface="微软雅黑" panose="020B0503020204020204" pitchFamily="34" charset="-122"/>
              </a:rPr>
              <a:t>几乎现代所有的通用计算机大都采用冯·诺依曼结构，因此，</a:t>
            </a:r>
            <a:r>
              <a:rPr lang="en-US" altLang="zh-CN" sz="2100" dirty="0">
                <a:solidFill>
                  <a:srgbClr val="008000"/>
                </a:solidFill>
                <a:latin typeface="微软雅黑" panose="020B0503020204020204" pitchFamily="34" charset="-122"/>
                <a:ea typeface="微软雅黑" panose="020B0503020204020204" pitchFamily="34" charset="-122"/>
              </a:rPr>
              <a:t>IAS</a:t>
            </a:r>
            <a:r>
              <a:rPr lang="zh-CN" altLang="en-US" sz="2100" dirty="0">
                <a:solidFill>
                  <a:srgbClr val="008000"/>
                </a:solidFill>
                <a:latin typeface="微软雅黑" panose="020B0503020204020204" pitchFamily="34" charset="-122"/>
                <a:ea typeface="微软雅黑" panose="020B0503020204020204" pitchFamily="34" charset="-122"/>
              </a:rPr>
              <a:t>计算机是现代计算机的原型机。</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05155">
                                            <p:txEl>
                                              <p:pRg st="1" end="1"/>
                                            </p:txEl>
                                          </p:spTgt>
                                        </p:tgtEl>
                                        <p:attrNameLst>
                                          <p:attrName>style.visibility</p:attrName>
                                        </p:attrNameLst>
                                      </p:cBhvr>
                                      <p:to>
                                        <p:strVal val="visible"/>
                                      </p:to>
                                    </p:set>
                                    <p:animEffect transition="in" filter="blinds(horizontal)">
                                      <p:cBhvr>
                                        <p:cTn id="7" dur="500"/>
                                        <p:tgtEl>
                                          <p:spTgt spid="30515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05155">
                                            <p:txEl>
                                              <p:pRg st="2" end="2"/>
                                            </p:txEl>
                                          </p:spTgt>
                                        </p:tgtEl>
                                        <p:attrNameLst>
                                          <p:attrName>style.visibility</p:attrName>
                                        </p:attrNameLst>
                                      </p:cBhvr>
                                      <p:to>
                                        <p:strVal val="visible"/>
                                      </p:to>
                                    </p:set>
                                    <p:animEffect transition="in" filter="blinds(horizontal)">
                                      <p:cBhvr>
                                        <p:cTn id="12" dur="500"/>
                                        <p:tgtEl>
                                          <p:spTgt spid="30515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05155">
                                            <p:txEl>
                                              <p:pRg st="3" end="3"/>
                                            </p:txEl>
                                          </p:spTgt>
                                        </p:tgtEl>
                                        <p:attrNameLst>
                                          <p:attrName>style.visibility</p:attrName>
                                        </p:attrNameLst>
                                      </p:cBhvr>
                                      <p:to>
                                        <p:strVal val="visible"/>
                                      </p:to>
                                    </p:set>
                                    <p:animEffect transition="in" filter="blinds(horizontal)">
                                      <p:cBhvr>
                                        <p:cTn id="17" dur="500"/>
                                        <p:tgtEl>
                                          <p:spTgt spid="30515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05155">
                                            <p:txEl>
                                              <p:pRg st="4" end="4"/>
                                            </p:txEl>
                                          </p:spTgt>
                                        </p:tgtEl>
                                        <p:attrNameLst>
                                          <p:attrName>style.visibility</p:attrName>
                                        </p:attrNameLst>
                                      </p:cBhvr>
                                      <p:to>
                                        <p:strVal val="visible"/>
                                      </p:to>
                                    </p:set>
                                    <p:animEffect transition="in" filter="blinds(horizontal)">
                                      <p:cBhvr>
                                        <p:cTn id="22" dur="500"/>
                                        <p:tgtEl>
                                          <p:spTgt spid="30515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05155">
                                            <p:txEl>
                                              <p:pRg st="5" end="5"/>
                                            </p:txEl>
                                          </p:spTgt>
                                        </p:tgtEl>
                                        <p:attrNameLst>
                                          <p:attrName>style.visibility</p:attrName>
                                        </p:attrNameLst>
                                      </p:cBhvr>
                                      <p:to>
                                        <p:strVal val="visible"/>
                                      </p:to>
                                    </p:set>
                                    <p:animEffect transition="in" filter="blinds(horizontal)">
                                      <p:cBhvr>
                                        <p:cTn id="27" dur="500"/>
                                        <p:tgtEl>
                                          <p:spTgt spid="30515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05155">
                                            <p:txEl>
                                              <p:pRg st="6" end="6"/>
                                            </p:txEl>
                                          </p:spTgt>
                                        </p:tgtEl>
                                        <p:attrNameLst>
                                          <p:attrName>style.visibility</p:attrName>
                                        </p:attrNameLst>
                                      </p:cBhvr>
                                      <p:to>
                                        <p:strVal val="visible"/>
                                      </p:to>
                                    </p:set>
                                    <p:animEffect transition="in" filter="blinds(horizontal)">
                                      <p:cBhvr>
                                        <p:cTn id="32" dur="500"/>
                                        <p:tgtEl>
                                          <p:spTgt spid="30515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698" name="Rectangle 2"/>
          <p:cNvSpPr>
            <a:spLocks noGrp="1"/>
          </p:cNvSpPr>
          <p:nvPr>
            <p:ph idx="1"/>
          </p:nvPr>
        </p:nvSpPr>
        <p:spPr>
          <a:xfrm>
            <a:off x="157163" y="825500"/>
            <a:ext cx="8797925" cy="5580063"/>
          </a:xfrm>
        </p:spPr>
        <p:txBody>
          <a:bodyPr vert="horz" wrap="square" lIns="63500" tIns="25400" rIns="63500" bIns="25400" anchor="t" anchorCtr="0">
            <a:spAutoFit/>
          </a:bodyPr>
          <a:lstStyle/>
          <a:p>
            <a:pPr algn="just">
              <a:lnSpc>
                <a:spcPct val="115000"/>
              </a:lnSpc>
              <a:spcBef>
                <a:spcPct val="30000"/>
              </a:spcBef>
            </a:pPr>
            <a:r>
              <a:rPr lang="zh-CN" altLang="en-US" dirty="0">
                <a:latin typeface="微软雅黑" panose="020B0503020204020204" pitchFamily="34" charset="-122"/>
                <a:ea typeface="微软雅黑" panose="020B0503020204020204" pitchFamily="34" charset="-122"/>
              </a:rPr>
              <a:t>由三部分组成：</a:t>
            </a:r>
          </a:p>
          <a:p>
            <a:pPr lvl="1">
              <a:lnSpc>
                <a:spcPct val="115000"/>
              </a:lnSpc>
              <a:spcBef>
                <a:spcPct val="30000"/>
              </a:spcBef>
              <a:buNone/>
            </a:pPr>
            <a:r>
              <a:rPr lang="zh-CN" altLang="en-US" sz="2200" dirty="0">
                <a:solidFill>
                  <a:srgbClr val="0033CC"/>
                </a:solidFill>
                <a:latin typeface="微软雅黑" panose="020B0503020204020204" pitchFamily="34" charset="-122"/>
                <a:ea typeface="微软雅黑" panose="020B0503020204020204" pitchFamily="34" charset="-122"/>
              </a:rPr>
              <a:t>① </a:t>
            </a:r>
            <a:r>
              <a:rPr lang="zh-CN" altLang="en-US" sz="2200" dirty="0">
                <a:solidFill>
                  <a:schemeClr val="accent2"/>
                </a:solidFill>
                <a:latin typeface="微软雅黑" panose="020B0503020204020204" pitchFamily="34" charset="-122"/>
                <a:ea typeface="微软雅黑" panose="020B0503020204020204" pitchFamily="34" charset="-122"/>
              </a:rPr>
              <a:t>字母、数字和各种符号</a:t>
            </a:r>
            <a:r>
              <a:rPr lang="zh-CN" altLang="en-US" sz="2200" dirty="0">
                <a:solidFill>
                  <a:srgbClr val="0033CC"/>
                </a:solidFill>
                <a:latin typeface="微软雅黑" panose="020B0503020204020204" pitchFamily="34" charset="-122"/>
                <a:ea typeface="微软雅黑" panose="020B0503020204020204" pitchFamily="34" charset="-122"/>
              </a:rPr>
              <a:t>，包括英文、俄文、日文平假名与片假名、罗马字母、汉语拼音等共687个</a:t>
            </a:r>
          </a:p>
          <a:p>
            <a:pPr lvl="1">
              <a:lnSpc>
                <a:spcPct val="115000"/>
              </a:lnSpc>
              <a:spcBef>
                <a:spcPct val="30000"/>
              </a:spcBef>
              <a:buNone/>
            </a:pPr>
            <a:r>
              <a:rPr lang="zh-CN" altLang="en-US" sz="2200" dirty="0">
                <a:solidFill>
                  <a:srgbClr val="0033CC"/>
                </a:solidFill>
                <a:latin typeface="微软雅黑" panose="020B0503020204020204" pitchFamily="34" charset="-122"/>
                <a:ea typeface="微软雅黑" panose="020B0503020204020204" pitchFamily="34" charset="-122"/>
              </a:rPr>
              <a:t>② </a:t>
            </a:r>
            <a:r>
              <a:rPr lang="zh-CN" altLang="en-US" sz="2200" dirty="0">
                <a:solidFill>
                  <a:schemeClr val="accent2"/>
                </a:solidFill>
                <a:latin typeface="微软雅黑" panose="020B0503020204020204" pitchFamily="34" charset="-122"/>
                <a:ea typeface="微软雅黑" panose="020B0503020204020204" pitchFamily="34" charset="-122"/>
              </a:rPr>
              <a:t>一级常用汉字</a:t>
            </a:r>
            <a:r>
              <a:rPr lang="zh-CN" altLang="en-US" sz="2200" dirty="0">
                <a:solidFill>
                  <a:srgbClr val="0033CC"/>
                </a:solidFill>
                <a:latin typeface="微软雅黑" panose="020B0503020204020204" pitchFamily="34" charset="-122"/>
                <a:ea typeface="微软雅黑" panose="020B0503020204020204" pitchFamily="34" charset="-122"/>
              </a:rPr>
              <a:t>，共3755个，按汉语拼音排列</a:t>
            </a:r>
          </a:p>
          <a:p>
            <a:pPr lvl="1">
              <a:lnSpc>
                <a:spcPct val="115000"/>
              </a:lnSpc>
              <a:spcBef>
                <a:spcPct val="30000"/>
              </a:spcBef>
              <a:buNone/>
            </a:pPr>
            <a:r>
              <a:rPr lang="zh-CN" altLang="en-US" sz="2200" dirty="0">
                <a:solidFill>
                  <a:srgbClr val="0033CC"/>
                </a:solidFill>
                <a:latin typeface="微软雅黑" panose="020B0503020204020204" pitchFamily="34" charset="-122"/>
                <a:ea typeface="微软雅黑" panose="020B0503020204020204" pitchFamily="34" charset="-122"/>
              </a:rPr>
              <a:t>③ </a:t>
            </a:r>
            <a:r>
              <a:rPr lang="zh-CN" altLang="en-US" sz="2200" dirty="0">
                <a:solidFill>
                  <a:schemeClr val="accent2"/>
                </a:solidFill>
                <a:latin typeface="微软雅黑" panose="020B0503020204020204" pitchFamily="34" charset="-122"/>
                <a:ea typeface="微软雅黑" panose="020B0503020204020204" pitchFamily="34" charset="-122"/>
              </a:rPr>
              <a:t>二级常用汉字</a:t>
            </a:r>
            <a:r>
              <a:rPr lang="zh-CN" altLang="en-US" sz="2200" dirty="0">
                <a:solidFill>
                  <a:srgbClr val="0033CC"/>
                </a:solidFill>
                <a:latin typeface="微软雅黑" panose="020B0503020204020204" pitchFamily="34" charset="-122"/>
                <a:ea typeface="微软雅黑" panose="020B0503020204020204" pitchFamily="34" charset="-122"/>
              </a:rPr>
              <a:t>，共3008个 ，不太常用，按偏旁部首排列</a:t>
            </a:r>
          </a:p>
          <a:p>
            <a:pPr algn="just">
              <a:lnSpc>
                <a:spcPct val="115000"/>
              </a:lnSpc>
              <a:spcBef>
                <a:spcPct val="30000"/>
              </a:spcBef>
            </a:pPr>
            <a:r>
              <a:rPr lang="zh-CN" altLang="en-US" dirty="0">
                <a:latin typeface="微软雅黑" panose="020B0503020204020204" pitchFamily="34" charset="-122"/>
                <a:ea typeface="微软雅黑" panose="020B0503020204020204" pitchFamily="34" charset="-122"/>
              </a:rPr>
              <a:t>汉字的区位码</a:t>
            </a:r>
          </a:p>
          <a:p>
            <a:pPr lvl="1">
              <a:lnSpc>
                <a:spcPct val="115000"/>
              </a:lnSpc>
              <a:spcBef>
                <a:spcPct val="30000"/>
              </a:spcBef>
            </a:pPr>
            <a:r>
              <a:rPr lang="zh-CN" altLang="en-US" sz="2200" dirty="0">
                <a:solidFill>
                  <a:srgbClr val="0033CC"/>
                </a:solidFill>
                <a:latin typeface="微软雅黑" panose="020B0503020204020204" pitchFamily="34" charset="-122"/>
                <a:ea typeface="微软雅黑" panose="020B0503020204020204" pitchFamily="34" charset="-122"/>
              </a:rPr>
              <a:t>码表由94行、</a:t>
            </a:r>
            <a:r>
              <a:rPr lang="en-US" altLang="zh-CN" sz="2200" dirty="0">
                <a:solidFill>
                  <a:srgbClr val="0033CC"/>
                </a:solidFill>
                <a:latin typeface="微软雅黑" panose="020B0503020204020204" pitchFamily="34" charset="-122"/>
                <a:ea typeface="微软雅黑" panose="020B0503020204020204" pitchFamily="34" charset="-122"/>
              </a:rPr>
              <a:t>94</a:t>
            </a:r>
            <a:r>
              <a:rPr lang="zh-CN" altLang="en-US" sz="2200" dirty="0">
                <a:solidFill>
                  <a:srgbClr val="0033CC"/>
                </a:solidFill>
                <a:latin typeface="微软雅黑" panose="020B0503020204020204" pitchFamily="34" charset="-122"/>
                <a:ea typeface="微软雅黑" panose="020B0503020204020204" pitchFamily="34" charset="-122"/>
              </a:rPr>
              <a:t>列组成，行号为区号，列号为位号，各占7位</a:t>
            </a:r>
          </a:p>
          <a:p>
            <a:pPr lvl="1">
              <a:lnSpc>
                <a:spcPct val="115000"/>
              </a:lnSpc>
              <a:spcBef>
                <a:spcPct val="30000"/>
              </a:spcBef>
            </a:pPr>
            <a:r>
              <a:rPr lang="zh-CN" altLang="en-US" sz="2200" dirty="0">
                <a:solidFill>
                  <a:srgbClr val="0033CC"/>
                </a:solidFill>
                <a:latin typeface="微软雅黑" panose="020B0503020204020204" pitchFamily="34" charset="-122"/>
                <a:ea typeface="微软雅黑" panose="020B0503020204020204" pitchFamily="34" charset="-122"/>
              </a:rPr>
              <a:t>指出汉字在码表中的位置，共14位，区号在左、位号在右</a:t>
            </a:r>
          </a:p>
          <a:p>
            <a:pPr>
              <a:lnSpc>
                <a:spcPct val="115000"/>
              </a:lnSpc>
              <a:spcBef>
                <a:spcPct val="30000"/>
              </a:spcBef>
            </a:pPr>
            <a:r>
              <a:rPr lang="zh-CN" altLang="en-US" dirty="0">
                <a:latin typeface="微软雅黑" panose="020B0503020204020204" pitchFamily="34" charset="-122"/>
                <a:ea typeface="微软雅黑" panose="020B0503020204020204" pitchFamily="34" charset="-122"/>
              </a:rPr>
              <a:t>汉字的国标码</a:t>
            </a:r>
          </a:p>
          <a:p>
            <a:pPr lvl="1">
              <a:lnSpc>
                <a:spcPct val="115000"/>
              </a:lnSpc>
              <a:spcBef>
                <a:spcPct val="30000"/>
              </a:spcBef>
            </a:pPr>
            <a:r>
              <a:rPr lang="zh-CN" altLang="en-US" sz="2200" dirty="0">
                <a:latin typeface="微软雅黑" panose="020B0503020204020204" pitchFamily="34" charset="-122"/>
                <a:ea typeface="微软雅黑" panose="020B0503020204020204" pitchFamily="34" charset="-122"/>
              </a:rPr>
              <a:t>每个汉字的区号和位号各自加上32（20</a:t>
            </a:r>
            <a:r>
              <a:rPr lang="en-US" altLang="zh-CN" sz="2200" dirty="0">
                <a:latin typeface="微软雅黑" panose="020B0503020204020204" pitchFamily="34" charset="-122"/>
                <a:ea typeface="微软雅黑" panose="020B0503020204020204" pitchFamily="34" charset="-122"/>
              </a:rPr>
              <a:t>H</a:t>
            </a:r>
            <a:r>
              <a:rPr lang="zh-CN" altLang="en-US" sz="2200" dirty="0">
                <a:latin typeface="微软雅黑" panose="020B0503020204020204" pitchFamily="34" charset="-122"/>
                <a:ea typeface="微软雅黑" panose="020B0503020204020204" pitchFamily="34" charset="-122"/>
              </a:rPr>
              <a:t>），得到其“国标码”</a:t>
            </a:r>
          </a:p>
          <a:p>
            <a:pPr lvl="1">
              <a:lnSpc>
                <a:spcPct val="115000"/>
              </a:lnSpc>
              <a:spcBef>
                <a:spcPct val="30000"/>
              </a:spcBef>
            </a:pPr>
            <a:r>
              <a:rPr lang="zh-CN" altLang="en-US" sz="2200" dirty="0">
                <a:latin typeface="微软雅黑" panose="020B0503020204020204" pitchFamily="34" charset="-122"/>
                <a:ea typeface="微软雅黑" panose="020B0503020204020204" pitchFamily="34" charset="-122"/>
              </a:rPr>
              <a:t>国标码中区号和位号各占7位。在计算机内部，为方便处理与存储，前面添一个0，构成一个字节</a:t>
            </a:r>
            <a:endParaRPr lang="zh-CN" altLang="en-US" sz="2200" dirty="0">
              <a:solidFill>
                <a:srgbClr val="0033CC"/>
              </a:solidFill>
              <a:latin typeface="微软雅黑" panose="020B0503020204020204" pitchFamily="34" charset="-122"/>
              <a:ea typeface="微软雅黑" panose="020B0503020204020204" pitchFamily="34" charset="-122"/>
            </a:endParaRPr>
          </a:p>
        </p:txBody>
      </p:sp>
      <p:sp>
        <p:nvSpPr>
          <p:cNvPr id="156674" name="Rectangle 3"/>
          <p:cNvSpPr>
            <a:spLocks noGrp="1"/>
          </p:cNvSpPr>
          <p:nvPr>
            <p:ph type="title"/>
          </p:nvPr>
        </p:nvSpPr>
        <p:spPr>
          <a:xfrm>
            <a:off x="800100" y="141288"/>
            <a:ext cx="6073775" cy="573087"/>
          </a:xfrm>
        </p:spPr>
        <p:txBody>
          <a:bodyPr vert="horz" wrap="square" lIns="91440" tIns="45720" rIns="91440" bIns="45720" anchor="ctr" anchorCtr="0">
            <a:spAutoFit/>
          </a:bodyPr>
          <a:lstStyle/>
          <a:p>
            <a:pPr algn="ctr">
              <a:buNone/>
            </a:pPr>
            <a:r>
              <a:rPr lang="en-US" altLang="zh-CN" sz="3600" dirty="0">
                <a:solidFill>
                  <a:srgbClr val="CC3300"/>
                </a:solidFill>
              </a:rPr>
              <a:t>GB2312-80</a:t>
            </a:r>
            <a:r>
              <a:rPr lang="zh-CN" altLang="en-US" sz="3600" dirty="0">
                <a:solidFill>
                  <a:srgbClr val="CC3300"/>
                </a:solidFill>
              </a:rPr>
              <a:t>字符集</a:t>
            </a:r>
            <a:endParaRPr lang="en-US" altLang="zh-CN" sz="3600" dirty="0">
              <a:solidFill>
                <a:srgbClr val="CC33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13698">
                                            <p:txEl>
                                              <p:pRg st="1" end="1"/>
                                            </p:txEl>
                                          </p:spTgt>
                                        </p:tgtEl>
                                        <p:attrNameLst>
                                          <p:attrName>style.visibility</p:attrName>
                                        </p:attrNameLst>
                                      </p:cBhvr>
                                      <p:to>
                                        <p:strVal val="visible"/>
                                      </p:to>
                                    </p:set>
                                    <p:animEffect transition="in" filter="blinds(horizontal)">
                                      <p:cBhvr>
                                        <p:cTn id="7" dur="500"/>
                                        <p:tgtEl>
                                          <p:spTgt spid="41369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13698">
                                            <p:txEl>
                                              <p:pRg st="2" end="2"/>
                                            </p:txEl>
                                          </p:spTgt>
                                        </p:tgtEl>
                                        <p:attrNameLst>
                                          <p:attrName>style.visibility</p:attrName>
                                        </p:attrNameLst>
                                      </p:cBhvr>
                                      <p:to>
                                        <p:strVal val="visible"/>
                                      </p:to>
                                    </p:set>
                                    <p:animEffect transition="in" filter="blinds(horizontal)">
                                      <p:cBhvr>
                                        <p:cTn id="12" dur="500"/>
                                        <p:tgtEl>
                                          <p:spTgt spid="41369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13698">
                                            <p:txEl>
                                              <p:pRg st="3" end="3"/>
                                            </p:txEl>
                                          </p:spTgt>
                                        </p:tgtEl>
                                        <p:attrNameLst>
                                          <p:attrName>style.visibility</p:attrName>
                                        </p:attrNameLst>
                                      </p:cBhvr>
                                      <p:to>
                                        <p:strVal val="visible"/>
                                      </p:to>
                                    </p:set>
                                    <p:animEffect transition="in" filter="blinds(horizontal)">
                                      <p:cBhvr>
                                        <p:cTn id="17" dur="500"/>
                                        <p:tgtEl>
                                          <p:spTgt spid="41369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13698">
                                            <p:txEl>
                                              <p:pRg st="5" end="5"/>
                                            </p:txEl>
                                          </p:spTgt>
                                        </p:tgtEl>
                                        <p:attrNameLst>
                                          <p:attrName>style.visibility</p:attrName>
                                        </p:attrNameLst>
                                      </p:cBhvr>
                                      <p:to>
                                        <p:strVal val="visible"/>
                                      </p:to>
                                    </p:set>
                                    <p:animEffect transition="in" filter="blinds(horizontal)">
                                      <p:cBhvr>
                                        <p:cTn id="22" dur="500"/>
                                        <p:tgtEl>
                                          <p:spTgt spid="413698">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13698">
                                            <p:txEl>
                                              <p:pRg st="6" end="6"/>
                                            </p:txEl>
                                          </p:spTgt>
                                        </p:tgtEl>
                                        <p:attrNameLst>
                                          <p:attrName>style.visibility</p:attrName>
                                        </p:attrNameLst>
                                      </p:cBhvr>
                                      <p:to>
                                        <p:strVal val="visible"/>
                                      </p:to>
                                    </p:set>
                                    <p:animEffect transition="in" filter="blinds(horizontal)">
                                      <p:cBhvr>
                                        <p:cTn id="27" dur="500"/>
                                        <p:tgtEl>
                                          <p:spTgt spid="41369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13698">
                                            <p:txEl>
                                              <p:pRg st="8" end="8"/>
                                            </p:txEl>
                                          </p:spTgt>
                                        </p:tgtEl>
                                        <p:attrNameLst>
                                          <p:attrName>style.visibility</p:attrName>
                                        </p:attrNameLst>
                                      </p:cBhvr>
                                      <p:to>
                                        <p:strVal val="visible"/>
                                      </p:to>
                                    </p:set>
                                    <p:animEffect transition="in" filter="blinds(horizontal)">
                                      <p:cBhvr>
                                        <p:cTn id="32" dur="500"/>
                                        <p:tgtEl>
                                          <p:spTgt spid="413698">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413698">
                                            <p:txEl>
                                              <p:pRg st="9" end="9"/>
                                            </p:txEl>
                                          </p:spTgt>
                                        </p:tgtEl>
                                        <p:attrNameLst>
                                          <p:attrName>style.visibility</p:attrName>
                                        </p:attrNameLst>
                                      </p:cBhvr>
                                      <p:to>
                                        <p:strVal val="visible"/>
                                      </p:to>
                                    </p:set>
                                    <p:animEffect transition="in" filter="blinds(horizontal)">
                                      <p:cBhvr>
                                        <p:cTn id="37" dur="500"/>
                                        <p:tgtEl>
                                          <p:spTgt spid="41369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7" name="Rectangle 2"/>
          <p:cNvSpPr>
            <a:spLocks noGrp="1"/>
          </p:cNvSpPr>
          <p:nvPr>
            <p:ph type="title"/>
          </p:nvPr>
        </p:nvSpPr>
        <p:spPr>
          <a:xfrm>
            <a:off x="534988" y="180975"/>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汉字内码</a:t>
            </a:r>
          </a:p>
        </p:txBody>
      </p:sp>
      <p:sp>
        <p:nvSpPr>
          <p:cNvPr id="414723" name="Rectangle 3"/>
          <p:cNvSpPr>
            <a:spLocks noGrp="1"/>
          </p:cNvSpPr>
          <p:nvPr>
            <p:ph idx="1"/>
          </p:nvPr>
        </p:nvSpPr>
        <p:spPr>
          <a:xfrm>
            <a:off x="158750" y="1139825"/>
            <a:ext cx="8809038" cy="4875213"/>
          </a:xfrm>
        </p:spPr>
        <p:txBody>
          <a:bodyPr vert="horz" wrap="square" lIns="63500" tIns="25400" rIns="63500" bIns="25400" anchor="t" anchorCtr="0">
            <a:spAutoFit/>
          </a:bodyPr>
          <a:lstStyle/>
          <a:p>
            <a:pPr>
              <a:spcBef>
                <a:spcPct val="50000"/>
              </a:spcBef>
            </a:pPr>
            <a:r>
              <a:rPr lang="zh-CN" altLang="en-US" dirty="0">
                <a:latin typeface="微软雅黑" panose="020B0503020204020204" pitchFamily="34" charset="-122"/>
                <a:ea typeface="微软雅黑" panose="020B0503020204020204" pitchFamily="34" charset="-122"/>
              </a:rPr>
              <a:t>至少需2个字节才能表示一个汉字内码。为什么？</a:t>
            </a:r>
          </a:p>
          <a:p>
            <a:pPr marL="382905" lvl="1" indent="112395">
              <a:spcBef>
                <a:spcPct val="50000"/>
              </a:spcBef>
            </a:pPr>
            <a:r>
              <a:rPr lang="zh-CN" altLang="en-US" sz="2200" dirty="0">
                <a:latin typeface="微软雅黑" panose="020B0503020204020204" pitchFamily="34" charset="-122"/>
                <a:ea typeface="微软雅黑" panose="020B0503020204020204" pitchFamily="34" charset="-122"/>
              </a:rPr>
              <a:t>由汉字的总数决定！</a:t>
            </a:r>
          </a:p>
          <a:p>
            <a:pPr>
              <a:spcBef>
                <a:spcPct val="50000"/>
              </a:spcBef>
            </a:pPr>
            <a:r>
              <a:rPr lang="zh-CN" altLang="en-US" dirty="0">
                <a:latin typeface="微软雅黑" panose="020B0503020204020204" pitchFamily="34" charset="-122"/>
                <a:ea typeface="微软雅黑" panose="020B0503020204020204" pitchFamily="34" charset="-122"/>
              </a:rPr>
              <a:t>可在</a:t>
            </a:r>
            <a:r>
              <a:rPr lang="en-US" altLang="zh-CN" dirty="0">
                <a:latin typeface="微软雅黑" panose="020B0503020204020204" pitchFamily="34" charset="-122"/>
                <a:ea typeface="微软雅黑" panose="020B0503020204020204" pitchFamily="34" charset="-122"/>
              </a:rPr>
              <a:t>GB2312</a:t>
            </a:r>
            <a:r>
              <a:rPr lang="zh-CN" altLang="en-US" dirty="0">
                <a:latin typeface="微软雅黑" panose="020B0503020204020204" pitchFamily="34" charset="-122"/>
                <a:ea typeface="微软雅黑" panose="020B0503020204020204" pitchFamily="34" charset="-122"/>
              </a:rPr>
              <a:t>国标码的基础上产生汉字内码</a:t>
            </a:r>
          </a:p>
          <a:p>
            <a:pPr marL="382905" lvl="1" indent="112395">
              <a:spcBef>
                <a:spcPct val="50000"/>
              </a:spcBef>
            </a:pPr>
            <a:r>
              <a:rPr lang="zh-CN" altLang="en-US" sz="2200" dirty="0">
                <a:latin typeface="微软雅黑" panose="020B0503020204020204" pitchFamily="34" charset="-122"/>
                <a:ea typeface="微软雅黑" panose="020B0503020204020204" pitchFamily="34" charset="-122"/>
              </a:rPr>
              <a:t>为与</a:t>
            </a:r>
            <a:r>
              <a:rPr lang="en-US" altLang="zh-CN" sz="2200" dirty="0">
                <a:latin typeface="微软雅黑" panose="020B0503020204020204" pitchFamily="34" charset="-122"/>
                <a:ea typeface="微软雅黑" panose="020B0503020204020204" pitchFamily="34" charset="-122"/>
              </a:rPr>
              <a:t>ASCII</a:t>
            </a:r>
            <a:r>
              <a:rPr lang="zh-CN" altLang="en-US" sz="2200" dirty="0">
                <a:latin typeface="微软雅黑" panose="020B0503020204020204" pitchFamily="34" charset="-122"/>
                <a:ea typeface="微软雅黑" panose="020B0503020204020204" pitchFamily="34" charset="-122"/>
              </a:rPr>
              <a:t>码区别，将国标码的两个字节的第一位置“1”后得到</a:t>
            </a:r>
            <a:r>
              <a:rPr lang="zh-CN" altLang="en-US" sz="2200" dirty="0">
                <a:solidFill>
                  <a:srgbClr val="FF0066"/>
                </a:solidFill>
                <a:latin typeface="微软雅黑" panose="020B0503020204020204" pitchFamily="34" charset="-122"/>
                <a:ea typeface="微软雅黑" panose="020B0503020204020204" pitchFamily="34" charset="-122"/>
              </a:rPr>
              <a:t>一种</a:t>
            </a:r>
            <a:r>
              <a:rPr lang="zh-CN" altLang="en-US" sz="2200" dirty="0">
                <a:latin typeface="微软雅黑" panose="020B0503020204020204" pitchFamily="34" charset="-122"/>
                <a:ea typeface="微软雅黑" panose="020B0503020204020204" pitchFamily="34" charset="-122"/>
              </a:rPr>
              <a:t>汉字内码</a:t>
            </a:r>
          </a:p>
          <a:p>
            <a:pPr marL="382905" lvl="1" indent="112395">
              <a:lnSpc>
                <a:spcPct val="125000"/>
              </a:lnSpc>
              <a:spcBef>
                <a:spcPct val="50000"/>
              </a:spcBef>
              <a:buNone/>
            </a:pPr>
            <a:r>
              <a:rPr lang="zh-CN" altLang="en-US" sz="2200" dirty="0">
                <a:latin typeface="微软雅黑" panose="020B0503020204020204" pitchFamily="34" charset="-122"/>
                <a:ea typeface="微软雅黑" panose="020B0503020204020204" pitchFamily="34" charset="-122"/>
              </a:rPr>
              <a:t>   </a:t>
            </a:r>
            <a:r>
              <a:rPr lang="zh-CN" altLang="en-US" sz="2200" dirty="0">
                <a:solidFill>
                  <a:srgbClr val="006600"/>
                </a:solidFill>
                <a:latin typeface="微软雅黑" panose="020B0503020204020204" pitchFamily="34" charset="-122"/>
                <a:ea typeface="微软雅黑" panose="020B0503020204020204" pitchFamily="34" charset="-122"/>
              </a:rPr>
              <a:t>如，</a:t>
            </a:r>
            <a:r>
              <a:rPr lang="zh-CN" altLang="en-US" sz="2200" dirty="0">
                <a:solidFill>
                  <a:srgbClr val="008000"/>
                </a:solidFill>
                <a:latin typeface="微软雅黑" panose="020B0503020204020204" pitchFamily="34" charset="-122"/>
                <a:ea typeface="微软雅黑" panose="020B0503020204020204" pitchFamily="34" charset="-122"/>
              </a:rPr>
              <a:t>汉字“大”在</a:t>
            </a:r>
            <a:r>
              <a:rPr lang="zh-CN" altLang="en-US" sz="2200" dirty="0">
                <a:solidFill>
                  <a:srgbClr val="FF0066"/>
                </a:solidFill>
                <a:latin typeface="微软雅黑" panose="020B0503020204020204" pitchFamily="34" charset="-122"/>
                <a:ea typeface="微软雅黑" panose="020B0503020204020204" pitchFamily="34" charset="-122"/>
              </a:rPr>
              <a:t>码表</a:t>
            </a:r>
            <a:r>
              <a:rPr lang="zh-CN" altLang="en-US" sz="2200" dirty="0">
                <a:solidFill>
                  <a:srgbClr val="008000"/>
                </a:solidFill>
                <a:latin typeface="微软雅黑" panose="020B0503020204020204" pitchFamily="34" charset="-122"/>
                <a:ea typeface="微软雅黑" panose="020B0503020204020204" pitchFamily="34" charset="-122"/>
              </a:rPr>
              <a:t>中位于第</a:t>
            </a:r>
            <a:r>
              <a:rPr lang="en-US" altLang="zh-CN" sz="2200" dirty="0">
                <a:solidFill>
                  <a:srgbClr val="008000"/>
                </a:solidFill>
                <a:latin typeface="微软雅黑" panose="020B0503020204020204" pitchFamily="34" charset="-122"/>
                <a:ea typeface="微软雅黑" panose="020B0503020204020204" pitchFamily="34" charset="-122"/>
              </a:rPr>
              <a:t>20</a:t>
            </a:r>
            <a:r>
              <a:rPr lang="zh-CN" altLang="en-US" sz="2200" dirty="0">
                <a:solidFill>
                  <a:srgbClr val="008000"/>
                </a:solidFill>
                <a:latin typeface="微软雅黑" panose="020B0503020204020204" pitchFamily="34" charset="-122"/>
                <a:ea typeface="微软雅黑" panose="020B0503020204020204" pitchFamily="34" charset="-122"/>
              </a:rPr>
              <a:t>行、第</a:t>
            </a:r>
            <a:r>
              <a:rPr lang="en-US" altLang="zh-CN" sz="2200" dirty="0">
                <a:solidFill>
                  <a:srgbClr val="008000"/>
                </a:solidFill>
                <a:latin typeface="微软雅黑" panose="020B0503020204020204" pitchFamily="34" charset="-122"/>
                <a:ea typeface="微软雅黑" panose="020B0503020204020204" pitchFamily="34" charset="-122"/>
              </a:rPr>
              <a:t>83</a:t>
            </a:r>
            <a:r>
              <a:rPr lang="zh-CN" altLang="en-US" sz="2200" dirty="0">
                <a:solidFill>
                  <a:srgbClr val="008000"/>
                </a:solidFill>
                <a:latin typeface="微软雅黑" panose="020B0503020204020204" pitchFamily="34" charset="-122"/>
                <a:ea typeface="微软雅黑" panose="020B0503020204020204" pitchFamily="34" charset="-122"/>
              </a:rPr>
              <a:t>列。因此区位码为</a:t>
            </a:r>
            <a:r>
              <a:rPr lang="en-US" altLang="zh-CN" sz="2200" dirty="0">
                <a:solidFill>
                  <a:srgbClr val="008000"/>
                </a:solidFill>
                <a:latin typeface="微软雅黑" panose="020B0503020204020204" pitchFamily="34" charset="-122"/>
                <a:ea typeface="微软雅黑" panose="020B0503020204020204" pitchFamily="34" charset="-122"/>
              </a:rPr>
              <a:t>0010100 1010011</a:t>
            </a:r>
            <a:r>
              <a:rPr lang="zh-CN" altLang="en-US" sz="2200" dirty="0">
                <a:solidFill>
                  <a:srgbClr val="008000"/>
                </a:solidFill>
                <a:latin typeface="微软雅黑" panose="020B0503020204020204" pitchFamily="34" charset="-122"/>
                <a:ea typeface="微软雅黑" panose="020B0503020204020204" pitchFamily="34" charset="-122"/>
              </a:rPr>
              <a:t>，国标码为</a:t>
            </a:r>
            <a:r>
              <a:rPr lang="en-US" altLang="zh-CN" sz="2200" dirty="0">
                <a:solidFill>
                  <a:srgbClr val="CC0000"/>
                </a:solidFill>
                <a:latin typeface="微软雅黑" panose="020B0503020204020204" pitchFamily="34" charset="-122"/>
                <a:ea typeface="微软雅黑" panose="020B0503020204020204" pitchFamily="34" charset="-122"/>
              </a:rPr>
              <a:t>0</a:t>
            </a:r>
            <a:r>
              <a:rPr lang="en-US" altLang="zh-CN" sz="2200" dirty="0">
                <a:solidFill>
                  <a:srgbClr val="008000"/>
                </a:solidFill>
                <a:latin typeface="微软雅黑" panose="020B0503020204020204" pitchFamily="34" charset="-122"/>
                <a:ea typeface="微软雅黑" panose="020B0503020204020204" pitchFamily="34" charset="-122"/>
              </a:rPr>
              <a:t>0</a:t>
            </a:r>
            <a:r>
              <a:rPr lang="en-US" altLang="zh-CN" sz="2200" dirty="0">
                <a:solidFill>
                  <a:srgbClr val="3333FF"/>
                </a:solidFill>
                <a:latin typeface="微软雅黑" panose="020B0503020204020204" pitchFamily="34" charset="-122"/>
                <a:ea typeface="微软雅黑" panose="020B0503020204020204" pitchFamily="34" charset="-122"/>
              </a:rPr>
              <a:t>1</a:t>
            </a:r>
            <a:r>
              <a:rPr lang="en-US" altLang="zh-CN" sz="2200" dirty="0">
                <a:solidFill>
                  <a:srgbClr val="008000"/>
                </a:solidFill>
                <a:latin typeface="微软雅黑" panose="020B0503020204020204" pitchFamily="34" charset="-122"/>
                <a:ea typeface="微软雅黑" panose="020B0503020204020204" pitchFamily="34" charset="-122"/>
              </a:rPr>
              <a:t>10100 </a:t>
            </a:r>
            <a:r>
              <a:rPr lang="en-US" altLang="zh-CN" sz="2200" dirty="0">
                <a:solidFill>
                  <a:srgbClr val="CC0000"/>
                </a:solidFill>
                <a:latin typeface="微软雅黑" panose="020B0503020204020204" pitchFamily="34" charset="-122"/>
                <a:ea typeface="微软雅黑" panose="020B0503020204020204" pitchFamily="34" charset="-122"/>
              </a:rPr>
              <a:t>0</a:t>
            </a:r>
            <a:r>
              <a:rPr lang="en-US" altLang="zh-CN" sz="2200" dirty="0">
                <a:solidFill>
                  <a:srgbClr val="008000"/>
                </a:solidFill>
                <a:latin typeface="微软雅黑" panose="020B0503020204020204" pitchFamily="34" charset="-122"/>
                <a:ea typeface="微软雅黑" panose="020B0503020204020204" pitchFamily="34" charset="-122"/>
              </a:rPr>
              <a:t>1</a:t>
            </a:r>
            <a:r>
              <a:rPr lang="en-US" altLang="zh-CN" sz="2200" dirty="0">
                <a:solidFill>
                  <a:srgbClr val="3333FF"/>
                </a:solidFill>
                <a:latin typeface="微软雅黑" panose="020B0503020204020204" pitchFamily="34" charset="-122"/>
                <a:ea typeface="微软雅黑" panose="020B0503020204020204" pitchFamily="34" charset="-122"/>
              </a:rPr>
              <a:t>1</a:t>
            </a:r>
            <a:r>
              <a:rPr lang="en-US" altLang="zh-CN" sz="2200" dirty="0">
                <a:solidFill>
                  <a:srgbClr val="008000"/>
                </a:solidFill>
                <a:latin typeface="微软雅黑" panose="020B0503020204020204" pitchFamily="34" charset="-122"/>
                <a:ea typeface="微软雅黑" panose="020B0503020204020204" pitchFamily="34" charset="-122"/>
              </a:rPr>
              <a:t>10011</a:t>
            </a:r>
            <a:r>
              <a:rPr lang="zh-CN" altLang="en-US" sz="2200" dirty="0">
                <a:solidFill>
                  <a:srgbClr val="008000"/>
                </a:solidFill>
                <a:latin typeface="微软雅黑" panose="020B0503020204020204" pitchFamily="34" charset="-122"/>
                <a:ea typeface="微软雅黑" panose="020B0503020204020204" pitchFamily="34" charset="-122"/>
              </a:rPr>
              <a:t>，即3473</a:t>
            </a:r>
            <a:r>
              <a:rPr lang="en-US" altLang="zh-CN" sz="2200" dirty="0">
                <a:solidFill>
                  <a:srgbClr val="008000"/>
                </a:solidFill>
                <a:latin typeface="微软雅黑" panose="020B0503020204020204" pitchFamily="34" charset="-122"/>
                <a:ea typeface="微软雅黑" panose="020B0503020204020204" pitchFamily="34" charset="-122"/>
              </a:rPr>
              <a:t>H</a:t>
            </a:r>
            <a:r>
              <a:rPr lang="zh-CN" altLang="en-US" sz="2200" dirty="0">
                <a:solidFill>
                  <a:srgbClr val="008000"/>
                </a:solidFill>
                <a:latin typeface="微软雅黑" panose="020B0503020204020204" pitchFamily="34" charset="-122"/>
                <a:ea typeface="微软雅黑" panose="020B0503020204020204" pitchFamily="34" charset="-122"/>
              </a:rPr>
              <a:t>前面的34</a:t>
            </a:r>
            <a:r>
              <a:rPr lang="en-US" altLang="zh-CN" sz="2200" dirty="0">
                <a:solidFill>
                  <a:srgbClr val="008000"/>
                </a:solidFill>
                <a:latin typeface="微软雅黑" panose="020B0503020204020204" pitchFamily="34" charset="-122"/>
                <a:ea typeface="微软雅黑" panose="020B0503020204020204" pitchFamily="34" charset="-122"/>
              </a:rPr>
              <a:t>H</a:t>
            </a:r>
            <a:r>
              <a:rPr lang="zh-CN" altLang="en-US" sz="2200" dirty="0">
                <a:solidFill>
                  <a:srgbClr val="008000"/>
                </a:solidFill>
                <a:latin typeface="微软雅黑" panose="020B0503020204020204" pitchFamily="34" charset="-122"/>
                <a:ea typeface="微软雅黑" panose="020B0503020204020204" pitchFamily="34" charset="-122"/>
              </a:rPr>
              <a:t>和字符“4”的</a:t>
            </a:r>
            <a:r>
              <a:rPr lang="en-US" altLang="zh-CN" sz="2200" dirty="0">
                <a:solidFill>
                  <a:srgbClr val="008000"/>
                </a:solidFill>
                <a:latin typeface="微软雅黑" panose="020B0503020204020204" pitchFamily="34" charset="-122"/>
                <a:ea typeface="微软雅黑" panose="020B0503020204020204" pitchFamily="34" charset="-122"/>
              </a:rPr>
              <a:t>ACSII</a:t>
            </a:r>
            <a:r>
              <a:rPr lang="zh-CN" altLang="en-US" sz="2200" dirty="0">
                <a:solidFill>
                  <a:srgbClr val="008000"/>
                </a:solidFill>
                <a:latin typeface="微软雅黑" panose="020B0503020204020204" pitchFamily="34" charset="-122"/>
                <a:ea typeface="微软雅黑" panose="020B0503020204020204" pitchFamily="34" charset="-122"/>
              </a:rPr>
              <a:t>码相同，后面的73</a:t>
            </a:r>
            <a:r>
              <a:rPr lang="en-US" altLang="zh-CN" sz="2200" dirty="0">
                <a:solidFill>
                  <a:srgbClr val="008000"/>
                </a:solidFill>
                <a:latin typeface="微软雅黑" panose="020B0503020204020204" pitchFamily="34" charset="-122"/>
                <a:ea typeface="微软雅黑" panose="020B0503020204020204" pitchFamily="34" charset="-122"/>
              </a:rPr>
              <a:t>H</a:t>
            </a:r>
            <a:r>
              <a:rPr lang="zh-CN" altLang="en-US" sz="2200" dirty="0">
                <a:solidFill>
                  <a:srgbClr val="008000"/>
                </a:solidFill>
                <a:latin typeface="微软雅黑" panose="020B0503020204020204" pitchFamily="34" charset="-122"/>
                <a:ea typeface="微软雅黑" panose="020B0503020204020204" pitchFamily="34" charset="-122"/>
              </a:rPr>
              <a:t>和字符“</a:t>
            </a:r>
            <a:r>
              <a:rPr lang="en-US" altLang="zh-CN" sz="2200" dirty="0">
                <a:solidFill>
                  <a:srgbClr val="008000"/>
                </a:solidFill>
                <a:latin typeface="微软雅黑" panose="020B0503020204020204" pitchFamily="34" charset="-122"/>
                <a:ea typeface="微软雅黑" panose="020B0503020204020204" pitchFamily="34" charset="-122"/>
              </a:rPr>
              <a:t>s”</a:t>
            </a:r>
            <a:r>
              <a:rPr lang="zh-CN" altLang="en-US" sz="2200" dirty="0">
                <a:solidFill>
                  <a:srgbClr val="008000"/>
                </a:solidFill>
                <a:latin typeface="微软雅黑" panose="020B0503020204020204" pitchFamily="34" charset="-122"/>
                <a:ea typeface="微软雅黑" panose="020B0503020204020204" pitchFamily="34" charset="-122"/>
              </a:rPr>
              <a:t>的</a:t>
            </a:r>
            <a:r>
              <a:rPr lang="en-US" altLang="zh-CN" sz="2200" dirty="0">
                <a:solidFill>
                  <a:srgbClr val="008000"/>
                </a:solidFill>
                <a:latin typeface="微软雅黑" panose="020B0503020204020204" pitchFamily="34" charset="-122"/>
                <a:ea typeface="微软雅黑" panose="020B0503020204020204" pitchFamily="34" charset="-122"/>
              </a:rPr>
              <a:t>ACSII</a:t>
            </a:r>
            <a:r>
              <a:rPr lang="zh-CN" altLang="en-US" sz="2200" dirty="0">
                <a:solidFill>
                  <a:srgbClr val="008000"/>
                </a:solidFill>
                <a:latin typeface="微软雅黑" panose="020B0503020204020204" pitchFamily="34" charset="-122"/>
                <a:ea typeface="微软雅黑" panose="020B0503020204020204" pitchFamily="34" charset="-122"/>
              </a:rPr>
              <a:t>码相同，将每个字节的最高位各设为“1”后，就得到其内码：</a:t>
            </a:r>
            <a:r>
              <a:rPr lang="en-US" altLang="zh-CN" sz="2200" dirty="0">
                <a:solidFill>
                  <a:srgbClr val="008000"/>
                </a:solidFill>
                <a:latin typeface="微软雅黑" panose="020B0503020204020204" pitchFamily="34" charset="-122"/>
                <a:ea typeface="微软雅黑" panose="020B0503020204020204" pitchFamily="34" charset="-122"/>
              </a:rPr>
              <a:t>B4F3H (</a:t>
            </a:r>
            <a:r>
              <a:rPr lang="en-US" altLang="zh-CN" sz="2200" dirty="0">
                <a:solidFill>
                  <a:srgbClr val="CC0000"/>
                </a:solidFill>
                <a:latin typeface="微软雅黑" panose="020B0503020204020204" pitchFamily="34" charset="-122"/>
                <a:ea typeface="微软雅黑" panose="020B0503020204020204" pitchFamily="34" charset="-122"/>
              </a:rPr>
              <a:t>1</a:t>
            </a:r>
            <a:r>
              <a:rPr lang="en-US" altLang="zh-CN" sz="2200" dirty="0">
                <a:solidFill>
                  <a:srgbClr val="008000"/>
                </a:solidFill>
                <a:latin typeface="微软雅黑" panose="020B0503020204020204" pitchFamily="34" charset="-122"/>
                <a:ea typeface="微软雅黑" panose="020B0503020204020204" pitchFamily="34" charset="-122"/>
              </a:rPr>
              <a:t>011 0100 </a:t>
            </a:r>
            <a:r>
              <a:rPr lang="en-US" altLang="zh-CN" sz="2200" dirty="0">
                <a:solidFill>
                  <a:srgbClr val="CC0000"/>
                </a:solidFill>
                <a:latin typeface="微软雅黑" panose="020B0503020204020204" pitchFamily="34" charset="-122"/>
                <a:ea typeface="微软雅黑" panose="020B0503020204020204" pitchFamily="34" charset="-122"/>
              </a:rPr>
              <a:t>1</a:t>
            </a:r>
            <a:r>
              <a:rPr lang="en-US" altLang="zh-CN" sz="2200" dirty="0">
                <a:solidFill>
                  <a:srgbClr val="008000"/>
                </a:solidFill>
                <a:latin typeface="微软雅黑" panose="020B0503020204020204" pitchFamily="34" charset="-122"/>
                <a:ea typeface="微软雅黑" panose="020B0503020204020204" pitchFamily="34" charset="-122"/>
              </a:rPr>
              <a:t>111 0011B)</a:t>
            </a:r>
            <a:r>
              <a:rPr lang="zh-CN" altLang="en-US" sz="2200" dirty="0">
                <a:solidFill>
                  <a:srgbClr val="008000"/>
                </a:solidFill>
                <a:latin typeface="微软雅黑" panose="020B0503020204020204" pitchFamily="34" charset="-122"/>
                <a:ea typeface="微软雅黑" panose="020B0503020204020204" pitchFamily="34" charset="-122"/>
              </a:rPr>
              <a:t>，不会和</a:t>
            </a:r>
            <a:r>
              <a:rPr lang="en-US" altLang="zh-CN" sz="2200" dirty="0">
                <a:solidFill>
                  <a:srgbClr val="008000"/>
                </a:solidFill>
                <a:latin typeface="微软雅黑" panose="020B0503020204020204" pitchFamily="34" charset="-122"/>
                <a:ea typeface="微软雅黑" panose="020B0503020204020204" pitchFamily="34" charset="-122"/>
              </a:rPr>
              <a:t>ASCII</a:t>
            </a:r>
            <a:r>
              <a:rPr lang="zh-CN" altLang="en-US" sz="2200" dirty="0">
                <a:solidFill>
                  <a:srgbClr val="008000"/>
                </a:solidFill>
                <a:latin typeface="微软雅黑" panose="020B0503020204020204" pitchFamily="34" charset="-122"/>
                <a:ea typeface="微软雅黑" panose="020B0503020204020204" pitchFamily="34" charset="-122"/>
              </a:rPr>
              <a:t>码混淆。</a:t>
            </a:r>
          </a:p>
        </p:txBody>
      </p:sp>
      <p:sp>
        <p:nvSpPr>
          <p:cNvPr id="157699" name="Text Box 5"/>
          <p:cNvSpPr txBox="1"/>
          <p:nvPr/>
        </p:nvSpPr>
        <p:spPr>
          <a:xfrm>
            <a:off x="3424238" y="3263900"/>
            <a:ext cx="3541712" cy="457200"/>
          </a:xfrm>
          <a:prstGeom prst="rect">
            <a:avLst/>
          </a:prstGeom>
          <a:noFill/>
          <a:ln w="12700">
            <a:noFill/>
          </a:ln>
        </p:spPr>
        <p:txBody>
          <a:bodyPr anchor="t" anchorCtr="0">
            <a:spAutoFit/>
          </a:bodyPr>
          <a:lstStyle/>
          <a:p>
            <a:pPr eaLnBrk="0" hangingPunct="0">
              <a:spcBef>
                <a:spcPct val="50000"/>
              </a:spcBef>
            </a:pPr>
            <a:r>
              <a:rPr lang="zh-CN" altLang="en-US" sz="2400" dirty="0">
                <a:latin typeface="Times New Roman" panose="02020603050405020304" pitchFamily="18" charset="0"/>
                <a:ea typeface="微软雅黑" panose="020B0503020204020204" pitchFamily="34" charset="-122"/>
              </a:rPr>
              <a:t>区位码→国标码→内码</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14723">
                                            <p:txEl>
                                              <p:pRg st="1" end="1"/>
                                            </p:txEl>
                                          </p:spTgt>
                                        </p:tgtEl>
                                        <p:attrNameLst>
                                          <p:attrName>style.visibility</p:attrName>
                                        </p:attrNameLst>
                                      </p:cBhvr>
                                      <p:to>
                                        <p:strVal val="visible"/>
                                      </p:to>
                                    </p:set>
                                    <p:animEffect transition="in" filter="blinds(horizontal)">
                                      <p:cBhvr>
                                        <p:cTn id="7" dur="500"/>
                                        <p:tgtEl>
                                          <p:spTgt spid="41472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14723">
                                            <p:txEl>
                                              <p:pRg st="3" end="3"/>
                                            </p:txEl>
                                          </p:spTgt>
                                        </p:tgtEl>
                                        <p:attrNameLst>
                                          <p:attrName>style.visibility</p:attrName>
                                        </p:attrNameLst>
                                      </p:cBhvr>
                                      <p:to>
                                        <p:strVal val="visible"/>
                                      </p:to>
                                    </p:set>
                                    <p:animEffect transition="in" filter="blinds(horizontal)">
                                      <p:cBhvr>
                                        <p:cTn id="12" dur="500"/>
                                        <p:tgtEl>
                                          <p:spTgt spid="41472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14723">
                                            <p:txEl>
                                              <p:pRg st="4" end="4"/>
                                            </p:txEl>
                                          </p:spTgt>
                                        </p:tgtEl>
                                        <p:attrNameLst>
                                          <p:attrName>style.visibility</p:attrName>
                                        </p:attrNameLst>
                                      </p:cBhvr>
                                      <p:to>
                                        <p:strVal val="visible"/>
                                      </p:to>
                                    </p:set>
                                    <p:animEffect transition="in" filter="blinds(horizontal)">
                                      <p:cBhvr>
                                        <p:cTn id="17" dur="500"/>
                                        <p:tgtEl>
                                          <p:spTgt spid="4147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1"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国际字符集</a:t>
            </a:r>
          </a:p>
        </p:txBody>
      </p:sp>
      <p:sp>
        <p:nvSpPr>
          <p:cNvPr id="470020" name="Rectangle 4"/>
          <p:cNvSpPr/>
          <p:nvPr/>
        </p:nvSpPr>
        <p:spPr>
          <a:xfrm>
            <a:off x="192088" y="727075"/>
            <a:ext cx="8709025" cy="6024563"/>
          </a:xfrm>
          <a:prstGeom prst="rect">
            <a:avLst/>
          </a:prstGeom>
          <a:noFill/>
          <a:ln w="12700">
            <a:noFill/>
          </a:ln>
        </p:spPr>
        <p:txBody>
          <a:bodyPr lIns="63500" tIns="25400" rIns="63500" bIns="25400" anchor="t" anchorCtr="0">
            <a:spAutoFit/>
          </a:bodyPr>
          <a:lstStyle/>
          <a:p>
            <a:pPr marL="203200" indent="-203200" eaLnBrk="0" hangingPunct="0">
              <a:lnSpc>
                <a:spcPct val="125000"/>
              </a:lnSpc>
              <a:spcBef>
                <a:spcPct val="25000"/>
              </a:spcBef>
              <a:buClr>
                <a:schemeClr val="tx1"/>
              </a:buClr>
              <a:buSzPct val="60000"/>
              <a:buFont typeface="Wingdings" panose="05000000000000000000" pitchFamily="2" charset="2"/>
            </a:pPr>
            <a:r>
              <a:rPr lang="zh-CN" altLang="en-US" sz="2200" dirty="0">
                <a:latin typeface="微软雅黑" panose="020B0503020204020204" pitchFamily="34" charset="-122"/>
                <a:ea typeface="微软雅黑" panose="020B0503020204020204" pitchFamily="34" charset="-122"/>
              </a:rPr>
              <a:t>国际字符集的必要性</a:t>
            </a:r>
          </a:p>
          <a:p>
            <a:pPr marL="203200" indent="-203200" eaLnBrk="0" hangingPunct="0">
              <a:lnSpc>
                <a:spcPct val="125000"/>
              </a:lnSpc>
              <a:spcBef>
                <a:spcPct val="25000"/>
              </a:spcBef>
              <a:buClr>
                <a:srgbClr val="0033CC"/>
              </a:buClr>
              <a:buSzPct val="60000"/>
              <a:buFont typeface="Wingdings" panose="05000000000000000000" pitchFamily="2" charset="2"/>
              <a:buChar char="u"/>
            </a:pPr>
            <a:r>
              <a:rPr lang="zh-CN" altLang="en-US" sz="2000" dirty="0">
                <a:solidFill>
                  <a:srgbClr val="0033CC"/>
                </a:solidFill>
                <a:latin typeface="微软雅黑" panose="020B0503020204020204" pitchFamily="34" charset="-122"/>
                <a:ea typeface="微软雅黑" panose="020B0503020204020204" pitchFamily="34" charset="-122"/>
              </a:rPr>
              <a:t>不同地区使用不同字符集内码，如中文</a:t>
            </a:r>
            <a:r>
              <a:rPr lang="en-US" altLang="en-US" sz="2000" dirty="0">
                <a:solidFill>
                  <a:srgbClr val="CC0000"/>
                </a:solidFill>
                <a:latin typeface="微软雅黑" panose="020B0503020204020204" pitchFamily="34" charset="-122"/>
                <a:ea typeface="微软雅黑" panose="020B0503020204020204" pitchFamily="34" charset="-122"/>
              </a:rPr>
              <a:t>GB2312</a:t>
            </a:r>
            <a:r>
              <a:rPr lang="en-US" altLang="zh-CN" sz="2000" dirty="0">
                <a:solidFill>
                  <a:srgbClr val="CC0000"/>
                </a:solidFill>
                <a:latin typeface="微软雅黑" panose="020B0503020204020204" pitchFamily="34" charset="-122"/>
                <a:ea typeface="微软雅黑" panose="020B0503020204020204" pitchFamily="34" charset="-122"/>
              </a:rPr>
              <a:t> </a:t>
            </a:r>
            <a:r>
              <a:rPr lang="en-US" altLang="en-US" sz="2000" dirty="0">
                <a:solidFill>
                  <a:srgbClr val="0033CC"/>
                </a:solidFill>
                <a:latin typeface="微软雅黑" panose="020B0503020204020204" pitchFamily="34" charset="-122"/>
                <a:ea typeface="微软雅黑" panose="020B0503020204020204" pitchFamily="34" charset="-122"/>
              </a:rPr>
              <a:t>/</a:t>
            </a:r>
            <a:r>
              <a:rPr lang="en-US" altLang="zh-CN" sz="2000" dirty="0">
                <a:solidFill>
                  <a:srgbClr val="0033CC"/>
                </a:solidFill>
                <a:latin typeface="微软雅黑" panose="020B0503020204020204" pitchFamily="34" charset="-122"/>
                <a:ea typeface="微软雅黑" panose="020B0503020204020204" pitchFamily="34" charset="-122"/>
              </a:rPr>
              <a:t> </a:t>
            </a:r>
            <a:r>
              <a:rPr lang="en-US" altLang="en-US" sz="2000" dirty="0">
                <a:solidFill>
                  <a:srgbClr val="CC0000"/>
                </a:solidFill>
                <a:latin typeface="微软雅黑" panose="020B0503020204020204" pitchFamily="34" charset="-122"/>
                <a:ea typeface="微软雅黑" panose="020B0503020204020204" pitchFamily="34" charset="-122"/>
              </a:rPr>
              <a:t>Big5</a:t>
            </a:r>
            <a:r>
              <a:rPr lang="en-US" altLang="zh-CN" sz="2000" dirty="0">
                <a:solidFill>
                  <a:srgbClr val="0033CC"/>
                </a:solidFill>
                <a:latin typeface="微软雅黑" panose="020B0503020204020204" pitchFamily="34" charset="-122"/>
                <a:ea typeface="微软雅黑" panose="020B0503020204020204" pitchFamily="34" charset="-122"/>
              </a:rPr>
              <a:t>、</a:t>
            </a:r>
            <a:r>
              <a:rPr lang="zh-CN" altLang="en-US" sz="2000" dirty="0">
                <a:solidFill>
                  <a:srgbClr val="0033CC"/>
                </a:solidFill>
                <a:latin typeface="微软雅黑" panose="020B0503020204020204" pitchFamily="34" charset="-122"/>
                <a:ea typeface="微软雅黑" panose="020B0503020204020204" pitchFamily="34" charset="-122"/>
              </a:rPr>
              <a:t>日文</a:t>
            </a:r>
            <a:r>
              <a:rPr lang="en-US" altLang="en-US" sz="2000" dirty="0">
                <a:solidFill>
                  <a:srgbClr val="CC0000"/>
                </a:solidFill>
                <a:latin typeface="微软雅黑" panose="020B0503020204020204" pitchFamily="34" charset="-122"/>
                <a:ea typeface="微软雅黑" panose="020B0503020204020204" pitchFamily="34" charset="-122"/>
              </a:rPr>
              <a:t>Shift-JIS</a:t>
            </a:r>
            <a:r>
              <a:rPr lang="en-US" altLang="zh-CN" sz="2000" dirty="0">
                <a:solidFill>
                  <a:srgbClr val="0033CC"/>
                </a:solidFill>
                <a:latin typeface="微软雅黑" panose="020B0503020204020204" pitchFamily="34" charset="-122"/>
                <a:ea typeface="微软雅黑" panose="020B0503020204020204" pitchFamily="34" charset="-122"/>
              </a:rPr>
              <a:t> </a:t>
            </a:r>
            <a:r>
              <a:rPr lang="en-US" altLang="en-US" sz="2000" dirty="0">
                <a:solidFill>
                  <a:srgbClr val="0033CC"/>
                </a:solidFill>
                <a:latin typeface="微软雅黑" panose="020B0503020204020204" pitchFamily="34" charset="-122"/>
                <a:ea typeface="微软雅黑" panose="020B0503020204020204" pitchFamily="34" charset="-122"/>
              </a:rPr>
              <a:t>/</a:t>
            </a:r>
            <a:r>
              <a:rPr lang="en-US" altLang="zh-CN" sz="2000" dirty="0">
                <a:solidFill>
                  <a:srgbClr val="0033CC"/>
                </a:solidFill>
                <a:latin typeface="微软雅黑" panose="020B0503020204020204" pitchFamily="34" charset="-122"/>
                <a:ea typeface="微软雅黑" panose="020B0503020204020204" pitchFamily="34" charset="-122"/>
              </a:rPr>
              <a:t> </a:t>
            </a:r>
            <a:r>
              <a:rPr lang="en-US" altLang="en-US" sz="2000" dirty="0">
                <a:solidFill>
                  <a:srgbClr val="CC0000"/>
                </a:solidFill>
                <a:latin typeface="微软雅黑" panose="020B0503020204020204" pitchFamily="34" charset="-122"/>
                <a:ea typeface="微软雅黑" panose="020B0503020204020204" pitchFamily="34" charset="-122"/>
              </a:rPr>
              <a:t>EUC-JP</a:t>
            </a:r>
            <a:r>
              <a:rPr lang="zh-CN" altLang="en-US" sz="2000" dirty="0">
                <a:solidFill>
                  <a:srgbClr val="0033CC"/>
                </a:solidFill>
                <a:latin typeface="微软雅黑" panose="020B0503020204020204" pitchFamily="34" charset="-122"/>
                <a:ea typeface="微软雅黑" panose="020B0503020204020204" pitchFamily="34" charset="-122"/>
              </a:rPr>
              <a:t>等。在安装中文系统的计算机中打开日文文件，会出现乱码。</a:t>
            </a:r>
          </a:p>
          <a:p>
            <a:pPr marL="203200" indent="-203200" eaLnBrk="0" hangingPunct="0">
              <a:lnSpc>
                <a:spcPct val="125000"/>
              </a:lnSpc>
              <a:spcBef>
                <a:spcPct val="25000"/>
              </a:spcBef>
              <a:buClr>
                <a:srgbClr val="0033CC"/>
              </a:buClr>
              <a:buSzPct val="60000"/>
              <a:buFont typeface="Wingdings" panose="05000000000000000000" pitchFamily="2" charset="2"/>
              <a:buChar char="u"/>
            </a:pPr>
            <a:r>
              <a:rPr lang="zh-CN" altLang="en-US" sz="2000" dirty="0">
                <a:solidFill>
                  <a:srgbClr val="0033CC"/>
                </a:solidFill>
                <a:latin typeface="微软雅黑" panose="020B0503020204020204" pitchFamily="34" charset="-122"/>
                <a:ea typeface="微软雅黑" panose="020B0503020204020204" pitchFamily="34" charset="-122"/>
              </a:rPr>
              <a:t>为使所有国际字符都能互换，必须创建一种涵盖全部字符的多字符集。</a:t>
            </a:r>
          </a:p>
          <a:p>
            <a:pPr marL="203200" indent="-203200" eaLnBrk="0" hangingPunct="0">
              <a:lnSpc>
                <a:spcPct val="125000"/>
              </a:lnSpc>
              <a:spcBef>
                <a:spcPct val="25000"/>
              </a:spcBef>
              <a:buClr>
                <a:schemeClr val="tx1"/>
              </a:buClr>
              <a:buSzPct val="60000"/>
              <a:buFont typeface="Wingdings" panose="05000000000000000000" pitchFamily="2" charset="2"/>
            </a:pPr>
            <a:r>
              <a:rPr lang="zh-CN" altLang="en-US" sz="2200" dirty="0">
                <a:latin typeface="微软雅黑" panose="020B0503020204020204" pitchFamily="34" charset="-122"/>
                <a:ea typeface="微软雅黑" panose="020B0503020204020204" pitchFamily="34" charset="-122"/>
              </a:rPr>
              <a:t>国际多字符集</a:t>
            </a:r>
            <a:endParaRPr lang="en-US" altLang="zh-CN" sz="2200" dirty="0">
              <a:latin typeface="微软雅黑" panose="020B0503020204020204" pitchFamily="34" charset="-122"/>
              <a:ea typeface="微软雅黑" panose="020B0503020204020204" pitchFamily="34" charset="-122"/>
            </a:endParaRPr>
          </a:p>
          <a:p>
            <a:pPr marL="203200" indent="-203200" eaLnBrk="0" hangingPunct="0">
              <a:lnSpc>
                <a:spcPct val="125000"/>
              </a:lnSpc>
              <a:spcBef>
                <a:spcPct val="25000"/>
              </a:spcBef>
              <a:buClr>
                <a:srgbClr val="0033CC"/>
              </a:buClr>
              <a:buSzPct val="60000"/>
              <a:buFont typeface="Wingdings" panose="05000000000000000000" pitchFamily="2" charset="2"/>
              <a:buChar char="u"/>
            </a:pPr>
            <a:r>
              <a:rPr lang="zh-CN" altLang="en-US" sz="2000" dirty="0">
                <a:solidFill>
                  <a:srgbClr val="0033CC"/>
                </a:solidFill>
                <a:latin typeface="微软雅黑" panose="020B0503020204020204" pitchFamily="34" charset="-122"/>
                <a:ea typeface="微软雅黑" panose="020B0503020204020204" pitchFamily="34" charset="-122"/>
              </a:rPr>
              <a:t>通过对各种地区性字符集规定使用范围来唯一定义各字符的编码。</a:t>
            </a:r>
          </a:p>
          <a:p>
            <a:pPr marL="203200" indent="-203200" eaLnBrk="0" hangingPunct="0">
              <a:lnSpc>
                <a:spcPct val="125000"/>
              </a:lnSpc>
              <a:spcBef>
                <a:spcPct val="25000"/>
              </a:spcBef>
              <a:buClr>
                <a:srgbClr val="0033CC"/>
              </a:buClr>
              <a:buSzPct val="60000"/>
              <a:buFont typeface="Wingdings" panose="05000000000000000000" pitchFamily="2" charset="2"/>
              <a:buChar char="u"/>
            </a:pPr>
            <a:r>
              <a:rPr lang="zh-CN" altLang="en-US" sz="2000" dirty="0">
                <a:solidFill>
                  <a:srgbClr val="0033CC"/>
                </a:solidFill>
                <a:latin typeface="微软雅黑" panose="020B0503020204020204" pitchFamily="34" charset="-122"/>
                <a:ea typeface="微软雅黑" panose="020B0503020204020204" pitchFamily="34" charset="-122"/>
              </a:rPr>
              <a:t>国际标准</a:t>
            </a:r>
            <a:r>
              <a:rPr lang="en-US" altLang="zh-CN" sz="2000" dirty="0">
                <a:solidFill>
                  <a:srgbClr val="CC0000"/>
                </a:solidFill>
                <a:latin typeface="微软雅黑" panose="020B0503020204020204" pitchFamily="34" charset="-122"/>
                <a:ea typeface="微软雅黑" panose="020B0503020204020204" pitchFamily="34" charset="-122"/>
              </a:rPr>
              <a:t>ISO/IEC 10646</a:t>
            </a:r>
            <a:r>
              <a:rPr lang="zh-CN" altLang="en-US" sz="2000" dirty="0">
                <a:solidFill>
                  <a:srgbClr val="0033CC"/>
                </a:solidFill>
                <a:latin typeface="微软雅黑" panose="020B0503020204020204" pitchFamily="34" charset="-122"/>
                <a:ea typeface="微软雅黑" panose="020B0503020204020204" pitchFamily="34" charset="-122"/>
              </a:rPr>
              <a:t>提出了一种包括全世界现代书面语言文字所使用的所有字符的标准编码，有4个字节编码(</a:t>
            </a:r>
            <a:r>
              <a:rPr lang="en-US" altLang="zh-CN" sz="2000" dirty="0">
                <a:solidFill>
                  <a:srgbClr val="CC0000"/>
                </a:solidFill>
                <a:latin typeface="微软雅黑" panose="020B0503020204020204" pitchFamily="34" charset="-122"/>
                <a:ea typeface="微软雅黑" panose="020B0503020204020204" pitchFamily="34" charset="-122"/>
              </a:rPr>
              <a:t>UCS-4</a:t>
            </a:r>
            <a:r>
              <a:rPr lang="en-US" altLang="zh-CN" sz="2000" dirty="0">
                <a:solidFill>
                  <a:srgbClr val="0033CC"/>
                </a:solidFill>
                <a:latin typeface="微软雅黑" panose="020B0503020204020204" pitchFamily="34" charset="-122"/>
                <a:ea typeface="微软雅黑" panose="020B0503020204020204" pitchFamily="34" charset="-122"/>
              </a:rPr>
              <a:t>)</a:t>
            </a:r>
            <a:r>
              <a:rPr lang="zh-CN" altLang="en-US" sz="2000" dirty="0">
                <a:solidFill>
                  <a:srgbClr val="0033CC"/>
                </a:solidFill>
                <a:latin typeface="微软雅黑" panose="020B0503020204020204" pitchFamily="34" charset="-122"/>
                <a:ea typeface="微软雅黑" panose="020B0503020204020204" pitchFamily="34" charset="-122"/>
              </a:rPr>
              <a:t>和2字节编码(</a:t>
            </a:r>
            <a:r>
              <a:rPr lang="en-US" altLang="zh-CN" sz="2000" dirty="0">
                <a:solidFill>
                  <a:srgbClr val="CC0000"/>
                </a:solidFill>
                <a:latin typeface="微软雅黑" panose="020B0503020204020204" pitchFamily="34" charset="-122"/>
                <a:ea typeface="微软雅黑" panose="020B0503020204020204" pitchFamily="34" charset="-122"/>
              </a:rPr>
              <a:t>UCS-2</a:t>
            </a:r>
            <a:r>
              <a:rPr lang="en-US" altLang="zh-CN" sz="2000" dirty="0">
                <a:solidFill>
                  <a:srgbClr val="0033CC"/>
                </a:solidFill>
                <a:latin typeface="微软雅黑" panose="020B0503020204020204" pitchFamily="34" charset="-122"/>
                <a:ea typeface="微软雅黑" panose="020B0503020204020204" pitchFamily="34" charset="-122"/>
              </a:rPr>
              <a:t>)</a:t>
            </a:r>
            <a:r>
              <a:rPr lang="zh-CN" altLang="en-US" sz="2000" dirty="0">
                <a:solidFill>
                  <a:srgbClr val="0033CC"/>
                </a:solidFill>
                <a:latin typeface="微软雅黑" panose="020B0503020204020204" pitchFamily="34" charset="-122"/>
                <a:ea typeface="微软雅黑" panose="020B0503020204020204" pitchFamily="34" charset="-122"/>
              </a:rPr>
              <a:t> 。</a:t>
            </a:r>
          </a:p>
          <a:p>
            <a:pPr marL="203200" indent="-203200" eaLnBrk="0" hangingPunct="0">
              <a:lnSpc>
                <a:spcPct val="125000"/>
              </a:lnSpc>
              <a:spcBef>
                <a:spcPct val="25000"/>
              </a:spcBef>
              <a:buClr>
                <a:srgbClr val="0033CC"/>
              </a:buClr>
              <a:buSzPct val="60000"/>
              <a:buFont typeface="Wingdings" panose="05000000000000000000" pitchFamily="2" charset="2"/>
              <a:buChar char="u"/>
            </a:pPr>
            <a:r>
              <a:rPr lang="zh-CN" altLang="en-US" sz="2000" dirty="0">
                <a:solidFill>
                  <a:srgbClr val="0033CC"/>
                </a:solidFill>
                <a:latin typeface="微软雅黑" panose="020B0503020204020204" pitchFamily="34" charset="-122"/>
                <a:ea typeface="微软雅黑" panose="020B0503020204020204" pitchFamily="34" charset="-122"/>
              </a:rPr>
              <a:t>我国（包括香港、台湾地区）与日本、韩国联合制订了一个统一的汉字字符集（</a:t>
            </a:r>
            <a:r>
              <a:rPr lang="en-US" altLang="zh-CN" sz="2000" dirty="0">
                <a:solidFill>
                  <a:srgbClr val="CC0000"/>
                </a:solidFill>
                <a:latin typeface="微软雅黑" panose="020B0503020204020204" pitchFamily="34" charset="-122"/>
                <a:ea typeface="微软雅黑" panose="020B0503020204020204" pitchFamily="34" charset="-122"/>
              </a:rPr>
              <a:t>CJK</a:t>
            </a:r>
            <a:r>
              <a:rPr lang="zh-CN" altLang="en-US" sz="2000" dirty="0">
                <a:solidFill>
                  <a:srgbClr val="CC0000"/>
                </a:solidFill>
                <a:latin typeface="微软雅黑" panose="020B0503020204020204" pitchFamily="34" charset="-122"/>
                <a:ea typeface="微软雅黑" panose="020B0503020204020204" pitchFamily="34" charset="-122"/>
              </a:rPr>
              <a:t>编码</a:t>
            </a:r>
            <a:r>
              <a:rPr lang="zh-CN" altLang="en-US" sz="2000" dirty="0">
                <a:solidFill>
                  <a:srgbClr val="0033CC"/>
                </a:solidFill>
                <a:latin typeface="微软雅黑" panose="020B0503020204020204" pitchFamily="34" charset="-122"/>
                <a:ea typeface="微软雅黑" panose="020B0503020204020204" pitchFamily="34" charset="-122"/>
              </a:rPr>
              <a:t>），共收集了上述不同国家和地区共约2万多汉字及符号，采用2字节编码 (即：</a:t>
            </a:r>
            <a:r>
              <a:rPr lang="en-US" altLang="zh-CN" sz="2000" dirty="0">
                <a:solidFill>
                  <a:srgbClr val="CC0000"/>
                </a:solidFill>
                <a:latin typeface="微软雅黑" panose="020B0503020204020204" pitchFamily="34" charset="-122"/>
                <a:ea typeface="微软雅黑" panose="020B0503020204020204" pitchFamily="34" charset="-122"/>
              </a:rPr>
              <a:t>UCS-2</a:t>
            </a:r>
            <a:r>
              <a:rPr lang="en-US" altLang="zh-CN" sz="2000" dirty="0">
                <a:solidFill>
                  <a:srgbClr val="0033CC"/>
                </a:solidFill>
                <a:latin typeface="微软雅黑" panose="020B0503020204020204" pitchFamily="34" charset="-122"/>
                <a:ea typeface="微软雅黑" panose="020B0503020204020204" pitchFamily="34" charset="-122"/>
              </a:rPr>
              <a:t>)</a:t>
            </a:r>
            <a:r>
              <a:rPr lang="zh-CN" altLang="en-US" sz="2000" dirty="0">
                <a:solidFill>
                  <a:srgbClr val="0033CC"/>
                </a:solidFill>
                <a:latin typeface="微软雅黑" panose="020B0503020204020204" pitchFamily="34" charset="-122"/>
                <a:ea typeface="微软雅黑" panose="020B0503020204020204" pitchFamily="34" charset="-122"/>
              </a:rPr>
              <a:t> ，已被批准为国家标准(</a:t>
            </a:r>
            <a:r>
              <a:rPr lang="en-US" altLang="zh-CN" sz="2000" dirty="0">
                <a:solidFill>
                  <a:srgbClr val="CC0000"/>
                </a:solidFill>
                <a:latin typeface="微软雅黑" panose="020B0503020204020204" pitchFamily="34" charset="-122"/>
                <a:ea typeface="微软雅黑" panose="020B0503020204020204" pitchFamily="34" charset="-122"/>
              </a:rPr>
              <a:t>GB13000</a:t>
            </a:r>
            <a:r>
              <a:rPr lang="en-US" altLang="zh-CN" sz="2000" dirty="0">
                <a:solidFill>
                  <a:srgbClr val="0033CC"/>
                </a:solidFill>
                <a:latin typeface="微软雅黑" panose="020B0503020204020204" pitchFamily="34" charset="-122"/>
                <a:ea typeface="微软雅黑" panose="020B0503020204020204" pitchFamily="34" charset="-122"/>
              </a:rPr>
              <a:t> )。</a:t>
            </a:r>
          </a:p>
          <a:p>
            <a:pPr marL="203200" indent="-203200" eaLnBrk="0" hangingPunct="0">
              <a:lnSpc>
                <a:spcPct val="125000"/>
              </a:lnSpc>
              <a:spcBef>
                <a:spcPct val="25000"/>
              </a:spcBef>
              <a:buClr>
                <a:srgbClr val="0033CC"/>
              </a:buClr>
              <a:buSzPct val="60000"/>
              <a:buFont typeface="Wingdings" panose="05000000000000000000" pitchFamily="2" charset="2"/>
              <a:buChar char="u"/>
            </a:pPr>
            <a:r>
              <a:rPr lang="en-US" altLang="zh-CN" sz="2000" dirty="0">
                <a:solidFill>
                  <a:srgbClr val="0033CC"/>
                </a:solidFill>
                <a:latin typeface="微软雅黑" panose="020B0503020204020204" pitchFamily="34" charset="-122"/>
                <a:ea typeface="微软雅黑" panose="020B0503020204020204" pitchFamily="34" charset="-122"/>
              </a:rPr>
              <a:t>Windows</a:t>
            </a:r>
            <a:r>
              <a:rPr lang="zh-CN" altLang="en-US" sz="2000" dirty="0">
                <a:solidFill>
                  <a:srgbClr val="0033CC"/>
                </a:solidFill>
                <a:latin typeface="微软雅黑" panose="020B0503020204020204" pitchFamily="34" charset="-122"/>
                <a:ea typeface="微软雅黑" panose="020B0503020204020204" pitchFamily="34" charset="-122"/>
              </a:rPr>
              <a:t>操作系统(中文版)已采用中西文统一编码，收集了中、日、韩三国常用的约2万汉字，称为“</a:t>
            </a:r>
            <a:r>
              <a:rPr lang="en-US" altLang="zh-CN" sz="2000" dirty="0">
                <a:solidFill>
                  <a:srgbClr val="CC0000"/>
                </a:solidFill>
                <a:latin typeface="微软雅黑" panose="020B0503020204020204" pitchFamily="34" charset="-122"/>
                <a:ea typeface="微软雅黑" panose="020B0503020204020204" pitchFamily="34" charset="-122"/>
              </a:rPr>
              <a:t>Unicode</a:t>
            </a:r>
            <a:r>
              <a:rPr lang="en-US" altLang="zh-CN" sz="2000" dirty="0">
                <a:solidFill>
                  <a:srgbClr val="0033CC"/>
                </a:solidFill>
                <a:latin typeface="微软雅黑" panose="020B0503020204020204" pitchFamily="34" charset="-122"/>
                <a:ea typeface="微软雅黑" panose="020B0503020204020204" pitchFamily="34" charset="-122"/>
              </a:rPr>
              <a:t>”，</a:t>
            </a:r>
            <a:r>
              <a:rPr lang="zh-CN" altLang="en-US" sz="2000" dirty="0">
                <a:solidFill>
                  <a:srgbClr val="0033CC"/>
                </a:solidFill>
                <a:latin typeface="微软雅黑" panose="020B0503020204020204" pitchFamily="34" charset="-122"/>
                <a:ea typeface="微软雅黑" panose="020B0503020204020204" pitchFamily="34" charset="-122"/>
              </a:rPr>
              <a:t>采用2字节编码，与</a:t>
            </a:r>
            <a:r>
              <a:rPr lang="en-US" altLang="zh-CN" sz="2000" dirty="0">
                <a:solidFill>
                  <a:srgbClr val="0033CC"/>
                </a:solidFill>
                <a:latin typeface="微软雅黑" panose="020B0503020204020204" pitchFamily="34" charset="-122"/>
                <a:ea typeface="微软雅黑" panose="020B0503020204020204" pitchFamily="34" charset="-122"/>
              </a:rPr>
              <a:t>UCS-2</a:t>
            </a:r>
            <a:r>
              <a:rPr lang="zh-CN" altLang="en-US" sz="2000" dirty="0">
                <a:solidFill>
                  <a:srgbClr val="0033CC"/>
                </a:solidFill>
                <a:latin typeface="微软雅黑" panose="020B0503020204020204" pitchFamily="34" charset="-122"/>
                <a:ea typeface="微软雅黑" panose="020B0503020204020204" pitchFamily="34" charset="-122"/>
              </a:rPr>
              <a:t>一致 。 </a:t>
            </a:r>
            <a:r>
              <a:rPr lang="zh-CN" altLang="en-US" sz="2000" dirty="0">
                <a:solidFill>
                  <a:srgbClr val="0033CC"/>
                </a:solidFill>
                <a:latin typeface="Arial" panose="020B0604020202020204" pitchFamily="34" charset="0"/>
                <a:ea typeface="黑体" panose="02010609060101010101" pitchFamily="49" charset="-122"/>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70020">
                                            <p:txEl>
                                              <p:pRg st="1" end="1"/>
                                            </p:txEl>
                                          </p:spTgt>
                                        </p:tgtEl>
                                        <p:attrNameLst>
                                          <p:attrName>style.visibility</p:attrName>
                                        </p:attrNameLst>
                                      </p:cBhvr>
                                      <p:to>
                                        <p:strVal val="visible"/>
                                      </p:to>
                                    </p:set>
                                    <p:animEffect transition="in" filter="blinds(horizontal)">
                                      <p:cBhvr>
                                        <p:cTn id="7" dur="500"/>
                                        <p:tgtEl>
                                          <p:spTgt spid="4700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70020">
                                            <p:txEl>
                                              <p:pRg st="2" end="2"/>
                                            </p:txEl>
                                          </p:spTgt>
                                        </p:tgtEl>
                                        <p:attrNameLst>
                                          <p:attrName>style.visibility</p:attrName>
                                        </p:attrNameLst>
                                      </p:cBhvr>
                                      <p:to>
                                        <p:strVal val="visible"/>
                                      </p:to>
                                    </p:set>
                                    <p:animEffect transition="in" filter="blinds(horizontal)">
                                      <p:cBhvr>
                                        <p:cTn id="12" dur="500"/>
                                        <p:tgtEl>
                                          <p:spTgt spid="4700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70020">
                                            <p:txEl>
                                              <p:pRg st="4" end="4"/>
                                            </p:txEl>
                                          </p:spTgt>
                                        </p:tgtEl>
                                        <p:attrNameLst>
                                          <p:attrName>style.visibility</p:attrName>
                                        </p:attrNameLst>
                                      </p:cBhvr>
                                      <p:to>
                                        <p:strVal val="visible"/>
                                      </p:to>
                                    </p:set>
                                    <p:animEffect transition="in" filter="blinds(horizontal)">
                                      <p:cBhvr>
                                        <p:cTn id="17" dur="500"/>
                                        <p:tgtEl>
                                          <p:spTgt spid="470020">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70020">
                                            <p:txEl>
                                              <p:pRg st="5" end="5"/>
                                            </p:txEl>
                                          </p:spTgt>
                                        </p:tgtEl>
                                        <p:attrNameLst>
                                          <p:attrName>style.visibility</p:attrName>
                                        </p:attrNameLst>
                                      </p:cBhvr>
                                      <p:to>
                                        <p:strVal val="visible"/>
                                      </p:to>
                                    </p:set>
                                    <p:animEffect transition="in" filter="blinds(horizontal)">
                                      <p:cBhvr>
                                        <p:cTn id="22" dur="500"/>
                                        <p:tgtEl>
                                          <p:spTgt spid="470020">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70020">
                                            <p:txEl>
                                              <p:pRg st="6" end="6"/>
                                            </p:txEl>
                                          </p:spTgt>
                                        </p:tgtEl>
                                        <p:attrNameLst>
                                          <p:attrName>style.visibility</p:attrName>
                                        </p:attrNameLst>
                                      </p:cBhvr>
                                      <p:to>
                                        <p:strVal val="visible"/>
                                      </p:to>
                                    </p:set>
                                    <p:animEffect transition="in" filter="blinds(horizontal)">
                                      <p:cBhvr>
                                        <p:cTn id="27" dur="500"/>
                                        <p:tgtEl>
                                          <p:spTgt spid="470020">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70020">
                                            <p:txEl>
                                              <p:pRg st="7" end="7"/>
                                            </p:txEl>
                                          </p:spTgt>
                                        </p:tgtEl>
                                        <p:attrNameLst>
                                          <p:attrName>style.visibility</p:attrName>
                                        </p:attrNameLst>
                                      </p:cBhvr>
                                      <p:to>
                                        <p:strVal val="visible"/>
                                      </p:to>
                                    </p:set>
                                    <p:animEffect transition="in" filter="blinds(horizontal)">
                                      <p:cBhvr>
                                        <p:cTn id="32" dur="500"/>
                                        <p:tgtEl>
                                          <p:spTgt spid="47002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idx="1"/>
          </p:nvPr>
        </p:nvSpPr>
        <p:spPr>
          <a:xfrm>
            <a:off x="214313" y="449263"/>
            <a:ext cx="8751888" cy="5991225"/>
          </a:xfrm>
        </p:spPr>
        <p:txBody>
          <a:bodyPr vert="horz" wrap="square" lIns="63500" tIns="25400" rIns="63500" bIns="25400" numCol="1" anchor="t" anchorCtr="0" compatLnSpc="1">
            <a:spAutoFit/>
          </a:bodyPr>
          <a:lstStyle/>
          <a:p>
            <a:pPr marL="609600" marR="0" lvl="0" indent="-609600" algn="l" defTabSz="914400" rtl="0" eaLnBrk="0" fontAlgn="base" latinLnBrk="0" hangingPunct="0">
              <a:lnSpc>
                <a:spcPct val="110000"/>
              </a:lnSpc>
              <a:spcBef>
                <a:spcPct val="10000"/>
              </a:spcBef>
              <a:spcAft>
                <a:spcPct val="0"/>
              </a:spcAft>
              <a:buClr>
                <a:schemeClr val="tx1"/>
              </a:buClr>
              <a:buSzPct val="60000"/>
              <a:buFont typeface="Wingdings" panose="05000000000000000000" pitchFamily="2" charset="2"/>
              <a:buNone/>
              <a:defRPr/>
            </a:pPr>
            <a:endParaRPr kumimoji="0" lang="zh-CN" altLang="en-US" sz="2000" b="1" i="0" u="none" strike="noStrike" kern="0" cap="none" spc="0" normalizeH="0" baseline="0" noProof="0" dirty="0">
              <a:ln>
                <a:noFill/>
              </a:ln>
              <a:solidFill>
                <a:schemeClr val="tx1"/>
              </a:solidFill>
              <a:effectLst/>
              <a:uLnTx/>
              <a:uFillTx/>
              <a:latin typeface="华文新魏" pitchFamily="2" charset="-122"/>
              <a:ea typeface="+mn-ea"/>
              <a:cs typeface="+mn-cs"/>
            </a:endParaRPr>
          </a:p>
          <a:p>
            <a:pPr marL="609600" marR="0" lvl="0" indent="-609600" algn="just" defTabSz="914400" rtl="0" eaLnBrk="0" fontAlgn="base" latinLnBrk="0" hangingPunct="0">
              <a:lnSpc>
                <a:spcPct val="110000"/>
              </a:lnSpc>
              <a:spcBef>
                <a:spcPct val="30000"/>
              </a:spcBef>
              <a:spcAft>
                <a:spcPct val="0"/>
              </a:spcAft>
              <a:buClr>
                <a:schemeClr val="tx1"/>
              </a:buClr>
              <a:buSzPct val="60000"/>
              <a:buFont typeface="Wingdings" panose="05000000000000000000" pitchFamily="2" charset="2"/>
              <a:buChar char="u"/>
              <a:defRPr/>
            </a:pPr>
            <a:r>
              <a:rPr kumimoji="0" lang="zh-CN" altLang="en-US" sz="24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为便于打印、显示汉字，汉字字形必须预先存在机内</a:t>
            </a:r>
          </a:p>
          <a:p>
            <a:pPr marL="1044575" marR="0" lvl="1" indent="-587375" algn="just" defTabSz="914400" rtl="0" eaLnBrk="0" fontAlgn="base" latinLnBrk="0" hangingPunct="0">
              <a:lnSpc>
                <a:spcPct val="110000"/>
              </a:lnSpc>
              <a:spcBef>
                <a:spcPct val="30000"/>
              </a:spcBef>
              <a:spcAft>
                <a:spcPct val="0"/>
              </a:spcAft>
              <a:buClrTx/>
              <a:buSzTx/>
              <a:buFontTx/>
              <a:buChar char="•"/>
              <a:defRPr/>
            </a:pPr>
            <a:r>
              <a:rPr kumimoji="0" lang="zh-CN" altLang="en-US" sz="24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字库 (</a:t>
            </a:r>
            <a:r>
              <a:rPr kumimoji="0" lang="en-US" altLang="zh-CN" sz="24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font)</a:t>
            </a:r>
            <a:r>
              <a:rPr kumimoji="0" lang="zh-CN" altLang="en-US" sz="24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：所有汉字形状的描述信息集合</a:t>
            </a:r>
            <a:endParaRPr kumimoji="0" lang="en-US" altLang="zh-CN" sz="24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1044575" marR="0" lvl="1" indent="-587375" algn="just" defTabSz="914400" rtl="0" eaLnBrk="0" fontAlgn="base" latinLnBrk="0" hangingPunct="0">
              <a:lnSpc>
                <a:spcPct val="110000"/>
              </a:lnSpc>
              <a:spcBef>
                <a:spcPct val="30000"/>
              </a:spcBef>
              <a:spcAft>
                <a:spcPct val="0"/>
              </a:spcAft>
              <a:buClrTx/>
              <a:buSzTx/>
              <a:buFontTx/>
              <a:buChar char="•"/>
              <a:defRPr/>
            </a:pPr>
            <a:r>
              <a:rPr kumimoji="0" lang="zh-CN" altLang="en-US" sz="24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不同字体 (如宋体、仿宋、楷体、黑体等) 对应不同字库</a:t>
            </a:r>
          </a:p>
          <a:p>
            <a:pPr marL="1044575" marR="0" lvl="1" indent="-587375" algn="just" defTabSz="914400" rtl="0" eaLnBrk="0" fontAlgn="base" latinLnBrk="0" hangingPunct="0">
              <a:lnSpc>
                <a:spcPct val="110000"/>
              </a:lnSpc>
              <a:spcBef>
                <a:spcPct val="30000"/>
              </a:spcBef>
              <a:spcAft>
                <a:spcPct val="0"/>
              </a:spcAft>
              <a:buClrTx/>
              <a:buSzTx/>
              <a:buFontTx/>
              <a:buChar char="•"/>
              <a:defRPr/>
            </a:pPr>
            <a:r>
              <a:rPr kumimoji="0" lang="zh-CN" altLang="en-US" sz="24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从字库中找到字形描述信息，然后送设备输出</a:t>
            </a:r>
            <a:endParaRPr kumimoji="0" lang="en-US" altLang="zh-CN" sz="24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1616075" marR="0" lvl="2" indent="-587375" algn="just" defTabSz="914400" rtl="0" eaLnBrk="0" fontAlgn="base" latinLnBrk="0" hangingPunct="0">
              <a:lnSpc>
                <a:spcPct val="110000"/>
              </a:lnSpc>
              <a:spcBef>
                <a:spcPct val="30000"/>
              </a:spcBef>
              <a:spcAft>
                <a:spcPct val="0"/>
              </a:spcAft>
              <a:buClrTx/>
              <a:buSzTx/>
              <a:buFontTx/>
              <a:buNone/>
              <a:defRPr/>
            </a:pPr>
            <a:r>
              <a:rPr kumimoji="0" lang="zh-CN" altLang="en-US" sz="22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ea"/>
              </a:rPr>
              <a:t>问题：如何知道到哪里找相应的字形信息？</a:t>
            </a:r>
            <a:endParaRPr kumimoji="0" lang="en-US" altLang="zh-CN" sz="22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ea"/>
            </a:endParaRPr>
          </a:p>
          <a:p>
            <a:pPr marL="1616075" marR="0" lvl="2" indent="-587375" algn="just" defTabSz="914400" rtl="0" eaLnBrk="0" fontAlgn="base" latinLnBrk="0" hangingPunct="0">
              <a:lnSpc>
                <a:spcPct val="110000"/>
              </a:lnSpc>
              <a:spcBef>
                <a:spcPct val="30000"/>
              </a:spcBef>
              <a:spcAft>
                <a:spcPct val="0"/>
              </a:spcAft>
              <a:buClrTx/>
              <a:buSzTx/>
              <a:buFontTx/>
              <a:buNone/>
              <a:defRPr/>
            </a:pPr>
            <a:r>
              <a:rPr kumimoji="0" lang="zh-CN" altLang="en-US" sz="2400" b="1" i="0" u="none" strike="noStrike" kern="0" cap="none" spc="0" normalizeH="0" baseline="0" noProof="0" dirty="0">
                <a:ln>
                  <a:noFill/>
                </a:ln>
                <a:solidFill>
                  <a:srgbClr val="009242"/>
                </a:solidFill>
                <a:effectLst/>
                <a:uLnTx/>
                <a:uFillTx/>
                <a:latin typeface="微软雅黑" panose="020B0503020204020204" pitchFamily="34" charset="-122"/>
                <a:ea typeface="微软雅黑" panose="020B0503020204020204" pitchFamily="34" charset="-122"/>
                <a:cs typeface="+mn-ea"/>
              </a:rPr>
              <a:t>汉字内码与其在字库中的位置有关！！</a:t>
            </a:r>
          </a:p>
          <a:p>
            <a:pPr marL="609600" marR="0" lvl="0" indent="-609600" algn="just" defTabSz="914400" rtl="0" eaLnBrk="0" fontAlgn="base" latinLnBrk="0" hangingPunct="0">
              <a:lnSpc>
                <a:spcPct val="110000"/>
              </a:lnSpc>
              <a:spcBef>
                <a:spcPct val="30000"/>
              </a:spcBef>
              <a:spcAft>
                <a:spcPct val="0"/>
              </a:spcAft>
              <a:buClr>
                <a:schemeClr val="tx1"/>
              </a:buClr>
              <a:buSzPct val="60000"/>
              <a:buFont typeface="Wingdings" panose="05000000000000000000" pitchFamily="2" charset="2"/>
              <a:buChar char="u"/>
              <a:defRPr/>
            </a:pPr>
            <a:r>
              <a:rPr kumimoji="0" lang="zh-CN" altLang="en-US" sz="24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字形主要有两种描述方法：</a:t>
            </a:r>
          </a:p>
          <a:p>
            <a:pPr marL="1044575" marR="0" lvl="1" indent="-587375" algn="just" defTabSz="914400" rtl="0" eaLnBrk="0" fontAlgn="base" latinLnBrk="0" hangingPunct="0">
              <a:lnSpc>
                <a:spcPct val="110000"/>
              </a:lnSpc>
              <a:spcBef>
                <a:spcPct val="30000"/>
              </a:spcBef>
              <a:spcAft>
                <a:spcPct val="0"/>
              </a:spcAft>
              <a:buClrTx/>
              <a:buSzTx/>
              <a:buFontTx/>
              <a:buChar char="•"/>
              <a:defRPr/>
            </a:pPr>
            <a:r>
              <a:rPr kumimoji="0" lang="zh-CN" altLang="en-US" sz="2400" b="1" i="0" u="none" strike="noStrike" kern="0" cap="none" spc="0" normalizeH="0" baseline="0" noProof="0" dirty="0">
                <a:ln>
                  <a:noFill/>
                </a:ln>
                <a:solidFill>
                  <a:schemeClr val="accent2"/>
                </a:solidFill>
                <a:effectLst/>
                <a:uLnTx/>
                <a:uFillTx/>
                <a:latin typeface="微软雅黑" panose="020B0503020204020204" pitchFamily="34" charset="-122"/>
                <a:ea typeface="微软雅黑" panose="020B0503020204020204" pitchFamily="34" charset="-122"/>
                <a:cs typeface="+mn-ea"/>
              </a:rPr>
              <a:t>字模的点阵描述（图像方式）</a:t>
            </a:r>
            <a:endParaRPr kumimoji="0" lang="zh-CN" altLang="en-US" sz="2400" b="1" i="0" u="none" strike="noStrike" kern="0" cap="none" spc="0" normalizeH="0" baseline="0" noProof="0" dirty="0">
              <a:ln>
                <a:noFill/>
              </a:ln>
              <a:solidFill>
                <a:srgbClr val="0033CC"/>
              </a:solidFill>
              <a:effectLst/>
              <a:uLnTx/>
              <a:uFillTx/>
              <a:latin typeface="微软雅黑" panose="020B0503020204020204" pitchFamily="34" charset="-122"/>
              <a:ea typeface="微软雅黑" panose="020B0503020204020204" pitchFamily="34" charset="-122"/>
              <a:cs typeface="+mn-ea"/>
            </a:endParaRPr>
          </a:p>
          <a:p>
            <a:pPr marL="1044575" marR="0" lvl="1" indent="-587375" algn="just" defTabSz="914400" rtl="0" eaLnBrk="0" fontAlgn="base" latinLnBrk="0" hangingPunct="0">
              <a:lnSpc>
                <a:spcPct val="110000"/>
              </a:lnSpc>
              <a:spcBef>
                <a:spcPct val="30000"/>
              </a:spcBef>
              <a:spcAft>
                <a:spcPct val="0"/>
              </a:spcAft>
              <a:buClrTx/>
              <a:buSzTx/>
              <a:buFontTx/>
              <a:buChar char="•"/>
              <a:defRPr/>
            </a:pPr>
            <a:r>
              <a:rPr kumimoji="0" lang="zh-CN" altLang="en-US" sz="2400" b="1" i="0" u="none" strike="noStrike" kern="0" cap="none" spc="0" normalizeH="0" baseline="0" noProof="0" dirty="0">
                <a:ln>
                  <a:noFill/>
                </a:ln>
                <a:solidFill>
                  <a:schemeClr val="accent2"/>
                </a:solidFill>
                <a:effectLst/>
                <a:uLnTx/>
                <a:uFillTx/>
                <a:latin typeface="微软雅黑" panose="020B0503020204020204" pitchFamily="34" charset="-122"/>
                <a:ea typeface="微软雅黑" panose="020B0503020204020204" pitchFamily="34" charset="-122"/>
                <a:cs typeface="+mn-ea"/>
              </a:rPr>
              <a:t>字模的轮廓描述（图形方式）</a:t>
            </a:r>
          </a:p>
          <a:p>
            <a:pPr marL="1371600" marR="0" lvl="2" indent="-201930" algn="just" defTabSz="914400" rtl="0" eaLnBrk="0" fontAlgn="base" latinLnBrk="0" hangingPunct="0">
              <a:lnSpc>
                <a:spcPct val="110000"/>
              </a:lnSpc>
              <a:spcBef>
                <a:spcPct val="30000"/>
              </a:spcBef>
              <a:spcAft>
                <a:spcPct val="0"/>
              </a:spcAft>
              <a:buClrTx/>
              <a:buSzTx/>
              <a:buFontTx/>
              <a:buChar char="-"/>
              <a:defRPr/>
            </a:pPr>
            <a:r>
              <a:rPr kumimoji="0" lang="zh-CN" altLang="en-US" sz="2400" b="1" i="0" u="none" strike="noStrike" kern="0" cap="none" spc="0" normalizeH="0" baseline="0" noProof="0" dirty="0">
                <a:ln>
                  <a:noFill/>
                </a:ln>
                <a:solidFill>
                  <a:srgbClr val="FF0066"/>
                </a:solidFill>
                <a:effectLst/>
                <a:uLnTx/>
                <a:uFillTx/>
                <a:latin typeface="微软雅黑" panose="020B0503020204020204" pitchFamily="34" charset="-122"/>
                <a:ea typeface="微软雅黑" panose="020B0503020204020204" pitchFamily="34" charset="-122"/>
                <a:cs typeface="+mn-ea"/>
              </a:rPr>
              <a:t>直线向量轮廓</a:t>
            </a:r>
          </a:p>
          <a:p>
            <a:pPr marL="1371600" marR="0" lvl="2" indent="-201930" algn="just" defTabSz="914400" rtl="0" eaLnBrk="0" fontAlgn="base" latinLnBrk="0" hangingPunct="0">
              <a:lnSpc>
                <a:spcPct val="110000"/>
              </a:lnSpc>
              <a:spcBef>
                <a:spcPct val="30000"/>
              </a:spcBef>
              <a:spcAft>
                <a:spcPct val="0"/>
              </a:spcAft>
              <a:buClrTx/>
              <a:buSzTx/>
              <a:buFontTx/>
              <a:buChar char="-"/>
              <a:defRPr/>
            </a:pPr>
            <a:r>
              <a:rPr kumimoji="0" lang="zh-CN" altLang="en-US" sz="2400" b="1" i="0" u="none" strike="noStrike" kern="0" cap="none" spc="0" normalizeH="0" baseline="0" noProof="0" dirty="0">
                <a:ln>
                  <a:noFill/>
                </a:ln>
                <a:solidFill>
                  <a:srgbClr val="FF0066"/>
                </a:solidFill>
                <a:effectLst/>
                <a:uLnTx/>
                <a:uFillTx/>
                <a:latin typeface="微软雅黑" panose="020B0503020204020204" pitchFamily="34" charset="-122"/>
                <a:ea typeface="微软雅黑" panose="020B0503020204020204" pitchFamily="34" charset="-122"/>
                <a:cs typeface="+mn-ea"/>
              </a:rPr>
              <a:t>曲线轮廓（</a:t>
            </a:r>
            <a:r>
              <a:rPr kumimoji="0" lang="en-US" altLang="zh-CN" sz="2400" b="1" i="0" u="none" strike="noStrike" kern="0" cap="none" spc="0" normalizeH="0" baseline="0" noProof="0" dirty="0">
                <a:ln>
                  <a:noFill/>
                </a:ln>
                <a:solidFill>
                  <a:srgbClr val="FF0066"/>
                </a:solidFill>
                <a:effectLst/>
                <a:uLnTx/>
                <a:uFillTx/>
                <a:latin typeface="微软雅黑" panose="020B0503020204020204" pitchFamily="34" charset="-122"/>
                <a:ea typeface="微软雅黑" panose="020B0503020204020204" pitchFamily="34" charset="-122"/>
                <a:cs typeface="+mn-ea"/>
              </a:rPr>
              <a:t>True Type</a:t>
            </a:r>
            <a:r>
              <a:rPr kumimoji="0" lang="zh-CN" altLang="en-US" sz="2400" b="1" i="0" u="none" strike="noStrike" kern="0" cap="none" spc="0" normalizeH="0" baseline="0" noProof="0" dirty="0">
                <a:ln>
                  <a:noFill/>
                </a:ln>
                <a:solidFill>
                  <a:srgbClr val="FF0066"/>
                </a:solidFill>
                <a:effectLst/>
                <a:uLnTx/>
                <a:uFillTx/>
                <a:latin typeface="微软雅黑" panose="020B0503020204020204" pitchFamily="34" charset="-122"/>
                <a:ea typeface="微软雅黑" panose="020B0503020204020204" pitchFamily="34" charset="-122"/>
                <a:cs typeface="+mn-ea"/>
              </a:rPr>
              <a:t>字形）</a:t>
            </a:r>
          </a:p>
        </p:txBody>
      </p:sp>
      <p:sp>
        <p:nvSpPr>
          <p:cNvPr id="160770" name="Rectangle 3"/>
          <p:cNvSpPr>
            <a:spLocks noGrp="1"/>
          </p:cNvSpPr>
          <p:nvPr>
            <p:ph type="title"/>
          </p:nvPr>
        </p:nvSpPr>
        <p:spPr>
          <a:xfrm>
            <a:off x="800100" y="-100012"/>
            <a:ext cx="6405563" cy="1055687"/>
          </a:xfrm>
        </p:spPr>
        <p:txBody>
          <a:bodyPr vert="horz" wrap="square" lIns="91440" tIns="45720" rIns="91440" bIns="45720" anchor="ctr" anchorCtr="0">
            <a:spAutoFit/>
          </a:bodyPr>
          <a:lstStyle/>
          <a:p>
            <a:pPr algn="ctr">
              <a:buNone/>
            </a:pPr>
            <a:r>
              <a:rPr lang="zh-CN" altLang="en-US" sz="3600" dirty="0">
                <a:solidFill>
                  <a:srgbClr val="CC3300"/>
                </a:solidFill>
              </a:rPr>
              <a:t>汉字的字模点阵码和轮廓描述</a:t>
            </a:r>
          </a:p>
        </p:txBody>
      </p:sp>
      <p:sp>
        <p:nvSpPr>
          <p:cNvPr id="51205" name="Text Box 5"/>
          <p:cNvSpPr txBox="1"/>
          <p:nvPr/>
        </p:nvSpPr>
        <p:spPr>
          <a:xfrm>
            <a:off x="5165725" y="3859213"/>
            <a:ext cx="3541713" cy="457200"/>
          </a:xfrm>
          <a:prstGeom prst="rect">
            <a:avLst/>
          </a:prstGeom>
          <a:noFill/>
          <a:ln w="12700">
            <a:noFill/>
          </a:ln>
        </p:spPr>
        <p:txBody>
          <a:bodyPr anchor="t" anchorCtr="0">
            <a:spAutoFit/>
          </a:bodyPr>
          <a:lstStyle/>
          <a:p>
            <a:pPr eaLnBrk="0" hangingPunct="0">
              <a:spcBef>
                <a:spcPct val="50000"/>
              </a:spcBef>
            </a:pPr>
            <a:r>
              <a:rPr lang="zh-CN" altLang="en-US" sz="2400" dirty="0">
                <a:latin typeface="Times New Roman" panose="02020603050405020304" pitchFamily="18" charset="0"/>
                <a:ea typeface="微软雅黑" panose="020B0503020204020204" pitchFamily="34" charset="-122"/>
              </a:rPr>
              <a:t>区位码←国标码←内码</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17794">
                                            <p:txEl>
                                              <p:pRg st="2" end="2"/>
                                            </p:txEl>
                                          </p:spTgt>
                                        </p:tgtEl>
                                        <p:attrNameLst>
                                          <p:attrName>style.visibility</p:attrName>
                                        </p:attrNameLst>
                                      </p:cBhvr>
                                      <p:to>
                                        <p:strVal val="visible"/>
                                      </p:to>
                                    </p:set>
                                    <p:animEffect transition="in" filter="blinds(horizontal)">
                                      <p:cBhvr>
                                        <p:cTn id="7" dur="500"/>
                                        <p:tgtEl>
                                          <p:spTgt spid="41779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17794">
                                            <p:txEl>
                                              <p:pRg st="3" end="3"/>
                                            </p:txEl>
                                          </p:spTgt>
                                        </p:tgtEl>
                                        <p:attrNameLst>
                                          <p:attrName>style.visibility</p:attrName>
                                        </p:attrNameLst>
                                      </p:cBhvr>
                                      <p:to>
                                        <p:strVal val="visible"/>
                                      </p:to>
                                    </p:set>
                                    <p:animEffect transition="in" filter="blinds(horizontal)">
                                      <p:cBhvr>
                                        <p:cTn id="12" dur="500"/>
                                        <p:tgtEl>
                                          <p:spTgt spid="417794">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17794">
                                            <p:txEl>
                                              <p:pRg st="4" end="4"/>
                                            </p:txEl>
                                          </p:spTgt>
                                        </p:tgtEl>
                                        <p:attrNameLst>
                                          <p:attrName>style.visibility</p:attrName>
                                        </p:attrNameLst>
                                      </p:cBhvr>
                                      <p:to>
                                        <p:strVal val="visible"/>
                                      </p:to>
                                    </p:set>
                                    <p:animEffect transition="in" filter="blinds(horizontal)">
                                      <p:cBhvr>
                                        <p:cTn id="17" dur="500"/>
                                        <p:tgtEl>
                                          <p:spTgt spid="41779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17794">
                                            <p:txEl>
                                              <p:pRg st="5" end="5"/>
                                            </p:txEl>
                                          </p:spTgt>
                                        </p:tgtEl>
                                        <p:attrNameLst>
                                          <p:attrName>style.visibility</p:attrName>
                                        </p:attrNameLst>
                                      </p:cBhvr>
                                      <p:to>
                                        <p:strVal val="visible"/>
                                      </p:to>
                                    </p:set>
                                    <p:animEffect transition="in" filter="blinds(horizontal)">
                                      <p:cBhvr>
                                        <p:cTn id="22" dur="500"/>
                                        <p:tgtEl>
                                          <p:spTgt spid="417794">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17794">
                                            <p:txEl>
                                              <p:pRg st="6" end="6"/>
                                            </p:txEl>
                                          </p:spTgt>
                                        </p:tgtEl>
                                        <p:attrNameLst>
                                          <p:attrName>style.visibility</p:attrName>
                                        </p:attrNameLst>
                                      </p:cBhvr>
                                      <p:to>
                                        <p:strVal val="visible"/>
                                      </p:to>
                                    </p:set>
                                    <p:animEffect transition="in" filter="blinds(horizontal)">
                                      <p:cBhvr>
                                        <p:cTn id="27" dur="500"/>
                                        <p:tgtEl>
                                          <p:spTgt spid="417794">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1205"/>
                                        </p:tgtEl>
                                        <p:attrNameLst>
                                          <p:attrName>style.visibility</p:attrName>
                                        </p:attrNameLst>
                                      </p:cBhvr>
                                      <p:to>
                                        <p:strVal val="visible"/>
                                      </p:to>
                                    </p:set>
                                    <p:animEffect transition="in" filter="blinds(horizontal)">
                                      <p:cBhvr>
                                        <p:cTn id="32" dur="500"/>
                                        <p:tgtEl>
                                          <p:spTgt spid="51205"/>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417794">
                                            <p:txEl>
                                              <p:pRg st="7" end="7"/>
                                            </p:txEl>
                                          </p:spTgt>
                                        </p:tgtEl>
                                        <p:attrNameLst>
                                          <p:attrName>style.visibility</p:attrName>
                                        </p:attrNameLst>
                                      </p:cBhvr>
                                      <p:to>
                                        <p:strVal val="visible"/>
                                      </p:to>
                                    </p:set>
                                    <p:animEffect transition="in" filter="blinds(horizontal)">
                                      <p:cBhvr>
                                        <p:cTn id="37" dur="500"/>
                                        <p:tgtEl>
                                          <p:spTgt spid="417794">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417794">
                                            <p:txEl>
                                              <p:pRg st="8" end="8"/>
                                            </p:txEl>
                                          </p:spTgt>
                                        </p:tgtEl>
                                        <p:attrNameLst>
                                          <p:attrName>style.visibility</p:attrName>
                                        </p:attrNameLst>
                                      </p:cBhvr>
                                      <p:to>
                                        <p:strVal val="visible"/>
                                      </p:to>
                                    </p:set>
                                    <p:animEffect transition="in" filter="blinds(horizontal)">
                                      <p:cBhvr>
                                        <p:cTn id="42" dur="500"/>
                                        <p:tgtEl>
                                          <p:spTgt spid="417794">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417794">
                                            <p:txEl>
                                              <p:pRg st="9" end="9"/>
                                            </p:txEl>
                                          </p:spTgt>
                                        </p:tgtEl>
                                        <p:attrNameLst>
                                          <p:attrName>style.visibility</p:attrName>
                                        </p:attrNameLst>
                                      </p:cBhvr>
                                      <p:to>
                                        <p:strVal val="visible"/>
                                      </p:to>
                                    </p:set>
                                    <p:animEffect transition="in" filter="blinds(horizontal)">
                                      <p:cBhvr>
                                        <p:cTn id="47" dur="500"/>
                                        <p:tgtEl>
                                          <p:spTgt spid="417794">
                                            <p:txEl>
                                              <p:pRg st="9" end="9"/>
                                            </p:txEl>
                                          </p:spTgt>
                                        </p:tgtEl>
                                      </p:cBhvr>
                                    </p:animEffect>
                                  </p:childTnLst>
                                </p:cTn>
                              </p:par>
                              <p:par>
                                <p:cTn id="48" presetID="3" presetClass="entr" presetSubtype="10" fill="hold" nodeType="withEffect">
                                  <p:stCondLst>
                                    <p:cond delay="0"/>
                                  </p:stCondLst>
                                  <p:childTnLst>
                                    <p:set>
                                      <p:cBhvr>
                                        <p:cTn id="49" dur="1" fill="hold">
                                          <p:stCondLst>
                                            <p:cond delay="0"/>
                                          </p:stCondLst>
                                        </p:cTn>
                                        <p:tgtEl>
                                          <p:spTgt spid="417794">
                                            <p:txEl>
                                              <p:pRg st="10" end="10"/>
                                            </p:txEl>
                                          </p:spTgt>
                                        </p:tgtEl>
                                        <p:attrNameLst>
                                          <p:attrName>style.visibility</p:attrName>
                                        </p:attrNameLst>
                                      </p:cBhvr>
                                      <p:to>
                                        <p:strVal val="visible"/>
                                      </p:to>
                                    </p:set>
                                    <p:animEffect transition="in" filter="blinds(horizontal)">
                                      <p:cBhvr>
                                        <p:cTn id="50" dur="500"/>
                                        <p:tgtEl>
                                          <p:spTgt spid="417794">
                                            <p:txEl>
                                              <p:pRg st="10" end="10"/>
                                            </p:txEl>
                                          </p:spTgt>
                                        </p:tgtEl>
                                      </p:cBhvr>
                                    </p:animEffect>
                                  </p:childTnLst>
                                </p:cTn>
                              </p:par>
                              <p:par>
                                <p:cTn id="51" presetID="3" presetClass="entr" presetSubtype="10" fill="hold" nodeType="withEffect">
                                  <p:stCondLst>
                                    <p:cond delay="0"/>
                                  </p:stCondLst>
                                  <p:childTnLst>
                                    <p:set>
                                      <p:cBhvr>
                                        <p:cTn id="52" dur="1" fill="hold">
                                          <p:stCondLst>
                                            <p:cond delay="0"/>
                                          </p:stCondLst>
                                        </p:cTn>
                                        <p:tgtEl>
                                          <p:spTgt spid="417794">
                                            <p:txEl>
                                              <p:pRg st="11" end="11"/>
                                            </p:txEl>
                                          </p:spTgt>
                                        </p:tgtEl>
                                        <p:attrNameLst>
                                          <p:attrName>style.visibility</p:attrName>
                                        </p:attrNameLst>
                                      </p:cBhvr>
                                      <p:to>
                                        <p:strVal val="visible"/>
                                      </p:to>
                                    </p:set>
                                    <p:animEffect transition="in" filter="blinds(horizontal)">
                                      <p:cBhvr>
                                        <p:cTn id="53" dur="500"/>
                                        <p:tgtEl>
                                          <p:spTgt spid="41779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05"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3"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数据的基本宽度</a:t>
            </a:r>
          </a:p>
        </p:txBody>
      </p:sp>
      <p:sp>
        <p:nvSpPr>
          <p:cNvPr id="421891" name="Rectangle 3"/>
          <p:cNvSpPr>
            <a:spLocks noGrp="1"/>
          </p:cNvSpPr>
          <p:nvPr>
            <p:ph idx="1"/>
          </p:nvPr>
        </p:nvSpPr>
        <p:spPr>
          <a:xfrm>
            <a:off x="327025" y="936625"/>
            <a:ext cx="8591550" cy="5378450"/>
          </a:xfrm>
        </p:spPr>
        <p:txBody>
          <a:bodyPr vert="horz" wrap="square" lIns="63500" tIns="25400" rIns="63500" bIns="25400" anchor="t" anchorCtr="0">
            <a:spAutoFit/>
          </a:bodyPr>
          <a:lstStyle/>
          <a:p>
            <a:pPr>
              <a:lnSpc>
                <a:spcPct val="100000"/>
              </a:lnSpc>
              <a:spcBef>
                <a:spcPct val="45000"/>
              </a:spcBef>
            </a:pPr>
            <a:r>
              <a:rPr lang="zh-CN" altLang="en-US" sz="2300" dirty="0">
                <a:latin typeface="微软雅黑" panose="020B0503020204020204" pitchFamily="34" charset="-122"/>
                <a:ea typeface="微软雅黑" panose="020B0503020204020204" pitchFamily="34" charset="-122"/>
              </a:rPr>
              <a:t>比特（</a:t>
            </a:r>
            <a:r>
              <a:rPr lang="en-US" altLang="zh-CN" sz="2300" dirty="0">
                <a:latin typeface="微软雅黑" panose="020B0503020204020204" pitchFamily="34" charset="-122"/>
                <a:ea typeface="微软雅黑" panose="020B0503020204020204" pitchFamily="34" charset="-122"/>
              </a:rPr>
              <a:t>bit</a:t>
            </a:r>
            <a:r>
              <a:rPr lang="zh-CN" altLang="en-US" sz="2300" dirty="0">
                <a:latin typeface="微软雅黑" panose="020B0503020204020204" pitchFamily="34" charset="-122"/>
                <a:ea typeface="微软雅黑" panose="020B0503020204020204" pitchFamily="34" charset="-122"/>
              </a:rPr>
              <a:t>）是计算机中处理、存储、传输信息的最小单位</a:t>
            </a:r>
          </a:p>
          <a:p>
            <a:pPr>
              <a:lnSpc>
                <a:spcPct val="100000"/>
              </a:lnSpc>
              <a:spcBef>
                <a:spcPct val="45000"/>
              </a:spcBef>
            </a:pPr>
            <a:r>
              <a:rPr lang="zh-CN" altLang="en-US" sz="2300" dirty="0">
                <a:latin typeface="微软雅黑" panose="020B0503020204020204" pitchFamily="34" charset="-122"/>
                <a:ea typeface="微软雅黑" panose="020B0503020204020204" pitchFamily="34" charset="-122"/>
              </a:rPr>
              <a:t>二进制信息的计量单位是“字节”(</a:t>
            </a:r>
            <a:r>
              <a:rPr lang="en-US" altLang="zh-CN" sz="2300" dirty="0">
                <a:latin typeface="微软雅黑" panose="020B0503020204020204" pitchFamily="34" charset="-122"/>
                <a:ea typeface="微软雅黑" panose="020B0503020204020204" pitchFamily="34" charset="-122"/>
              </a:rPr>
              <a:t>Byte)，</a:t>
            </a:r>
            <a:r>
              <a:rPr lang="zh-CN" altLang="en-US" sz="2300" dirty="0">
                <a:latin typeface="微软雅黑" panose="020B0503020204020204" pitchFamily="34" charset="-122"/>
                <a:ea typeface="微软雅黑" panose="020B0503020204020204" pitchFamily="34" charset="-122"/>
              </a:rPr>
              <a:t>也称“位组”</a:t>
            </a:r>
          </a:p>
          <a:p>
            <a:pPr lvl="1">
              <a:lnSpc>
                <a:spcPct val="100000"/>
              </a:lnSpc>
              <a:spcBef>
                <a:spcPct val="45000"/>
              </a:spcBef>
            </a:pPr>
            <a:r>
              <a:rPr lang="zh-CN" altLang="en-US" sz="2300" dirty="0">
                <a:solidFill>
                  <a:srgbClr val="0000CC"/>
                </a:solidFill>
                <a:latin typeface="微软雅黑" panose="020B0503020204020204" pitchFamily="34" charset="-122"/>
                <a:ea typeface="微软雅黑" panose="020B0503020204020204" pitchFamily="34" charset="-122"/>
              </a:rPr>
              <a:t>现代计算机中，存储器</a:t>
            </a:r>
            <a:r>
              <a:rPr lang="zh-CN" altLang="en-US" sz="2300" dirty="0">
                <a:solidFill>
                  <a:srgbClr val="CC0000"/>
                </a:solidFill>
                <a:latin typeface="微软雅黑" panose="020B0503020204020204" pitchFamily="34" charset="-122"/>
                <a:ea typeface="微软雅黑" panose="020B0503020204020204" pitchFamily="34" charset="-122"/>
              </a:rPr>
              <a:t>按字节编址</a:t>
            </a:r>
          </a:p>
          <a:p>
            <a:pPr lvl="1">
              <a:lnSpc>
                <a:spcPct val="100000"/>
              </a:lnSpc>
              <a:spcBef>
                <a:spcPct val="45000"/>
              </a:spcBef>
            </a:pPr>
            <a:r>
              <a:rPr lang="zh-CN" altLang="en-US" sz="2300" dirty="0">
                <a:solidFill>
                  <a:srgbClr val="0000CC"/>
                </a:solidFill>
                <a:latin typeface="微软雅黑" panose="020B0503020204020204" pitchFamily="34" charset="-122"/>
                <a:ea typeface="微软雅黑" panose="020B0503020204020204" pitchFamily="34" charset="-122"/>
              </a:rPr>
              <a:t>字节是最小可寻址单位 </a:t>
            </a:r>
            <a:r>
              <a:rPr lang="en-US" altLang="zh-CN" sz="2300" dirty="0">
                <a:solidFill>
                  <a:srgbClr val="0000CC"/>
                </a:solidFill>
                <a:latin typeface="微软雅黑" panose="020B0503020204020204" pitchFamily="34" charset="-122"/>
                <a:ea typeface="微软雅黑" panose="020B0503020204020204" pitchFamily="34" charset="-122"/>
              </a:rPr>
              <a:t>(addressable unit ) </a:t>
            </a:r>
          </a:p>
          <a:p>
            <a:pPr lvl="1">
              <a:lnSpc>
                <a:spcPct val="100000"/>
              </a:lnSpc>
              <a:spcBef>
                <a:spcPct val="45000"/>
              </a:spcBef>
            </a:pPr>
            <a:r>
              <a:rPr lang="zh-CN" altLang="en-US" sz="2300" dirty="0">
                <a:solidFill>
                  <a:srgbClr val="0000CC"/>
                </a:solidFill>
                <a:latin typeface="微软雅黑" panose="020B0503020204020204" pitchFamily="34" charset="-122"/>
                <a:ea typeface="微软雅黑" panose="020B0503020204020204" pitchFamily="34" charset="-122"/>
              </a:rPr>
              <a:t>如果以字节为一个排列单位，则</a:t>
            </a:r>
            <a:r>
              <a:rPr lang="en-US" altLang="zh-CN" sz="2300" dirty="0">
                <a:solidFill>
                  <a:srgbClr val="CC0000"/>
                </a:solidFill>
                <a:latin typeface="微软雅黑" panose="020B0503020204020204" pitchFamily="34" charset="-122"/>
                <a:ea typeface="微软雅黑" panose="020B0503020204020204" pitchFamily="34" charset="-122"/>
              </a:rPr>
              <a:t>LSB</a:t>
            </a:r>
            <a:r>
              <a:rPr lang="zh-CN" altLang="en-US" sz="2300" dirty="0">
                <a:solidFill>
                  <a:srgbClr val="0000CC"/>
                </a:solidFill>
                <a:latin typeface="微软雅黑" panose="020B0503020204020204" pitchFamily="34" charset="-122"/>
                <a:ea typeface="微软雅黑" panose="020B0503020204020204" pitchFamily="34" charset="-122"/>
              </a:rPr>
              <a:t>表示最低有效字节，</a:t>
            </a:r>
            <a:r>
              <a:rPr lang="en-US" altLang="zh-CN" sz="2300" dirty="0">
                <a:solidFill>
                  <a:srgbClr val="CC0000"/>
                </a:solidFill>
                <a:latin typeface="微软雅黑" panose="020B0503020204020204" pitchFamily="34" charset="-122"/>
                <a:ea typeface="微软雅黑" panose="020B0503020204020204" pitchFamily="34" charset="-122"/>
              </a:rPr>
              <a:t>MSB</a:t>
            </a:r>
            <a:r>
              <a:rPr lang="zh-CN" altLang="en-US" sz="2300" dirty="0">
                <a:solidFill>
                  <a:srgbClr val="0000CC"/>
                </a:solidFill>
                <a:latin typeface="微软雅黑" panose="020B0503020204020204" pitchFamily="34" charset="-122"/>
                <a:ea typeface="微软雅黑" panose="020B0503020204020204" pitchFamily="34" charset="-122"/>
              </a:rPr>
              <a:t>表示最高有效字节</a:t>
            </a:r>
            <a:endParaRPr lang="zh-CN" altLang="en-US" sz="2300" dirty="0">
              <a:latin typeface="微软雅黑" panose="020B0503020204020204" pitchFamily="34" charset="-122"/>
              <a:ea typeface="微软雅黑" panose="020B0503020204020204" pitchFamily="34" charset="-122"/>
            </a:endParaRPr>
          </a:p>
          <a:p>
            <a:pPr>
              <a:lnSpc>
                <a:spcPct val="100000"/>
              </a:lnSpc>
              <a:spcBef>
                <a:spcPct val="45000"/>
              </a:spcBef>
            </a:pPr>
            <a:r>
              <a:rPr lang="zh-CN" altLang="en-US" sz="2300" dirty="0">
                <a:latin typeface="微软雅黑" panose="020B0503020204020204" pitchFamily="34" charset="-122"/>
                <a:ea typeface="微软雅黑" panose="020B0503020204020204" pitchFamily="34" charset="-122"/>
              </a:rPr>
              <a:t>除比特和字节外，还经常使用“字”(</a:t>
            </a:r>
            <a:r>
              <a:rPr lang="en-US" altLang="zh-CN" sz="2300" dirty="0">
                <a:latin typeface="微软雅黑" panose="020B0503020204020204" pitchFamily="34" charset="-122"/>
                <a:ea typeface="微软雅黑" panose="020B0503020204020204" pitchFamily="34" charset="-122"/>
              </a:rPr>
              <a:t>word)</a:t>
            </a:r>
            <a:r>
              <a:rPr lang="zh-CN" altLang="en-US" sz="2300" dirty="0">
                <a:latin typeface="微软雅黑" panose="020B0503020204020204" pitchFamily="34" charset="-122"/>
                <a:ea typeface="微软雅黑" panose="020B0503020204020204" pitchFamily="34" charset="-122"/>
              </a:rPr>
              <a:t>作为单位</a:t>
            </a:r>
          </a:p>
          <a:p>
            <a:pPr>
              <a:lnSpc>
                <a:spcPct val="100000"/>
              </a:lnSpc>
              <a:spcBef>
                <a:spcPct val="45000"/>
              </a:spcBef>
            </a:pPr>
            <a:r>
              <a:rPr lang="zh-CN" altLang="en-US" sz="2300" dirty="0">
                <a:latin typeface="微软雅黑" panose="020B0503020204020204" pitchFamily="34" charset="-122"/>
                <a:ea typeface="微软雅黑" panose="020B0503020204020204" pitchFamily="34" charset="-122"/>
              </a:rPr>
              <a:t>“字”和 “字长”的概念不同 </a:t>
            </a:r>
            <a:endParaRPr lang="en-US" altLang="zh-CN" sz="2300" dirty="0">
              <a:latin typeface="微软雅黑" panose="020B0503020204020204" pitchFamily="34" charset="-122"/>
              <a:ea typeface="微软雅黑" panose="020B0503020204020204" pitchFamily="34" charset="-122"/>
            </a:endParaRPr>
          </a:p>
          <a:p>
            <a:pPr lvl="1">
              <a:lnSpc>
                <a:spcPct val="100000"/>
              </a:lnSpc>
              <a:spcBef>
                <a:spcPct val="45000"/>
              </a:spcBef>
              <a:buNone/>
            </a:pPr>
            <a:r>
              <a:rPr lang="en-US" altLang="zh-CN" sz="2300" dirty="0">
                <a:latin typeface="微软雅黑" panose="020B0503020204020204" pitchFamily="34" charset="-122"/>
                <a:ea typeface="微软雅黑" panose="020B0503020204020204" pitchFamily="34" charset="-122"/>
              </a:rPr>
              <a:t>IA-32</a:t>
            </a:r>
            <a:r>
              <a:rPr lang="zh-CN" altLang="en-US" sz="2300" dirty="0">
                <a:latin typeface="微软雅黑" panose="020B0503020204020204" pitchFamily="34" charset="-122"/>
                <a:ea typeface="微软雅黑" panose="020B0503020204020204" pitchFamily="34" charset="-122"/>
              </a:rPr>
              <a:t>中的“字”有多少位？字长多少位呢？</a:t>
            </a:r>
            <a:endParaRPr lang="en-US" altLang="zh-CN" sz="2300" dirty="0">
              <a:latin typeface="微软雅黑" panose="020B0503020204020204" pitchFamily="34" charset="-122"/>
              <a:ea typeface="微软雅黑" panose="020B0503020204020204" pitchFamily="34" charset="-122"/>
            </a:endParaRPr>
          </a:p>
          <a:p>
            <a:pPr lvl="1">
              <a:lnSpc>
                <a:spcPct val="100000"/>
              </a:lnSpc>
              <a:spcBef>
                <a:spcPct val="45000"/>
              </a:spcBef>
              <a:buNone/>
            </a:pPr>
            <a:r>
              <a:rPr lang="en-US" altLang="zh-CN" sz="2300" dirty="0">
                <a:latin typeface="微软雅黑" panose="020B0503020204020204" pitchFamily="34" charset="-122"/>
                <a:ea typeface="微软雅黑" panose="020B0503020204020204" pitchFamily="34" charset="-122"/>
              </a:rPr>
              <a:t>DWORD </a:t>
            </a:r>
            <a:r>
              <a:rPr lang="zh-CN" altLang="en-US" sz="2300" dirty="0">
                <a:latin typeface="微软雅黑" panose="020B0503020204020204" pitchFamily="34" charset="-122"/>
                <a:ea typeface="微软雅黑" panose="020B0503020204020204" pitchFamily="34" charset="-122"/>
              </a:rPr>
              <a:t>：</a:t>
            </a:r>
            <a:r>
              <a:rPr lang="en-US" altLang="zh-CN" sz="2300" dirty="0">
                <a:latin typeface="微软雅黑" panose="020B0503020204020204" pitchFamily="34" charset="-122"/>
                <a:ea typeface="微软雅黑" panose="020B0503020204020204" pitchFamily="34" charset="-122"/>
              </a:rPr>
              <a:t>32</a:t>
            </a:r>
            <a:r>
              <a:rPr lang="zh-CN" altLang="en-US" sz="2300" dirty="0">
                <a:latin typeface="微软雅黑" panose="020B0503020204020204" pitchFamily="34" charset="-122"/>
                <a:ea typeface="微软雅黑" panose="020B0503020204020204" pitchFamily="34" charset="-122"/>
              </a:rPr>
              <a:t>位</a:t>
            </a:r>
            <a:endParaRPr lang="en-US" altLang="zh-CN" sz="2300" dirty="0">
              <a:latin typeface="微软雅黑" panose="020B0503020204020204" pitchFamily="34" charset="-122"/>
              <a:ea typeface="微软雅黑" panose="020B0503020204020204" pitchFamily="34" charset="-122"/>
            </a:endParaRPr>
          </a:p>
          <a:p>
            <a:pPr lvl="1">
              <a:lnSpc>
                <a:spcPct val="100000"/>
              </a:lnSpc>
              <a:spcBef>
                <a:spcPct val="45000"/>
              </a:spcBef>
              <a:buNone/>
            </a:pPr>
            <a:r>
              <a:rPr lang="en-US" altLang="zh-CN" sz="2300" dirty="0">
                <a:latin typeface="微软雅黑" panose="020B0503020204020204" pitchFamily="34" charset="-122"/>
                <a:ea typeface="微软雅黑" panose="020B0503020204020204" pitchFamily="34" charset="-122"/>
              </a:rPr>
              <a:t>QWORD</a:t>
            </a:r>
            <a:r>
              <a:rPr lang="zh-CN" altLang="en-US" sz="2300" dirty="0">
                <a:latin typeface="微软雅黑" panose="020B0503020204020204" pitchFamily="34" charset="-122"/>
                <a:ea typeface="微软雅黑" panose="020B0503020204020204" pitchFamily="34" charset="-122"/>
              </a:rPr>
              <a:t>：</a:t>
            </a:r>
            <a:r>
              <a:rPr lang="en-US" altLang="zh-CN" sz="2300" dirty="0">
                <a:latin typeface="微软雅黑" panose="020B0503020204020204" pitchFamily="34" charset="-122"/>
                <a:ea typeface="微软雅黑" panose="020B0503020204020204" pitchFamily="34" charset="-122"/>
              </a:rPr>
              <a:t>64</a:t>
            </a:r>
            <a:r>
              <a:rPr lang="zh-CN" altLang="en-US" sz="2300" dirty="0">
                <a:latin typeface="微软雅黑" panose="020B0503020204020204" pitchFamily="34" charset="-122"/>
                <a:ea typeface="微软雅黑" panose="020B0503020204020204" pitchFamily="34" charset="-122"/>
              </a:rPr>
              <a:t>位</a:t>
            </a:r>
          </a:p>
        </p:txBody>
      </p:sp>
      <p:sp>
        <p:nvSpPr>
          <p:cNvPr id="4" name="TextBox 3"/>
          <p:cNvSpPr txBox="1"/>
          <p:nvPr/>
        </p:nvSpPr>
        <p:spPr>
          <a:xfrm>
            <a:off x="3236913" y="5354638"/>
            <a:ext cx="973137" cy="457200"/>
          </a:xfrm>
          <a:prstGeom prst="rect">
            <a:avLst/>
          </a:prstGeom>
          <a:noFill/>
          <a:ln w="9525">
            <a:noFill/>
          </a:ln>
        </p:spPr>
        <p:txBody>
          <a:bodyPr anchor="t" anchorCtr="0">
            <a:spAutoFit/>
          </a:bodyPr>
          <a:lstStyle/>
          <a:p>
            <a:pPr eaLnBrk="0" hangingPunct="0">
              <a:buSzTx/>
            </a:pPr>
            <a:r>
              <a:rPr lang="en-US" altLang="zh-CN" sz="2400" dirty="0">
                <a:solidFill>
                  <a:srgbClr val="FF0000"/>
                </a:solidFill>
                <a:latin typeface="Arial" panose="020B0604020202020204" pitchFamily="34" charset="0"/>
              </a:rPr>
              <a:t>16</a:t>
            </a:r>
            <a:r>
              <a:rPr lang="zh-CN" altLang="en-US" sz="2400" dirty="0">
                <a:solidFill>
                  <a:srgbClr val="FF0000"/>
                </a:solidFill>
                <a:latin typeface="Arial" panose="020B0604020202020204" pitchFamily="34" charset="0"/>
                <a:ea typeface="宋体" panose="02010600030101010101" pitchFamily="2" charset="-122"/>
              </a:rPr>
              <a:t>位</a:t>
            </a:r>
          </a:p>
        </p:txBody>
      </p:sp>
      <p:sp>
        <p:nvSpPr>
          <p:cNvPr id="5" name="TextBox 4"/>
          <p:cNvSpPr txBox="1"/>
          <p:nvPr/>
        </p:nvSpPr>
        <p:spPr>
          <a:xfrm>
            <a:off x="5348288" y="5348288"/>
            <a:ext cx="971550" cy="457200"/>
          </a:xfrm>
          <a:prstGeom prst="rect">
            <a:avLst/>
          </a:prstGeom>
          <a:noFill/>
          <a:ln w="9525">
            <a:noFill/>
          </a:ln>
        </p:spPr>
        <p:txBody>
          <a:bodyPr anchor="t" anchorCtr="0">
            <a:spAutoFit/>
          </a:bodyPr>
          <a:lstStyle/>
          <a:p>
            <a:pPr eaLnBrk="0" hangingPunct="0">
              <a:buSzTx/>
            </a:pPr>
            <a:r>
              <a:rPr lang="en-US" altLang="zh-CN" sz="2400" dirty="0">
                <a:solidFill>
                  <a:srgbClr val="FF0000"/>
                </a:solidFill>
                <a:latin typeface="Arial" panose="020B0604020202020204" pitchFamily="34" charset="0"/>
              </a:rPr>
              <a:t>32</a:t>
            </a:r>
            <a:r>
              <a:rPr lang="zh-CN" altLang="en-US" sz="2400" dirty="0">
                <a:solidFill>
                  <a:srgbClr val="FF0000"/>
                </a:solidFill>
                <a:latin typeface="Arial" panose="020B0604020202020204" pitchFamily="34" charset="0"/>
                <a:ea typeface="宋体" panose="02010600030101010101" pitchFamily="2" charset="-122"/>
              </a:rPr>
              <a:t>位</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21891">
                                            <p:txEl>
                                              <p:pRg st="2" end="2"/>
                                            </p:txEl>
                                          </p:spTgt>
                                        </p:tgtEl>
                                        <p:attrNameLst>
                                          <p:attrName>style.visibility</p:attrName>
                                        </p:attrNameLst>
                                      </p:cBhvr>
                                      <p:to>
                                        <p:strVal val="visible"/>
                                      </p:to>
                                    </p:set>
                                    <p:animEffect transition="in" filter="blinds(horizontal)">
                                      <p:cBhvr>
                                        <p:cTn id="7" dur="500"/>
                                        <p:tgtEl>
                                          <p:spTgt spid="421891">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21891">
                                            <p:txEl>
                                              <p:pRg st="3" end="3"/>
                                            </p:txEl>
                                          </p:spTgt>
                                        </p:tgtEl>
                                        <p:attrNameLst>
                                          <p:attrName>style.visibility</p:attrName>
                                        </p:attrNameLst>
                                      </p:cBhvr>
                                      <p:to>
                                        <p:strVal val="visible"/>
                                      </p:to>
                                    </p:set>
                                    <p:animEffect transition="in" filter="blinds(horizontal)">
                                      <p:cBhvr>
                                        <p:cTn id="10" dur="500"/>
                                        <p:tgtEl>
                                          <p:spTgt spid="421891">
                                            <p:txEl>
                                              <p:pRg st="3" end="3"/>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421891">
                                            <p:txEl>
                                              <p:pRg st="4" end="4"/>
                                            </p:txEl>
                                          </p:spTgt>
                                        </p:tgtEl>
                                        <p:attrNameLst>
                                          <p:attrName>style.visibility</p:attrName>
                                        </p:attrNameLst>
                                      </p:cBhvr>
                                      <p:to>
                                        <p:strVal val="visible"/>
                                      </p:to>
                                    </p:set>
                                    <p:animEffect transition="in" filter="blinds(horizontal)">
                                      <p:cBhvr>
                                        <p:cTn id="13" dur="500"/>
                                        <p:tgtEl>
                                          <p:spTgt spid="421891">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421891">
                                            <p:txEl>
                                              <p:pRg st="7" end="7"/>
                                            </p:txEl>
                                          </p:spTgt>
                                        </p:tgtEl>
                                        <p:attrNameLst>
                                          <p:attrName>style.visibility</p:attrName>
                                        </p:attrNameLst>
                                      </p:cBhvr>
                                      <p:to>
                                        <p:strVal val="visible"/>
                                      </p:to>
                                    </p:set>
                                    <p:animEffect transition="in" filter="blinds(horizontal)">
                                      <p:cBhvr>
                                        <p:cTn id="18" dur="500"/>
                                        <p:tgtEl>
                                          <p:spTgt spid="421891">
                                            <p:txEl>
                                              <p:pRg st="7" end="7"/>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linds(horizontal)">
                                      <p:cBhvr>
                                        <p:cTn id="23" dur="500"/>
                                        <p:tgtEl>
                                          <p:spTgt spid="4"/>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linds(horizontal)">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1" fill="hold">
                                          <p:stCondLst>
                                            <p:cond delay="0"/>
                                          </p:stCondLst>
                                        </p:cTn>
                                        <p:tgtEl>
                                          <p:spTgt spid="421891">
                                            <p:txEl>
                                              <p:pRg st="8" end="8"/>
                                            </p:txEl>
                                          </p:spTgt>
                                        </p:tgtEl>
                                        <p:attrNameLst>
                                          <p:attrName>style.visibility</p:attrName>
                                        </p:attrNameLst>
                                      </p:cBhvr>
                                      <p:to>
                                        <p:strVal val="visible"/>
                                      </p:to>
                                    </p:set>
                                    <p:animEffect transition="in" filter="blinds(horizontal)">
                                      <p:cBhvr>
                                        <p:cTn id="31" dur="500"/>
                                        <p:tgtEl>
                                          <p:spTgt spid="421891">
                                            <p:txEl>
                                              <p:pRg st="8" end="8"/>
                                            </p:txEl>
                                          </p:spTgt>
                                        </p:tgtEl>
                                      </p:cBhvr>
                                    </p:animEffect>
                                  </p:childTnLst>
                                </p:cTn>
                              </p:par>
                              <p:par>
                                <p:cTn id="32" presetID="3" presetClass="entr" presetSubtype="10" fill="hold" nodeType="withEffect">
                                  <p:stCondLst>
                                    <p:cond delay="0"/>
                                  </p:stCondLst>
                                  <p:childTnLst>
                                    <p:set>
                                      <p:cBhvr>
                                        <p:cTn id="33" dur="1" fill="hold">
                                          <p:stCondLst>
                                            <p:cond delay="0"/>
                                          </p:stCondLst>
                                        </p:cTn>
                                        <p:tgtEl>
                                          <p:spTgt spid="421891">
                                            <p:txEl>
                                              <p:pRg st="9" end="9"/>
                                            </p:txEl>
                                          </p:spTgt>
                                        </p:tgtEl>
                                        <p:attrNameLst>
                                          <p:attrName>style.visibility</p:attrName>
                                        </p:attrNameLst>
                                      </p:cBhvr>
                                      <p:to>
                                        <p:strVal val="visible"/>
                                      </p:to>
                                    </p:set>
                                    <p:animEffect transition="in" filter="blinds(horizontal)">
                                      <p:cBhvr>
                                        <p:cTn id="34" dur="500"/>
                                        <p:tgtEl>
                                          <p:spTgt spid="42189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7"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数据的基本宽度</a:t>
            </a:r>
          </a:p>
        </p:txBody>
      </p:sp>
      <p:sp>
        <p:nvSpPr>
          <p:cNvPr id="474115" name="Rectangle 3"/>
          <p:cNvSpPr>
            <a:spLocks noGrp="1"/>
          </p:cNvSpPr>
          <p:nvPr>
            <p:ph idx="1"/>
          </p:nvPr>
        </p:nvSpPr>
        <p:spPr>
          <a:xfrm>
            <a:off x="209550" y="777875"/>
            <a:ext cx="8716963" cy="4794250"/>
          </a:xfrm>
        </p:spPr>
        <p:txBody>
          <a:bodyPr vert="horz" wrap="square" lIns="63500" tIns="25400" rIns="63500" bIns="25400" anchor="t" anchorCtr="0">
            <a:spAutoFit/>
          </a:bodyPr>
          <a:lstStyle/>
          <a:p>
            <a:pPr>
              <a:spcBef>
                <a:spcPct val="30000"/>
              </a:spcBef>
            </a:pPr>
            <a:r>
              <a:rPr lang="zh-CN" altLang="en-US" sz="2300" dirty="0">
                <a:latin typeface="微软雅黑" panose="020B0503020204020204" pitchFamily="34" charset="-122"/>
                <a:ea typeface="微软雅黑" panose="020B0503020204020204" pitchFamily="34" charset="-122"/>
              </a:rPr>
              <a:t>“字”和 “字长”的概念不同 </a:t>
            </a:r>
          </a:p>
          <a:p>
            <a:pPr lvl="1">
              <a:spcBef>
                <a:spcPct val="30000"/>
              </a:spcBef>
            </a:pPr>
            <a:r>
              <a:rPr lang="zh-CN" altLang="en-US" sz="2300" dirty="0">
                <a:latin typeface="微软雅黑" panose="020B0503020204020204" pitchFamily="34" charset="-122"/>
                <a:ea typeface="微软雅黑" panose="020B0503020204020204" pitchFamily="34" charset="-122"/>
              </a:rPr>
              <a:t>“字长”指</a:t>
            </a:r>
            <a:r>
              <a:rPr lang="zh-CN" altLang="en-US" sz="2300" dirty="0">
                <a:solidFill>
                  <a:srgbClr val="FF0066"/>
                </a:solidFill>
                <a:latin typeface="微软雅黑" panose="020B0503020204020204" pitchFamily="34" charset="-122"/>
                <a:ea typeface="微软雅黑" panose="020B0503020204020204" pitchFamily="34" charset="-122"/>
              </a:rPr>
              <a:t>定点运算</a:t>
            </a:r>
            <a:r>
              <a:rPr lang="zh-CN" altLang="en-US" sz="2300" dirty="0">
                <a:latin typeface="微软雅黑" panose="020B0503020204020204" pitchFamily="34" charset="-122"/>
                <a:ea typeface="微软雅黑" panose="020B0503020204020204" pitchFamily="34" charset="-122"/>
              </a:rPr>
              <a:t>数据通路的宽度。</a:t>
            </a:r>
          </a:p>
          <a:p>
            <a:pPr lvl="1">
              <a:spcBef>
                <a:spcPct val="30000"/>
              </a:spcBef>
              <a:buNone/>
            </a:pPr>
            <a:r>
              <a:rPr lang="zh-CN" altLang="en-US" sz="2300" dirty="0">
                <a:solidFill>
                  <a:srgbClr val="006600"/>
                </a:solidFill>
                <a:latin typeface="微软雅黑" panose="020B0503020204020204" pitchFamily="34" charset="-122"/>
                <a:ea typeface="微软雅黑" panose="020B0503020204020204" pitchFamily="34" charset="-122"/>
              </a:rPr>
              <a:t>（数据通路指</a:t>
            </a:r>
            <a:r>
              <a:rPr lang="en-US" altLang="zh-CN" sz="2300" dirty="0">
                <a:solidFill>
                  <a:srgbClr val="006600"/>
                </a:solidFill>
                <a:latin typeface="微软雅黑" panose="020B0503020204020204" pitchFamily="34" charset="-122"/>
                <a:ea typeface="微软雅黑" panose="020B0503020204020204" pitchFamily="34" charset="-122"/>
              </a:rPr>
              <a:t>CPU</a:t>
            </a:r>
            <a:r>
              <a:rPr lang="zh-CN" altLang="en-US" sz="2300" dirty="0">
                <a:solidFill>
                  <a:srgbClr val="006600"/>
                </a:solidFill>
                <a:latin typeface="微软雅黑" panose="020B0503020204020204" pitchFamily="34" charset="-122"/>
                <a:ea typeface="微软雅黑" panose="020B0503020204020204" pitchFamily="34" charset="-122"/>
              </a:rPr>
              <a:t>内部数据流经的路径以及路径上的部件，主要是</a:t>
            </a:r>
            <a:r>
              <a:rPr lang="en-US" altLang="zh-CN" sz="2300" dirty="0">
                <a:solidFill>
                  <a:srgbClr val="006600"/>
                </a:solidFill>
                <a:latin typeface="微软雅黑" panose="020B0503020204020204" pitchFamily="34" charset="-122"/>
                <a:ea typeface="微软雅黑" panose="020B0503020204020204" pitchFamily="34" charset="-122"/>
              </a:rPr>
              <a:t>CPU</a:t>
            </a:r>
            <a:r>
              <a:rPr lang="zh-CN" altLang="en-US" sz="2300" dirty="0">
                <a:solidFill>
                  <a:srgbClr val="006600"/>
                </a:solidFill>
                <a:latin typeface="微软雅黑" panose="020B0503020204020204" pitchFamily="34" charset="-122"/>
                <a:ea typeface="微软雅黑" panose="020B0503020204020204" pitchFamily="34" charset="-122"/>
              </a:rPr>
              <a:t>内部进行数据运算、存储和传送的部件，这些部件的宽度基本上要一致，才能相互匹配。因此，</a:t>
            </a:r>
            <a:r>
              <a:rPr lang="en-US" altLang="zh-CN" sz="2300" dirty="0">
                <a:solidFill>
                  <a:srgbClr val="FF0000"/>
                </a:solidFill>
                <a:latin typeface="微软雅黑" panose="020B0503020204020204" pitchFamily="34" charset="-122"/>
                <a:ea typeface="微软雅黑" panose="020B0503020204020204" pitchFamily="34" charset="-122"/>
              </a:rPr>
              <a:t>”</a:t>
            </a:r>
            <a:r>
              <a:rPr lang="zh-CN" altLang="en-US" sz="2300" dirty="0">
                <a:solidFill>
                  <a:srgbClr val="FF0000"/>
                </a:solidFill>
                <a:latin typeface="微软雅黑" panose="020B0503020204020204" pitchFamily="34" charset="-122"/>
                <a:ea typeface="微软雅黑" panose="020B0503020204020204" pitchFamily="34" charset="-122"/>
              </a:rPr>
              <a:t>字</a:t>
            </a:r>
            <a:r>
              <a:rPr lang="zh-CN" altLang="en-US" sz="2300" dirty="0">
                <a:solidFill>
                  <a:srgbClr val="FF0066"/>
                </a:solidFill>
                <a:latin typeface="微软雅黑" panose="020B0503020204020204" pitchFamily="34" charset="-122"/>
                <a:ea typeface="微软雅黑" panose="020B0503020204020204" pitchFamily="34" charset="-122"/>
              </a:rPr>
              <a:t>长</a:t>
            </a:r>
            <a:r>
              <a:rPr lang="en-US" altLang="zh-CN" sz="2300" dirty="0">
                <a:solidFill>
                  <a:srgbClr val="FF0066"/>
                </a:solidFill>
                <a:latin typeface="微软雅黑" panose="020B0503020204020204" pitchFamily="34" charset="-122"/>
                <a:ea typeface="微软雅黑" panose="020B0503020204020204" pitchFamily="34" charset="-122"/>
              </a:rPr>
              <a:t>”</a:t>
            </a:r>
            <a:r>
              <a:rPr lang="zh-CN" altLang="en-US" sz="2300" dirty="0">
                <a:solidFill>
                  <a:srgbClr val="FF0066"/>
                </a:solidFill>
                <a:latin typeface="微软雅黑" panose="020B0503020204020204" pitchFamily="34" charset="-122"/>
                <a:ea typeface="微软雅黑" panose="020B0503020204020204" pitchFamily="34" charset="-122"/>
              </a:rPr>
              <a:t>等于</a:t>
            </a:r>
            <a:r>
              <a:rPr lang="en-US" altLang="zh-CN" sz="2300" dirty="0">
                <a:solidFill>
                  <a:srgbClr val="FF0066"/>
                </a:solidFill>
                <a:latin typeface="微软雅黑" panose="020B0503020204020204" pitchFamily="34" charset="-122"/>
                <a:ea typeface="微软雅黑" panose="020B0503020204020204" pitchFamily="34" charset="-122"/>
              </a:rPr>
              <a:t>CPU</a:t>
            </a:r>
            <a:r>
              <a:rPr lang="zh-CN" altLang="en-US" sz="2300" dirty="0">
                <a:solidFill>
                  <a:srgbClr val="FF0066"/>
                </a:solidFill>
                <a:latin typeface="微软雅黑" panose="020B0503020204020204" pitchFamily="34" charset="-122"/>
                <a:ea typeface="微软雅黑" panose="020B0503020204020204" pitchFamily="34" charset="-122"/>
              </a:rPr>
              <a:t>内部定点运算部件的位数、通用寄存器的宽度等</a:t>
            </a:r>
            <a:r>
              <a:rPr lang="zh-CN" altLang="en-US" sz="2300" dirty="0">
                <a:solidFill>
                  <a:srgbClr val="006600"/>
                </a:solidFill>
                <a:latin typeface="微软雅黑" panose="020B0503020204020204" pitchFamily="34" charset="-122"/>
                <a:ea typeface="微软雅黑" panose="020B0503020204020204" pitchFamily="34" charset="-122"/>
              </a:rPr>
              <a:t>。 ）</a:t>
            </a:r>
          </a:p>
          <a:p>
            <a:pPr lvl="1">
              <a:spcBef>
                <a:spcPct val="30000"/>
              </a:spcBef>
            </a:pPr>
            <a:r>
              <a:rPr lang="en-US" altLang="zh-CN" sz="2300" dirty="0">
                <a:latin typeface="微软雅黑" panose="020B0503020204020204" pitchFamily="34" charset="-122"/>
                <a:ea typeface="微软雅黑" panose="020B0503020204020204" pitchFamily="34" charset="-122"/>
              </a:rPr>
              <a:t>“</a:t>
            </a:r>
            <a:r>
              <a:rPr lang="zh-CN" altLang="en-US" sz="2300" dirty="0">
                <a:latin typeface="微软雅黑" panose="020B0503020204020204" pitchFamily="34" charset="-122"/>
                <a:ea typeface="微软雅黑" panose="020B0503020204020204" pitchFamily="34" charset="-122"/>
              </a:rPr>
              <a:t>字”表示被处理信息的单位，用来度量数据类型的宽度。</a:t>
            </a:r>
          </a:p>
          <a:p>
            <a:pPr lvl="1">
              <a:spcBef>
                <a:spcPct val="30000"/>
              </a:spcBef>
            </a:pPr>
            <a:r>
              <a:rPr lang="zh-CN" altLang="en-US" sz="2300" dirty="0">
                <a:latin typeface="微软雅黑" panose="020B0503020204020204" pitchFamily="34" charset="-122"/>
                <a:ea typeface="微软雅黑" panose="020B0503020204020204" pitchFamily="34" charset="-122"/>
              </a:rPr>
              <a:t>字和字长的宽度可以一样，也可不同。</a:t>
            </a:r>
          </a:p>
          <a:p>
            <a:pPr lvl="1">
              <a:spcBef>
                <a:spcPct val="30000"/>
              </a:spcBef>
              <a:buNone/>
            </a:pPr>
            <a:r>
              <a:rPr lang="zh-CN" altLang="en-US" sz="2300" dirty="0">
                <a:solidFill>
                  <a:srgbClr val="CC0000"/>
                </a:solidFill>
                <a:latin typeface="微软雅黑" panose="020B0503020204020204" pitchFamily="34" charset="-122"/>
                <a:ea typeface="微软雅黑" panose="020B0503020204020204" pitchFamily="34" charset="-122"/>
              </a:rPr>
              <a:t>  例如，</a:t>
            </a:r>
            <a:r>
              <a:rPr lang="en-US" altLang="zh-CN" sz="2300" dirty="0">
                <a:solidFill>
                  <a:srgbClr val="CC0000"/>
                </a:solidFill>
                <a:latin typeface="微软雅黑" panose="020B0503020204020204" pitchFamily="34" charset="-122"/>
                <a:ea typeface="微软雅黑" panose="020B0503020204020204" pitchFamily="34" charset="-122"/>
              </a:rPr>
              <a:t>x86</a:t>
            </a:r>
            <a:r>
              <a:rPr lang="zh-CN" altLang="en-US" sz="2300" dirty="0">
                <a:solidFill>
                  <a:srgbClr val="CC0000"/>
                </a:solidFill>
                <a:latin typeface="微软雅黑" panose="020B0503020204020204" pitchFamily="34" charset="-122"/>
                <a:ea typeface="微软雅黑" panose="020B0503020204020204" pitchFamily="34" charset="-122"/>
              </a:rPr>
              <a:t>体系结构定义“字”的宽度为</a:t>
            </a:r>
            <a:r>
              <a:rPr lang="en-US" altLang="zh-CN" sz="2300" dirty="0">
                <a:solidFill>
                  <a:srgbClr val="CC0000"/>
                </a:solidFill>
                <a:latin typeface="微软雅黑" panose="020B0503020204020204" pitchFamily="34" charset="-122"/>
                <a:ea typeface="微软雅黑" panose="020B0503020204020204" pitchFamily="34" charset="-122"/>
              </a:rPr>
              <a:t>16</a:t>
            </a:r>
            <a:r>
              <a:rPr lang="zh-CN" altLang="en-US" sz="2300" dirty="0">
                <a:solidFill>
                  <a:srgbClr val="CC0000"/>
                </a:solidFill>
                <a:latin typeface="微软雅黑" panose="020B0503020204020204" pitchFamily="34" charset="-122"/>
                <a:ea typeface="微软雅黑" panose="020B0503020204020204" pitchFamily="34" charset="-122"/>
              </a:rPr>
              <a:t>位，但从</a:t>
            </a:r>
            <a:r>
              <a:rPr lang="en-US" altLang="zh-CN" sz="2300" dirty="0">
                <a:solidFill>
                  <a:srgbClr val="CC0000"/>
                </a:solidFill>
                <a:latin typeface="微软雅黑" panose="020B0503020204020204" pitchFamily="34" charset="-122"/>
                <a:ea typeface="微软雅黑" panose="020B0503020204020204" pitchFamily="34" charset="-122"/>
              </a:rPr>
              <a:t>386</a:t>
            </a:r>
            <a:r>
              <a:rPr lang="zh-CN" altLang="en-US" sz="2300" dirty="0">
                <a:solidFill>
                  <a:srgbClr val="CC0000"/>
                </a:solidFill>
                <a:latin typeface="微软雅黑" panose="020B0503020204020204" pitchFamily="34" charset="-122"/>
                <a:ea typeface="微软雅黑" panose="020B0503020204020204" pitchFamily="34" charset="-122"/>
              </a:rPr>
              <a:t>开始字长就是</a:t>
            </a:r>
            <a:r>
              <a:rPr lang="en-US" altLang="zh-CN" sz="2300" dirty="0">
                <a:solidFill>
                  <a:srgbClr val="CC0000"/>
                </a:solidFill>
                <a:latin typeface="微软雅黑" panose="020B0503020204020204" pitchFamily="34" charset="-122"/>
                <a:ea typeface="微软雅黑" panose="020B0503020204020204" pitchFamily="34" charset="-122"/>
              </a:rPr>
              <a:t>32</a:t>
            </a:r>
            <a:r>
              <a:rPr lang="zh-CN" altLang="en-US" sz="2300" dirty="0">
                <a:solidFill>
                  <a:srgbClr val="CC0000"/>
                </a:solidFill>
                <a:latin typeface="微软雅黑" panose="020B0503020204020204" pitchFamily="34" charset="-122"/>
                <a:ea typeface="微软雅黑" panose="020B0503020204020204" pitchFamily="34" charset="-122"/>
              </a:rPr>
              <a:t>位了。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74115">
                                            <p:txEl>
                                              <p:pRg st="1" end="1"/>
                                            </p:txEl>
                                          </p:spTgt>
                                        </p:tgtEl>
                                        <p:attrNameLst>
                                          <p:attrName>style.visibility</p:attrName>
                                        </p:attrNameLst>
                                      </p:cBhvr>
                                      <p:to>
                                        <p:strVal val="visible"/>
                                      </p:to>
                                    </p:set>
                                    <p:animEffect transition="in" filter="blinds(horizontal)">
                                      <p:cBhvr>
                                        <p:cTn id="7" dur="500"/>
                                        <p:tgtEl>
                                          <p:spTgt spid="47411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74115">
                                            <p:txEl>
                                              <p:pRg st="2" end="2"/>
                                            </p:txEl>
                                          </p:spTgt>
                                        </p:tgtEl>
                                        <p:attrNameLst>
                                          <p:attrName>style.visibility</p:attrName>
                                        </p:attrNameLst>
                                      </p:cBhvr>
                                      <p:to>
                                        <p:strVal val="visible"/>
                                      </p:to>
                                    </p:set>
                                    <p:animEffect transition="in" filter="blinds(horizontal)">
                                      <p:cBhvr>
                                        <p:cTn id="12" dur="500"/>
                                        <p:tgtEl>
                                          <p:spTgt spid="47411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74115">
                                            <p:txEl>
                                              <p:pRg st="3" end="3"/>
                                            </p:txEl>
                                          </p:spTgt>
                                        </p:tgtEl>
                                        <p:attrNameLst>
                                          <p:attrName>style.visibility</p:attrName>
                                        </p:attrNameLst>
                                      </p:cBhvr>
                                      <p:to>
                                        <p:strVal val="visible"/>
                                      </p:to>
                                    </p:set>
                                    <p:animEffect transition="in" filter="blinds(horizontal)">
                                      <p:cBhvr>
                                        <p:cTn id="17" dur="500"/>
                                        <p:tgtEl>
                                          <p:spTgt spid="47411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74115">
                                            <p:txEl>
                                              <p:pRg st="4" end="4"/>
                                            </p:txEl>
                                          </p:spTgt>
                                        </p:tgtEl>
                                        <p:attrNameLst>
                                          <p:attrName>style.visibility</p:attrName>
                                        </p:attrNameLst>
                                      </p:cBhvr>
                                      <p:to>
                                        <p:strVal val="visible"/>
                                      </p:to>
                                    </p:set>
                                    <p:animEffect transition="in" filter="blinds(horizontal)">
                                      <p:cBhvr>
                                        <p:cTn id="22" dur="500"/>
                                        <p:tgtEl>
                                          <p:spTgt spid="47411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74115">
                                            <p:txEl>
                                              <p:pRg st="5" end="5"/>
                                            </p:txEl>
                                          </p:spTgt>
                                        </p:tgtEl>
                                        <p:attrNameLst>
                                          <p:attrName>style.visibility</p:attrName>
                                        </p:attrNameLst>
                                      </p:cBhvr>
                                      <p:to>
                                        <p:strVal val="visible"/>
                                      </p:to>
                                    </p:set>
                                    <p:animEffect transition="in" filter="blinds(horizontal)">
                                      <p:cBhvr>
                                        <p:cTn id="27" dur="500"/>
                                        <p:tgtEl>
                                          <p:spTgt spid="4741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1"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数据量的度量单位</a:t>
            </a:r>
          </a:p>
        </p:txBody>
      </p:sp>
      <p:sp>
        <p:nvSpPr>
          <p:cNvPr id="463875" name="Rectangle 3"/>
          <p:cNvSpPr>
            <a:spLocks noGrp="1"/>
          </p:cNvSpPr>
          <p:nvPr>
            <p:ph idx="1"/>
          </p:nvPr>
        </p:nvSpPr>
        <p:spPr>
          <a:xfrm>
            <a:off x="455613" y="708025"/>
            <a:ext cx="8191500" cy="6111875"/>
          </a:xfrm>
        </p:spPr>
        <p:txBody>
          <a:bodyPr vert="horz" wrap="square" lIns="63500" tIns="25400" rIns="63500" bIns="25400" anchor="t" anchorCtr="0">
            <a:spAutoFit/>
          </a:bodyPr>
          <a:lstStyle/>
          <a:p>
            <a:r>
              <a:rPr lang="zh-CN" altLang="en-US" dirty="0">
                <a:latin typeface="微软雅黑" panose="020B0503020204020204" pitchFamily="34" charset="-122"/>
                <a:ea typeface="微软雅黑" panose="020B0503020204020204" pitchFamily="34" charset="-122"/>
              </a:rPr>
              <a:t>存储二进制信息时的度量单位要比字节或字大得多</a:t>
            </a:r>
          </a:p>
          <a:p>
            <a:r>
              <a:rPr lang="zh-CN" altLang="en-US" dirty="0">
                <a:latin typeface="微软雅黑" panose="020B0503020204020204" pitchFamily="34" charset="-122"/>
                <a:ea typeface="微软雅黑" panose="020B0503020204020204" pitchFamily="34" charset="-122"/>
              </a:rPr>
              <a:t>主存容量经常使用的单位，如：</a:t>
            </a:r>
          </a:p>
          <a:p>
            <a:pPr lvl="1"/>
            <a:r>
              <a:rPr lang="zh-CN" altLang="en-US" dirty="0">
                <a:latin typeface="微软雅黑" panose="020B0503020204020204" pitchFamily="34" charset="-122"/>
                <a:ea typeface="微软雅黑" panose="020B0503020204020204" pitchFamily="34" charset="-122"/>
              </a:rPr>
              <a:t>    “千字节”(</a:t>
            </a:r>
            <a:r>
              <a:rPr lang="en-US" altLang="zh-CN" dirty="0">
                <a:solidFill>
                  <a:srgbClr val="CC0000"/>
                </a:solidFill>
                <a:latin typeface="微软雅黑" panose="020B0503020204020204" pitchFamily="34" charset="-122"/>
                <a:ea typeface="微软雅黑" panose="020B0503020204020204" pitchFamily="34" charset="-122"/>
              </a:rPr>
              <a:t>K</a:t>
            </a:r>
            <a:r>
              <a:rPr lang="en-US" altLang="zh-CN" dirty="0">
                <a:latin typeface="微软雅黑" panose="020B0503020204020204" pitchFamily="34" charset="-122"/>
                <a:ea typeface="微软雅黑" panose="020B0503020204020204" pitchFamily="34" charset="-122"/>
              </a:rPr>
              <a:t>B)，1KB=2</a:t>
            </a:r>
            <a:r>
              <a:rPr lang="en-US" altLang="zh-CN" baseline="30000" dirty="0">
                <a:latin typeface="微软雅黑" panose="020B0503020204020204" pitchFamily="34" charset="-122"/>
                <a:ea typeface="微软雅黑" panose="020B0503020204020204" pitchFamily="34" charset="-122"/>
              </a:rPr>
              <a:t>10</a:t>
            </a:r>
            <a:r>
              <a:rPr lang="zh-CN" altLang="en-US" dirty="0">
                <a:latin typeface="微软雅黑" panose="020B0503020204020204" pitchFamily="34" charset="-122"/>
                <a:ea typeface="微软雅黑" panose="020B0503020204020204" pitchFamily="34" charset="-122"/>
              </a:rPr>
              <a:t>字节=1024</a:t>
            </a:r>
            <a:r>
              <a:rPr lang="en-US" altLang="zh-CN" dirty="0">
                <a:latin typeface="微软雅黑" panose="020B0503020204020204" pitchFamily="34" charset="-122"/>
                <a:ea typeface="微软雅黑" panose="020B0503020204020204" pitchFamily="34" charset="-122"/>
              </a:rPr>
              <a:t>B</a:t>
            </a:r>
          </a:p>
          <a:p>
            <a:pPr lvl="1"/>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兆字节”(</a:t>
            </a:r>
            <a:r>
              <a:rPr lang="en-US" altLang="zh-CN" dirty="0">
                <a:latin typeface="微软雅黑" panose="020B0503020204020204" pitchFamily="34" charset="-122"/>
                <a:ea typeface="微软雅黑" panose="020B0503020204020204" pitchFamily="34" charset="-122"/>
              </a:rPr>
              <a:t>MB)，1MB=2</a:t>
            </a:r>
            <a:r>
              <a:rPr lang="en-US" altLang="zh-CN" baseline="30000"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字节=1024</a:t>
            </a:r>
            <a:r>
              <a:rPr lang="en-US" altLang="zh-CN" dirty="0">
                <a:latin typeface="微软雅黑" panose="020B0503020204020204" pitchFamily="34" charset="-122"/>
                <a:ea typeface="微软雅黑" panose="020B0503020204020204" pitchFamily="34" charset="-122"/>
              </a:rPr>
              <a:t>KB</a:t>
            </a:r>
          </a:p>
          <a:p>
            <a:pPr lvl="1"/>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千兆字节”(</a:t>
            </a:r>
            <a:r>
              <a:rPr lang="en-US" altLang="zh-CN" dirty="0">
                <a:latin typeface="微软雅黑" panose="020B0503020204020204" pitchFamily="34" charset="-122"/>
                <a:ea typeface="微软雅黑" panose="020B0503020204020204" pitchFamily="34" charset="-122"/>
              </a:rPr>
              <a:t>GB)，1GB=2</a:t>
            </a:r>
            <a:r>
              <a:rPr lang="en-US" altLang="zh-CN" baseline="30000" dirty="0">
                <a:latin typeface="微软雅黑" panose="020B0503020204020204" pitchFamily="34" charset="-122"/>
                <a:ea typeface="微软雅黑" panose="020B0503020204020204" pitchFamily="34" charset="-122"/>
              </a:rPr>
              <a:t>30</a:t>
            </a:r>
            <a:r>
              <a:rPr lang="zh-CN" altLang="en-US" dirty="0">
                <a:latin typeface="微软雅黑" panose="020B0503020204020204" pitchFamily="34" charset="-122"/>
                <a:ea typeface="微软雅黑" panose="020B0503020204020204" pitchFamily="34" charset="-122"/>
              </a:rPr>
              <a:t>字节=1024</a:t>
            </a:r>
            <a:r>
              <a:rPr lang="en-US" altLang="zh-CN" dirty="0">
                <a:latin typeface="微软雅黑" panose="020B0503020204020204" pitchFamily="34" charset="-122"/>
                <a:ea typeface="微软雅黑" panose="020B0503020204020204" pitchFamily="34" charset="-122"/>
              </a:rPr>
              <a:t>MB</a:t>
            </a:r>
          </a:p>
          <a:p>
            <a:pPr lvl="1"/>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兆兆字节”(</a:t>
            </a:r>
            <a:r>
              <a:rPr lang="en-US" altLang="zh-CN" dirty="0">
                <a:latin typeface="微软雅黑" panose="020B0503020204020204" pitchFamily="34" charset="-122"/>
                <a:ea typeface="微软雅黑" panose="020B0503020204020204" pitchFamily="34" charset="-122"/>
              </a:rPr>
              <a:t>TB)，1TB=2</a:t>
            </a:r>
            <a:r>
              <a:rPr lang="en-US" altLang="zh-CN" baseline="30000" dirty="0">
                <a:latin typeface="微软雅黑" panose="020B0503020204020204" pitchFamily="34" charset="-122"/>
                <a:ea typeface="微软雅黑" panose="020B0503020204020204" pitchFamily="34" charset="-122"/>
              </a:rPr>
              <a:t>40</a:t>
            </a:r>
            <a:r>
              <a:rPr lang="zh-CN" altLang="en-US" dirty="0">
                <a:latin typeface="微软雅黑" panose="020B0503020204020204" pitchFamily="34" charset="-122"/>
                <a:ea typeface="微软雅黑" panose="020B0503020204020204" pitchFamily="34" charset="-122"/>
              </a:rPr>
              <a:t>字节=1024</a:t>
            </a:r>
            <a:r>
              <a:rPr lang="en-US" altLang="zh-CN" dirty="0">
                <a:latin typeface="微软雅黑" panose="020B0503020204020204" pitchFamily="34" charset="-122"/>
                <a:ea typeface="微软雅黑" panose="020B0503020204020204" pitchFamily="34" charset="-122"/>
              </a:rPr>
              <a:t>GB</a:t>
            </a:r>
          </a:p>
          <a:p>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主频和带宽使用的单位，如：</a:t>
            </a:r>
          </a:p>
          <a:p>
            <a:pPr lvl="1"/>
            <a:r>
              <a:rPr lang="zh-CN" altLang="en-US" dirty="0">
                <a:latin typeface="微软雅黑" panose="020B0503020204020204" pitchFamily="34" charset="-122"/>
                <a:ea typeface="微软雅黑" panose="020B0503020204020204" pitchFamily="34" charset="-122"/>
              </a:rPr>
              <a:t>    “千比特</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秒”</a:t>
            </a:r>
            <a:r>
              <a:rPr lang="en-US" altLang="zh-CN" dirty="0">
                <a:latin typeface="微软雅黑" panose="020B0503020204020204" pitchFamily="34" charset="-122"/>
                <a:ea typeface="微软雅黑" panose="020B0503020204020204" pitchFamily="34" charset="-122"/>
              </a:rPr>
              <a:t>(</a:t>
            </a:r>
            <a:r>
              <a:rPr lang="en-US" altLang="zh-CN" dirty="0">
                <a:solidFill>
                  <a:srgbClr val="CC0000"/>
                </a:solidFill>
                <a:latin typeface="微软雅黑" panose="020B0503020204020204" pitchFamily="34" charset="-122"/>
                <a:ea typeface="微软雅黑" panose="020B0503020204020204" pitchFamily="34" charset="-122"/>
              </a:rPr>
              <a:t>k</a:t>
            </a:r>
            <a:r>
              <a:rPr lang="en-US" altLang="zh-CN" dirty="0">
                <a:latin typeface="微软雅黑" panose="020B0503020204020204" pitchFamily="34" charset="-122"/>
                <a:ea typeface="微软雅黑" panose="020B0503020204020204" pitchFamily="34" charset="-122"/>
              </a:rPr>
              <a:t>b/s)，1kbps=10</a:t>
            </a:r>
            <a:r>
              <a:rPr lang="en-US" altLang="zh-CN" baseline="30000" dirty="0">
                <a:latin typeface="微软雅黑" panose="020B0503020204020204" pitchFamily="34" charset="-122"/>
                <a:ea typeface="微软雅黑" panose="020B0503020204020204" pitchFamily="34" charset="-122"/>
              </a:rPr>
              <a:t>3 </a:t>
            </a:r>
            <a:r>
              <a:rPr lang="en-US" altLang="zh-CN" dirty="0">
                <a:latin typeface="微软雅黑" panose="020B0503020204020204" pitchFamily="34" charset="-122"/>
                <a:ea typeface="微软雅黑" panose="020B0503020204020204" pitchFamily="34" charset="-122"/>
              </a:rPr>
              <a:t>b/s</a:t>
            </a:r>
            <a:r>
              <a:rPr lang="zh-CN" altLang="en-US" dirty="0">
                <a:latin typeface="微软雅黑" panose="020B0503020204020204" pitchFamily="34" charset="-122"/>
                <a:ea typeface="微软雅黑" panose="020B0503020204020204" pitchFamily="34" charset="-122"/>
              </a:rPr>
              <a:t>=1000 </a:t>
            </a:r>
            <a:r>
              <a:rPr lang="en-US" altLang="zh-CN" dirty="0">
                <a:latin typeface="微软雅黑" panose="020B0503020204020204" pitchFamily="34" charset="-122"/>
                <a:ea typeface="微软雅黑" panose="020B0503020204020204" pitchFamily="34" charset="-122"/>
              </a:rPr>
              <a:t>bps</a:t>
            </a:r>
          </a:p>
          <a:p>
            <a:pPr lvl="1"/>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兆比特</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秒”(</a:t>
            </a:r>
            <a:r>
              <a:rPr lang="en-US" altLang="zh-CN" dirty="0">
                <a:latin typeface="微软雅黑" panose="020B0503020204020204" pitchFamily="34" charset="-122"/>
                <a:ea typeface="微软雅黑" panose="020B0503020204020204" pitchFamily="34" charset="-122"/>
              </a:rPr>
              <a:t>Mb/s)，1Mbps=10</a:t>
            </a:r>
            <a:r>
              <a:rPr lang="en-US" altLang="zh-CN" baseline="30000" dirty="0">
                <a:latin typeface="微软雅黑" panose="020B0503020204020204" pitchFamily="34" charset="-122"/>
                <a:ea typeface="微软雅黑" panose="020B0503020204020204" pitchFamily="34" charset="-122"/>
              </a:rPr>
              <a:t>6 </a:t>
            </a:r>
            <a:r>
              <a:rPr lang="en-US" altLang="zh-CN" dirty="0">
                <a:latin typeface="微软雅黑" panose="020B0503020204020204" pitchFamily="34" charset="-122"/>
                <a:ea typeface="微软雅黑" panose="020B0503020204020204" pitchFamily="34" charset="-122"/>
              </a:rPr>
              <a:t>b/s</a:t>
            </a:r>
            <a:r>
              <a:rPr lang="en-US" altLang="zh-CN" baseline="30000"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=1000 </a:t>
            </a:r>
            <a:r>
              <a:rPr lang="en-US" altLang="zh-CN" dirty="0">
                <a:latin typeface="微软雅黑" panose="020B0503020204020204" pitchFamily="34" charset="-122"/>
                <a:ea typeface="微软雅黑" panose="020B0503020204020204" pitchFamily="34" charset="-122"/>
              </a:rPr>
              <a:t>kbps</a:t>
            </a:r>
          </a:p>
          <a:p>
            <a:pPr lvl="1"/>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千兆比特</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秒”(</a:t>
            </a:r>
            <a:r>
              <a:rPr lang="en-US" altLang="zh-CN" dirty="0">
                <a:latin typeface="微软雅黑" panose="020B0503020204020204" pitchFamily="34" charset="-122"/>
                <a:ea typeface="微软雅黑" panose="020B0503020204020204" pitchFamily="34" charset="-122"/>
              </a:rPr>
              <a:t>Gb/s)，1Gbps=10</a:t>
            </a:r>
            <a:r>
              <a:rPr lang="en-US" altLang="zh-CN" baseline="30000" dirty="0">
                <a:latin typeface="微软雅黑" panose="020B0503020204020204" pitchFamily="34" charset="-122"/>
                <a:ea typeface="微软雅黑" panose="020B0503020204020204" pitchFamily="34" charset="-122"/>
              </a:rPr>
              <a:t>9 </a:t>
            </a:r>
            <a:r>
              <a:rPr lang="en-US" altLang="zh-CN" dirty="0">
                <a:latin typeface="微软雅黑" panose="020B0503020204020204" pitchFamily="34" charset="-122"/>
                <a:ea typeface="微软雅黑" panose="020B0503020204020204" pitchFamily="34" charset="-122"/>
              </a:rPr>
              <a:t>b/s</a:t>
            </a:r>
            <a:r>
              <a:rPr lang="zh-CN" altLang="en-US" dirty="0">
                <a:latin typeface="微软雅黑" panose="020B0503020204020204" pitchFamily="34" charset="-122"/>
                <a:ea typeface="微软雅黑" panose="020B0503020204020204" pitchFamily="34" charset="-122"/>
              </a:rPr>
              <a:t> =1000 </a:t>
            </a:r>
            <a:r>
              <a:rPr lang="en-US" altLang="zh-CN" dirty="0">
                <a:latin typeface="微软雅黑" panose="020B0503020204020204" pitchFamily="34" charset="-122"/>
                <a:ea typeface="微软雅黑" panose="020B0503020204020204" pitchFamily="34" charset="-122"/>
              </a:rPr>
              <a:t>Mbps</a:t>
            </a:r>
          </a:p>
          <a:p>
            <a:pPr lvl="1"/>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兆兆比特</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秒”(</a:t>
            </a:r>
            <a:r>
              <a:rPr lang="en-US" altLang="zh-CN" dirty="0">
                <a:latin typeface="微软雅黑" panose="020B0503020204020204" pitchFamily="34" charset="-122"/>
                <a:ea typeface="微软雅黑" panose="020B0503020204020204" pitchFamily="34" charset="-122"/>
              </a:rPr>
              <a:t>Tb/s)，1Tbps=10</a:t>
            </a:r>
            <a:r>
              <a:rPr lang="en-US" altLang="zh-CN" baseline="30000" dirty="0">
                <a:latin typeface="微软雅黑" panose="020B0503020204020204" pitchFamily="34" charset="-122"/>
                <a:ea typeface="微软雅黑" panose="020B0503020204020204" pitchFamily="34" charset="-122"/>
              </a:rPr>
              <a:t>12 </a:t>
            </a:r>
            <a:r>
              <a:rPr lang="en-US" altLang="zh-CN" dirty="0">
                <a:latin typeface="微软雅黑" panose="020B0503020204020204" pitchFamily="34" charset="-122"/>
                <a:ea typeface="微软雅黑" panose="020B0503020204020204" pitchFamily="34" charset="-122"/>
              </a:rPr>
              <a:t>b/s</a:t>
            </a:r>
            <a:r>
              <a:rPr lang="zh-CN" altLang="en-US" dirty="0">
                <a:latin typeface="微软雅黑" panose="020B0503020204020204" pitchFamily="34" charset="-122"/>
                <a:ea typeface="微软雅黑" panose="020B0503020204020204" pitchFamily="34" charset="-122"/>
              </a:rPr>
              <a:t> =1000 </a:t>
            </a:r>
            <a:r>
              <a:rPr lang="en-US" altLang="zh-CN" dirty="0">
                <a:latin typeface="微软雅黑" panose="020B0503020204020204" pitchFamily="34" charset="-122"/>
                <a:ea typeface="微软雅黑" panose="020B0503020204020204" pitchFamily="34" charset="-122"/>
              </a:rPr>
              <a:t>Gbps</a:t>
            </a:r>
          </a:p>
          <a:p>
            <a:r>
              <a:rPr lang="zh-CN" altLang="en-US" dirty="0">
                <a:latin typeface="微软雅黑" panose="020B0503020204020204" pitchFamily="34" charset="-122"/>
                <a:ea typeface="微软雅黑" panose="020B0503020204020204" pitchFamily="34" charset="-122"/>
              </a:rPr>
              <a:t>硬盘和文件使用的单位</a:t>
            </a:r>
          </a:p>
          <a:p>
            <a:pPr lvl="1"/>
            <a:r>
              <a:rPr lang="zh-CN" altLang="en-US" dirty="0">
                <a:latin typeface="微软雅黑" panose="020B0503020204020204" pitchFamily="34" charset="-122"/>
                <a:ea typeface="微软雅黑" panose="020B0503020204020204" pitchFamily="34" charset="-122"/>
              </a:rPr>
              <a:t>不同的硬盘制造商和操作系统用不同的度量方式，因而比较混乱</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为避免歧义，国际电工委员会（</a:t>
            </a:r>
            <a:r>
              <a:rPr lang="en-US" altLang="zh-CN" dirty="0">
                <a:latin typeface="微软雅黑" panose="020B0503020204020204" pitchFamily="34" charset="-122"/>
                <a:ea typeface="微软雅黑" panose="020B0503020204020204" pitchFamily="34" charset="-122"/>
              </a:rPr>
              <a:t>IEC</a:t>
            </a:r>
            <a:r>
              <a:rPr lang="zh-CN" altLang="en-US" dirty="0">
                <a:latin typeface="微软雅黑" panose="020B0503020204020204" pitchFamily="34" charset="-122"/>
                <a:ea typeface="微软雅黑" panose="020B0503020204020204" pitchFamily="34" charset="-122"/>
              </a:rPr>
              <a:t>）在</a:t>
            </a:r>
            <a:r>
              <a:rPr lang="en-US" altLang="zh-CN" dirty="0">
                <a:latin typeface="微软雅黑" panose="020B0503020204020204" pitchFamily="34" charset="-122"/>
                <a:ea typeface="微软雅黑" panose="020B0503020204020204" pitchFamily="34" charset="-122"/>
              </a:rPr>
              <a:t>1998</a:t>
            </a:r>
            <a:r>
              <a:rPr lang="zh-CN" altLang="en-US" dirty="0">
                <a:latin typeface="微软雅黑" panose="020B0503020204020204" pitchFamily="34" charset="-122"/>
                <a:ea typeface="微软雅黑" panose="020B0503020204020204" pitchFamily="34" charset="-122"/>
              </a:rPr>
              <a:t>年给出了表示</a:t>
            </a: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的幂次的二进制前缀字母定义</a:t>
            </a:r>
            <a:endParaRPr lang="en-US" altLang="zh-CN"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63875">
                                            <p:txEl>
                                              <p:pRg st="2" end="2"/>
                                            </p:txEl>
                                          </p:spTgt>
                                        </p:tgtEl>
                                        <p:attrNameLst>
                                          <p:attrName>style.visibility</p:attrName>
                                        </p:attrNameLst>
                                      </p:cBhvr>
                                      <p:to>
                                        <p:strVal val="visible"/>
                                      </p:to>
                                    </p:set>
                                    <p:animEffect transition="in" filter="blinds(horizontal)">
                                      <p:cBhvr>
                                        <p:cTn id="7" dur="500"/>
                                        <p:tgtEl>
                                          <p:spTgt spid="463875">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63875">
                                            <p:txEl>
                                              <p:pRg st="3" end="3"/>
                                            </p:txEl>
                                          </p:spTgt>
                                        </p:tgtEl>
                                        <p:attrNameLst>
                                          <p:attrName>style.visibility</p:attrName>
                                        </p:attrNameLst>
                                      </p:cBhvr>
                                      <p:to>
                                        <p:strVal val="visible"/>
                                      </p:to>
                                    </p:set>
                                    <p:animEffect transition="in" filter="blinds(horizontal)">
                                      <p:cBhvr>
                                        <p:cTn id="10" dur="500"/>
                                        <p:tgtEl>
                                          <p:spTgt spid="463875">
                                            <p:txEl>
                                              <p:pRg st="3" end="3"/>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463875">
                                            <p:txEl>
                                              <p:pRg st="4" end="4"/>
                                            </p:txEl>
                                          </p:spTgt>
                                        </p:tgtEl>
                                        <p:attrNameLst>
                                          <p:attrName>style.visibility</p:attrName>
                                        </p:attrNameLst>
                                      </p:cBhvr>
                                      <p:to>
                                        <p:strVal val="visible"/>
                                      </p:to>
                                    </p:set>
                                    <p:animEffect transition="in" filter="blinds(horizontal)">
                                      <p:cBhvr>
                                        <p:cTn id="13" dur="500"/>
                                        <p:tgtEl>
                                          <p:spTgt spid="463875">
                                            <p:txEl>
                                              <p:pRg st="4" end="4"/>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463875">
                                            <p:txEl>
                                              <p:pRg st="5" end="5"/>
                                            </p:txEl>
                                          </p:spTgt>
                                        </p:tgtEl>
                                        <p:attrNameLst>
                                          <p:attrName>style.visibility</p:attrName>
                                        </p:attrNameLst>
                                      </p:cBhvr>
                                      <p:to>
                                        <p:strVal val="visible"/>
                                      </p:to>
                                    </p:set>
                                    <p:animEffect transition="in" filter="blinds(horizontal)">
                                      <p:cBhvr>
                                        <p:cTn id="16" dur="500"/>
                                        <p:tgtEl>
                                          <p:spTgt spid="463875">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463875">
                                            <p:txEl>
                                              <p:pRg st="7" end="7"/>
                                            </p:txEl>
                                          </p:spTgt>
                                        </p:tgtEl>
                                        <p:attrNameLst>
                                          <p:attrName>style.visibility</p:attrName>
                                        </p:attrNameLst>
                                      </p:cBhvr>
                                      <p:to>
                                        <p:strVal val="visible"/>
                                      </p:to>
                                    </p:set>
                                    <p:animEffect transition="in" filter="blinds(horizontal)">
                                      <p:cBhvr>
                                        <p:cTn id="21" dur="500"/>
                                        <p:tgtEl>
                                          <p:spTgt spid="463875">
                                            <p:txEl>
                                              <p:pRg st="7" end="7"/>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463875">
                                            <p:txEl>
                                              <p:pRg st="8" end="8"/>
                                            </p:txEl>
                                          </p:spTgt>
                                        </p:tgtEl>
                                        <p:attrNameLst>
                                          <p:attrName>style.visibility</p:attrName>
                                        </p:attrNameLst>
                                      </p:cBhvr>
                                      <p:to>
                                        <p:strVal val="visible"/>
                                      </p:to>
                                    </p:set>
                                    <p:animEffect transition="in" filter="blinds(horizontal)">
                                      <p:cBhvr>
                                        <p:cTn id="24" dur="500"/>
                                        <p:tgtEl>
                                          <p:spTgt spid="463875">
                                            <p:txEl>
                                              <p:pRg st="8" end="8"/>
                                            </p:txEl>
                                          </p:spTgt>
                                        </p:tgtEl>
                                      </p:cBhvr>
                                    </p:animEffect>
                                  </p:childTnLst>
                                </p:cTn>
                              </p:par>
                              <p:par>
                                <p:cTn id="25" presetID="3" presetClass="entr" presetSubtype="10" fill="hold" nodeType="withEffect">
                                  <p:stCondLst>
                                    <p:cond delay="0"/>
                                  </p:stCondLst>
                                  <p:childTnLst>
                                    <p:set>
                                      <p:cBhvr>
                                        <p:cTn id="26" dur="1" fill="hold">
                                          <p:stCondLst>
                                            <p:cond delay="0"/>
                                          </p:stCondLst>
                                        </p:cTn>
                                        <p:tgtEl>
                                          <p:spTgt spid="463875">
                                            <p:txEl>
                                              <p:pRg st="9" end="9"/>
                                            </p:txEl>
                                          </p:spTgt>
                                        </p:tgtEl>
                                        <p:attrNameLst>
                                          <p:attrName>style.visibility</p:attrName>
                                        </p:attrNameLst>
                                      </p:cBhvr>
                                      <p:to>
                                        <p:strVal val="visible"/>
                                      </p:to>
                                    </p:set>
                                    <p:animEffect transition="in" filter="blinds(horizontal)">
                                      <p:cBhvr>
                                        <p:cTn id="27" dur="500"/>
                                        <p:tgtEl>
                                          <p:spTgt spid="463875">
                                            <p:txEl>
                                              <p:pRg st="9" end="9"/>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463875">
                                            <p:txEl>
                                              <p:pRg st="10" end="10"/>
                                            </p:txEl>
                                          </p:spTgt>
                                        </p:tgtEl>
                                        <p:attrNameLst>
                                          <p:attrName>style.visibility</p:attrName>
                                        </p:attrNameLst>
                                      </p:cBhvr>
                                      <p:to>
                                        <p:strVal val="visible"/>
                                      </p:to>
                                    </p:set>
                                    <p:animEffect transition="in" filter="blinds(horizontal)">
                                      <p:cBhvr>
                                        <p:cTn id="30" dur="500"/>
                                        <p:tgtEl>
                                          <p:spTgt spid="463875">
                                            <p:txEl>
                                              <p:pRg st="10" end="10"/>
                                            </p:txEl>
                                          </p:spTgt>
                                        </p:tgtEl>
                                      </p:cBhvr>
                                    </p:animEffect>
                                  </p:childTnLst>
                                </p:cTn>
                              </p:par>
                              <p:par>
                                <p:cTn id="31" presetID="3" presetClass="entr" presetSubtype="10" fill="hold" nodeType="withEffect">
                                  <p:stCondLst>
                                    <p:cond delay="0"/>
                                  </p:stCondLst>
                                  <p:childTnLst>
                                    <p:set>
                                      <p:cBhvr>
                                        <p:cTn id="32" dur="1" fill="hold">
                                          <p:stCondLst>
                                            <p:cond delay="0"/>
                                          </p:stCondLst>
                                        </p:cTn>
                                        <p:tgtEl>
                                          <p:spTgt spid="463875">
                                            <p:txEl>
                                              <p:pRg st="11" end="11"/>
                                            </p:txEl>
                                          </p:spTgt>
                                        </p:tgtEl>
                                        <p:attrNameLst>
                                          <p:attrName>style.visibility</p:attrName>
                                        </p:attrNameLst>
                                      </p:cBhvr>
                                      <p:to>
                                        <p:strVal val="visible"/>
                                      </p:to>
                                    </p:set>
                                    <p:animEffect transition="in" filter="blinds(horizontal)">
                                      <p:cBhvr>
                                        <p:cTn id="33" dur="500"/>
                                        <p:tgtEl>
                                          <p:spTgt spid="463875">
                                            <p:txEl>
                                              <p:pRg st="11" end="11"/>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463875">
                                            <p:txEl>
                                              <p:pRg st="12" end="12"/>
                                            </p:txEl>
                                          </p:spTgt>
                                        </p:tgtEl>
                                        <p:attrNameLst>
                                          <p:attrName>style.visibility</p:attrName>
                                        </p:attrNameLst>
                                      </p:cBhvr>
                                      <p:to>
                                        <p:strVal val="visible"/>
                                      </p:to>
                                    </p:set>
                                    <p:animEffect transition="in" filter="blinds(horizontal)">
                                      <p:cBhvr>
                                        <p:cTn id="36" dur="500"/>
                                        <p:tgtEl>
                                          <p:spTgt spid="46387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5"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数据量的度量单位</a:t>
            </a:r>
          </a:p>
        </p:txBody>
      </p:sp>
      <p:sp>
        <p:nvSpPr>
          <p:cNvPr id="463875" name="Rectangle 3"/>
          <p:cNvSpPr>
            <a:spLocks noGrp="1"/>
          </p:cNvSpPr>
          <p:nvPr>
            <p:ph idx="1"/>
          </p:nvPr>
        </p:nvSpPr>
        <p:spPr>
          <a:xfrm>
            <a:off x="455613" y="708025"/>
            <a:ext cx="8455025" cy="1590675"/>
          </a:xfrm>
        </p:spPr>
        <p:txBody>
          <a:bodyPr vert="horz" wrap="square" lIns="63500" tIns="25400" rIns="63500" bIns="25400" anchor="t" anchorCtr="0">
            <a:spAutoFit/>
          </a:bodyPr>
          <a:lstStyle/>
          <a:p>
            <a:r>
              <a:rPr lang="zh-CN" altLang="en-US" dirty="0">
                <a:latin typeface="微软雅黑" panose="020B0503020204020204" pitchFamily="34" charset="-122"/>
                <a:ea typeface="微软雅黑" panose="020B0503020204020204" pitchFamily="34" charset="-122"/>
              </a:rPr>
              <a:t>硬盘和文件使用的单位</a:t>
            </a:r>
          </a:p>
          <a:p>
            <a:pPr lvl="1"/>
            <a:r>
              <a:rPr lang="zh-CN" altLang="en-US" dirty="0">
                <a:latin typeface="微软雅黑" panose="020B0503020204020204" pitchFamily="34" charset="-122"/>
                <a:ea typeface="微软雅黑" panose="020B0503020204020204" pitchFamily="34" charset="-122"/>
              </a:rPr>
              <a:t>不同的硬盘制造商和操作系统用不同的度量方式，因而比较混乱</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为避免歧义，国际电工委员会（</a:t>
            </a:r>
            <a:r>
              <a:rPr lang="en-US" altLang="zh-CN" dirty="0">
                <a:latin typeface="微软雅黑" panose="020B0503020204020204" pitchFamily="34" charset="-122"/>
                <a:ea typeface="微软雅黑" panose="020B0503020204020204" pitchFamily="34" charset="-122"/>
              </a:rPr>
              <a:t>IEC</a:t>
            </a:r>
            <a:r>
              <a:rPr lang="zh-CN" altLang="en-US" dirty="0">
                <a:latin typeface="微软雅黑" panose="020B0503020204020204" pitchFamily="34" charset="-122"/>
                <a:ea typeface="微软雅黑" panose="020B0503020204020204" pitchFamily="34" charset="-122"/>
              </a:rPr>
              <a:t>）给出了二进制前缀字母定义，可用不同的前缀表示所采用的度量方式</a:t>
            </a:r>
            <a:endParaRPr lang="en-US" altLang="zh-CN" dirty="0">
              <a:latin typeface="微软雅黑" panose="020B0503020204020204" pitchFamily="34" charset="-122"/>
              <a:ea typeface="微软雅黑" panose="020B0503020204020204" pitchFamily="34" charset="-122"/>
            </a:endParaRPr>
          </a:p>
        </p:txBody>
      </p:sp>
      <p:pic>
        <p:nvPicPr>
          <p:cNvPr id="164867" name="图片 2"/>
          <p:cNvPicPr>
            <a:picLocks noChangeAspect="1"/>
          </p:cNvPicPr>
          <p:nvPr/>
        </p:nvPicPr>
        <p:blipFill>
          <a:blip r:embed="rId2"/>
          <a:stretch>
            <a:fillRect/>
          </a:stretch>
        </p:blipFill>
        <p:spPr>
          <a:xfrm>
            <a:off x="455613" y="2444750"/>
            <a:ext cx="8455025" cy="42291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463875">
                                            <p:txEl>
                                              <p:pRg st="0" end="0"/>
                                            </p:txEl>
                                          </p:spTgt>
                                        </p:tgtEl>
                                        <p:attrNameLst>
                                          <p:attrName>style.visibility</p:attrName>
                                        </p:attrNameLst>
                                      </p:cBhvr>
                                      <p:to>
                                        <p:strVal val="visible"/>
                                      </p:to>
                                    </p:set>
                                    <p:animEffect transition="in" filter="blinds(horizontal)">
                                      <p:cBhvr>
                                        <p:cTn id="7" dur="500"/>
                                        <p:tgtEl>
                                          <p:spTgt spid="463875">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63875">
                                            <p:txEl>
                                              <p:pRg st="1" end="1"/>
                                            </p:txEl>
                                          </p:spTgt>
                                        </p:tgtEl>
                                        <p:attrNameLst>
                                          <p:attrName>style.visibility</p:attrName>
                                        </p:attrNameLst>
                                      </p:cBhvr>
                                      <p:to>
                                        <p:strVal val="visible"/>
                                      </p:to>
                                    </p:set>
                                    <p:animEffect transition="in" filter="blinds(horizontal)">
                                      <p:cBhvr>
                                        <p:cTn id="10" dur="500"/>
                                        <p:tgtEl>
                                          <p:spTgt spid="46387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9"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程序中数据类型的宽度</a:t>
            </a:r>
          </a:p>
        </p:txBody>
      </p:sp>
      <p:sp>
        <p:nvSpPr>
          <p:cNvPr id="423939" name="Rectangle 3"/>
          <p:cNvSpPr>
            <a:spLocks noGrp="1"/>
          </p:cNvSpPr>
          <p:nvPr>
            <p:ph idx="1"/>
          </p:nvPr>
        </p:nvSpPr>
        <p:spPr>
          <a:xfrm>
            <a:off x="76200" y="825500"/>
            <a:ext cx="4192588" cy="4187825"/>
          </a:xfrm>
        </p:spPr>
        <p:txBody>
          <a:bodyPr vert="horz" wrap="square" lIns="63500" tIns="25400" rIns="63500" bIns="25400" anchor="t" anchorCtr="0">
            <a:spAutoFit/>
          </a:bodyPr>
          <a:lstStyle/>
          <a:p>
            <a:r>
              <a:rPr lang="zh-CN" altLang="en-US" sz="2000" dirty="0">
                <a:ea typeface="黑体" panose="02010609060101010101" pitchFamily="49" charset="-122"/>
              </a:rPr>
              <a:t>高级语言支持多种类型、多种长度的数据</a:t>
            </a:r>
          </a:p>
          <a:p>
            <a:pPr lvl="1"/>
            <a:r>
              <a:rPr lang="zh-CN" altLang="en-US" dirty="0">
                <a:ea typeface="黑体" panose="02010609060101010101" pitchFamily="49" charset="-122"/>
              </a:rPr>
              <a:t>例如，</a:t>
            </a:r>
            <a:r>
              <a:rPr lang="en-US" altLang="zh-CN" dirty="0">
                <a:ea typeface="黑体" panose="02010609060101010101" pitchFamily="49" charset="-122"/>
              </a:rPr>
              <a:t>C</a:t>
            </a:r>
            <a:r>
              <a:rPr lang="zh-CN" altLang="en-US" dirty="0">
                <a:ea typeface="黑体" panose="02010609060101010101" pitchFamily="49" charset="-122"/>
              </a:rPr>
              <a:t>语言中</a:t>
            </a:r>
            <a:r>
              <a:rPr lang="en-US" altLang="zh-CN" dirty="0">
                <a:ea typeface="黑体" panose="02010609060101010101" pitchFamily="49" charset="-122"/>
              </a:rPr>
              <a:t>char</a:t>
            </a:r>
            <a:r>
              <a:rPr lang="zh-CN" altLang="en-US" dirty="0">
                <a:ea typeface="黑体" panose="02010609060101010101" pitchFamily="49" charset="-122"/>
              </a:rPr>
              <a:t>类型的宽度为</a:t>
            </a:r>
            <a:r>
              <a:rPr lang="en-US" altLang="zh-CN" dirty="0">
                <a:ea typeface="黑体" panose="02010609060101010101" pitchFamily="49" charset="-122"/>
              </a:rPr>
              <a:t>1</a:t>
            </a:r>
            <a:r>
              <a:rPr lang="zh-CN" altLang="en-US" dirty="0">
                <a:ea typeface="黑体" panose="02010609060101010101" pitchFamily="49" charset="-122"/>
              </a:rPr>
              <a:t>个字节，可表示一个字符（非数值数据），也可表示一个</a:t>
            </a:r>
            <a:r>
              <a:rPr lang="en-US" altLang="zh-CN" dirty="0">
                <a:ea typeface="黑体" panose="02010609060101010101" pitchFamily="49" charset="-122"/>
              </a:rPr>
              <a:t>8</a:t>
            </a:r>
            <a:r>
              <a:rPr lang="zh-CN" altLang="en-US" dirty="0">
                <a:ea typeface="黑体" panose="02010609060101010101" pitchFamily="49" charset="-122"/>
              </a:rPr>
              <a:t>位的整数（数值数据）</a:t>
            </a:r>
          </a:p>
          <a:p>
            <a:pPr lvl="1"/>
            <a:r>
              <a:rPr lang="zh-CN" altLang="en-US" dirty="0">
                <a:solidFill>
                  <a:srgbClr val="009242"/>
                </a:solidFill>
                <a:ea typeface="黑体" panose="02010609060101010101" pitchFamily="49" charset="-122"/>
              </a:rPr>
              <a:t>不同机器上表示的同一种类型的数据可能宽度不同</a:t>
            </a:r>
          </a:p>
          <a:p>
            <a:r>
              <a:rPr lang="zh-CN" altLang="en-US" sz="2000" dirty="0">
                <a:ea typeface="黑体" panose="02010609060101010101" pitchFamily="49" charset="-122"/>
              </a:rPr>
              <a:t>程序中的数据有相应的机器级表示方式和相应的处理指令</a:t>
            </a:r>
          </a:p>
          <a:p>
            <a:pPr>
              <a:buNone/>
            </a:pPr>
            <a:r>
              <a:rPr lang="zh-CN" altLang="en-US" sz="2000" dirty="0">
                <a:ea typeface="黑体" panose="02010609060101010101" pitchFamily="49" charset="-122"/>
              </a:rPr>
              <a:t>    </a:t>
            </a:r>
            <a:r>
              <a:rPr lang="en-US" altLang="zh-CN" sz="2000" dirty="0">
                <a:solidFill>
                  <a:srgbClr val="CC0000"/>
                </a:solidFill>
                <a:ea typeface="黑体" panose="02010609060101010101" pitchFamily="49" charset="-122"/>
              </a:rPr>
              <a:t>(</a:t>
            </a:r>
            <a:r>
              <a:rPr lang="zh-CN" altLang="en-US" sz="2000" dirty="0">
                <a:solidFill>
                  <a:srgbClr val="CC0000"/>
                </a:solidFill>
                <a:ea typeface="黑体" panose="02010609060101010101" pitchFamily="49" charset="-122"/>
              </a:rPr>
              <a:t>在第五章指令系统介绍具体指令</a:t>
            </a:r>
            <a:r>
              <a:rPr lang="en-US" altLang="zh-CN" sz="2000" dirty="0">
                <a:solidFill>
                  <a:srgbClr val="CC0000"/>
                </a:solidFill>
                <a:ea typeface="黑体" panose="02010609060101010101" pitchFamily="49" charset="-122"/>
              </a:rPr>
              <a:t>)</a:t>
            </a:r>
          </a:p>
        </p:txBody>
      </p:sp>
      <p:sp>
        <p:nvSpPr>
          <p:cNvPr id="165891" name="Rectangle 4"/>
          <p:cNvSpPr/>
          <p:nvPr/>
        </p:nvSpPr>
        <p:spPr>
          <a:xfrm>
            <a:off x="1296988" y="2409825"/>
            <a:ext cx="184150" cy="579438"/>
          </a:xfrm>
          <a:prstGeom prst="rect">
            <a:avLst/>
          </a:prstGeom>
          <a:noFill/>
          <a:ln w="12700">
            <a:noFill/>
          </a:ln>
        </p:spPr>
        <p:txBody>
          <a:bodyPr wrap="none" anchor="ctr" anchorCtr="0">
            <a:spAutoFit/>
          </a:bodyPr>
          <a:lstStyle/>
          <a:p>
            <a:pPr eaLnBrk="0" hangingPunct="0"/>
            <a:endParaRPr lang="zh-CN" altLang="en-US" sz="800" b="0" dirty="0">
              <a:latin typeface="Times New Roman" panose="02020603050405020304" pitchFamily="18" charset="0"/>
              <a:ea typeface="宋体" panose="02010600030101010101" pitchFamily="2" charset="-122"/>
            </a:endParaRPr>
          </a:p>
          <a:p>
            <a:pPr eaLnBrk="0" hangingPunct="0"/>
            <a:endParaRPr lang="zh-CN" altLang="en-US" sz="2400" b="0" dirty="0">
              <a:latin typeface="Times New Roman" panose="02020603050405020304" pitchFamily="18" charset="0"/>
              <a:ea typeface="宋体" panose="02010600030101010101" pitchFamily="2" charset="-122"/>
            </a:endParaRPr>
          </a:p>
        </p:txBody>
      </p:sp>
      <p:graphicFrame>
        <p:nvGraphicFramePr>
          <p:cNvPr id="150533" name="表格 150532"/>
          <p:cNvGraphicFramePr/>
          <p:nvPr/>
        </p:nvGraphicFramePr>
        <p:xfrm>
          <a:off x="4279900" y="1573213"/>
          <a:ext cx="4721225" cy="3476625"/>
        </p:xfrm>
        <a:graphic>
          <a:graphicData uri="http://schemas.openxmlformats.org/drawingml/2006/table">
            <a:tbl>
              <a:tblPr/>
              <a:tblGrid>
                <a:gridCol w="1379538">
                  <a:extLst>
                    <a:ext uri="{9D8B030D-6E8A-4147-A177-3AD203B41FA5}">
                      <a16:colId xmlns:a16="http://schemas.microsoft.com/office/drawing/2014/main" val="20000"/>
                    </a:ext>
                  </a:extLst>
                </a:gridCol>
                <a:gridCol w="1490662">
                  <a:extLst>
                    <a:ext uri="{9D8B030D-6E8A-4147-A177-3AD203B41FA5}">
                      <a16:colId xmlns:a16="http://schemas.microsoft.com/office/drawing/2014/main" val="20001"/>
                    </a:ext>
                  </a:extLst>
                </a:gridCol>
                <a:gridCol w="1851025">
                  <a:extLst>
                    <a:ext uri="{9D8B030D-6E8A-4147-A177-3AD203B41FA5}">
                      <a16:colId xmlns:a16="http://schemas.microsoft.com/office/drawing/2014/main" val="20002"/>
                    </a:ext>
                  </a:extLst>
                </a:gridCol>
              </a:tblGrid>
              <a:tr h="1006475">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ctr">
                        <a:buNone/>
                      </a:pPr>
                      <a:r>
                        <a:rPr lang="en-US" altLang="zh-CN" sz="2000" dirty="0">
                          <a:latin typeface="Arial" panose="020B0604020202020204" pitchFamily="34" charset="0"/>
                          <a:ea typeface="黑体" panose="02010609060101010101" pitchFamily="49" charset="-122"/>
                        </a:rPr>
                        <a:t>C</a:t>
                      </a:r>
                      <a:r>
                        <a:rPr lang="zh-CN" altLang="en-US" sz="2000" dirty="0">
                          <a:latin typeface="Arial" panose="020B0604020202020204" pitchFamily="34" charset="0"/>
                          <a:ea typeface="黑体" panose="02010609060101010101" pitchFamily="49" charset="-122"/>
                        </a:rPr>
                        <a:t>声明</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ctr">
                        <a:buNone/>
                      </a:pPr>
                      <a:r>
                        <a:rPr lang="zh-CN" altLang="en-US" sz="2000" dirty="0">
                          <a:latin typeface="Arial" panose="020B0604020202020204" pitchFamily="34" charset="0"/>
                          <a:ea typeface="黑体" panose="02010609060101010101" pitchFamily="49" charset="-122"/>
                        </a:rPr>
                        <a:t>典型</a:t>
                      </a:r>
                      <a:r>
                        <a:rPr lang="en-US" altLang="zh-CN" sz="2000" dirty="0">
                          <a:latin typeface="Arial" panose="020B0604020202020204" pitchFamily="34" charset="0"/>
                          <a:ea typeface="黑体" panose="02010609060101010101" pitchFamily="49" charset="-122"/>
                        </a:rPr>
                        <a:t>32</a:t>
                      </a:r>
                      <a:r>
                        <a:rPr lang="zh-CN" altLang="en-US" sz="2000" dirty="0">
                          <a:latin typeface="Arial" panose="020B0604020202020204" pitchFamily="34" charset="0"/>
                          <a:ea typeface="黑体" panose="02010609060101010101" pitchFamily="49" charset="-122"/>
                        </a:rPr>
                        <a:t>位</a:t>
                      </a:r>
                    </a:p>
                    <a:p>
                      <a:pPr lvl="0" algn="ctr">
                        <a:buNone/>
                      </a:pPr>
                      <a:r>
                        <a:rPr lang="zh-CN" altLang="en-US" sz="2000" dirty="0">
                          <a:latin typeface="Arial" panose="020B0604020202020204" pitchFamily="34" charset="0"/>
                          <a:ea typeface="黑体" panose="02010609060101010101" pitchFamily="49" charset="-122"/>
                        </a:rPr>
                        <a:t>机器</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ctr">
                        <a:buNone/>
                      </a:pPr>
                      <a:r>
                        <a:rPr lang="en-US" altLang="zh-CN" sz="2000" dirty="0">
                          <a:latin typeface="Arial" panose="020B0604020202020204" pitchFamily="34" charset="0"/>
                          <a:ea typeface="黑体" panose="02010609060101010101" pitchFamily="49" charset="-122"/>
                        </a:rPr>
                        <a:t>Compaq Alpha</a:t>
                      </a:r>
                    </a:p>
                    <a:p>
                      <a:pPr lvl="0" algn="ctr">
                        <a:buNone/>
                      </a:pPr>
                      <a:r>
                        <a:rPr lang="zh-CN" altLang="en-US" sz="2000" dirty="0">
                          <a:latin typeface="Arial" panose="020B0604020202020204" pitchFamily="34" charset="0"/>
                          <a:ea typeface="黑体" panose="02010609060101010101" pitchFamily="49" charset="-122"/>
                        </a:rPr>
                        <a:t>机器</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311275">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r">
                        <a:buNone/>
                      </a:pPr>
                      <a:r>
                        <a:rPr lang="en-US" altLang="zh-CN" sz="2000" dirty="0">
                          <a:latin typeface="Arial" panose="020B0604020202020204" pitchFamily="34" charset="0"/>
                          <a:ea typeface="黑体" panose="02010609060101010101" pitchFamily="49" charset="-122"/>
                        </a:rPr>
                        <a:t>char</a:t>
                      </a:r>
                    </a:p>
                    <a:p>
                      <a:pPr lvl="0" algn="r">
                        <a:buNone/>
                      </a:pPr>
                      <a:r>
                        <a:rPr lang="en-US" altLang="zh-CN" sz="2000" dirty="0">
                          <a:latin typeface="Arial" panose="020B0604020202020204" pitchFamily="34" charset="0"/>
                          <a:ea typeface="黑体" panose="02010609060101010101" pitchFamily="49" charset="-122"/>
                        </a:rPr>
                        <a:t>short int</a:t>
                      </a:r>
                    </a:p>
                    <a:p>
                      <a:pPr lvl="0" algn="r">
                        <a:buNone/>
                      </a:pPr>
                      <a:r>
                        <a:rPr lang="en-US" altLang="zh-CN" sz="2000" dirty="0">
                          <a:latin typeface="Arial" panose="020B0604020202020204" pitchFamily="34" charset="0"/>
                          <a:ea typeface="黑体" panose="02010609060101010101" pitchFamily="49" charset="-122"/>
                        </a:rPr>
                        <a:t>int</a:t>
                      </a:r>
                    </a:p>
                    <a:p>
                      <a:pPr lvl="0" algn="r">
                        <a:buNone/>
                      </a:pPr>
                      <a:r>
                        <a:rPr lang="en-US" altLang="zh-CN" sz="2000" dirty="0">
                          <a:latin typeface="Arial" panose="020B0604020202020204" pitchFamily="34" charset="0"/>
                          <a:ea typeface="黑体" panose="02010609060101010101" pitchFamily="49" charset="-122"/>
                        </a:rPr>
                        <a:t>long int</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ctr">
                        <a:buNone/>
                      </a:pPr>
                      <a:r>
                        <a:rPr lang="en-US" altLang="zh-CN" sz="2000" dirty="0">
                          <a:latin typeface="Arial" panose="020B0604020202020204" pitchFamily="34" charset="0"/>
                          <a:ea typeface="黑体" panose="02010609060101010101" pitchFamily="49" charset="-122"/>
                        </a:rPr>
                        <a:t>1</a:t>
                      </a:r>
                    </a:p>
                    <a:p>
                      <a:pPr lvl="0" algn="ctr">
                        <a:buNone/>
                      </a:pPr>
                      <a:r>
                        <a:rPr lang="en-US" altLang="zh-CN" sz="2000" dirty="0">
                          <a:latin typeface="Arial" panose="020B0604020202020204" pitchFamily="34" charset="0"/>
                          <a:ea typeface="黑体" panose="02010609060101010101" pitchFamily="49" charset="-122"/>
                        </a:rPr>
                        <a:t>2</a:t>
                      </a:r>
                    </a:p>
                    <a:p>
                      <a:pPr lvl="0" algn="ctr">
                        <a:buNone/>
                      </a:pPr>
                      <a:r>
                        <a:rPr lang="en-US" altLang="zh-CN" sz="2000" dirty="0">
                          <a:latin typeface="Arial" panose="020B0604020202020204" pitchFamily="34" charset="0"/>
                          <a:ea typeface="黑体" panose="02010609060101010101" pitchFamily="49" charset="-122"/>
                        </a:rPr>
                        <a:t>4</a:t>
                      </a:r>
                    </a:p>
                    <a:p>
                      <a:pPr lvl="0" algn="ctr">
                        <a:buNone/>
                      </a:pPr>
                      <a:r>
                        <a:rPr lang="en-US" altLang="zh-CN" sz="2000" dirty="0">
                          <a:latin typeface="Arial" panose="020B0604020202020204" pitchFamily="34" charset="0"/>
                          <a:ea typeface="黑体" panose="02010609060101010101" pitchFamily="49" charset="-122"/>
                        </a:rPr>
                        <a:t>4</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ctr">
                        <a:buNone/>
                      </a:pPr>
                      <a:r>
                        <a:rPr lang="en-US" altLang="zh-CN" sz="2000" dirty="0">
                          <a:latin typeface="Arial" panose="020B0604020202020204" pitchFamily="34" charset="0"/>
                          <a:ea typeface="黑体" panose="02010609060101010101" pitchFamily="49" charset="-122"/>
                        </a:rPr>
                        <a:t>1</a:t>
                      </a:r>
                    </a:p>
                    <a:p>
                      <a:pPr lvl="0" algn="ctr">
                        <a:buNone/>
                      </a:pPr>
                      <a:r>
                        <a:rPr lang="en-US" altLang="zh-CN" sz="2000" dirty="0">
                          <a:latin typeface="Arial" panose="020B0604020202020204" pitchFamily="34" charset="0"/>
                          <a:ea typeface="黑体" panose="02010609060101010101" pitchFamily="49" charset="-122"/>
                        </a:rPr>
                        <a:t>2</a:t>
                      </a:r>
                    </a:p>
                    <a:p>
                      <a:pPr lvl="0" algn="ctr">
                        <a:buNone/>
                      </a:pPr>
                      <a:r>
                        <a:rPr lang="en-US" altLang="zh-CN" sz="2000" dirty="0">
                          <a:latin typeface="Arial" panose="020B0604020202020204" pitchFamily="34" charset="0"/>
                          <a:ea typeface="黑体" panose="02010609060101010101" pitchFamily="49" charset="-122"/>
                        </a:rPr>
                        <a:t>4</a:t>
                      </a:r>
                    </a:p>
                    <a:p>
                      <a:pPr lvl="0" algn="ctr">
                        <a:buNone/>
                      </a:pPr>
                      <a:r>
                        <a:rPr lang="en-US" altLang="zh-CN" sz="2000" dirty="0">
                          <a:solidFill>
                            <a:srgbClr val="CC0000"/>
                          </a:solidFill>
                          <a:latin typeface="Arial" panose="020B0604020202020204" pitchFamily="34" charset="0"/>
                          <a:ea typeface="黑体" panose="02010609060101010101" pitchFamily="49" charset="-122"/>
                        </a:rPr>
                        <a:t>8</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52438">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r">
                        <a:buNone/>
                      </a:pPr>
                      <a:r>
                        <a:rPr lang="en-US" altLang="zh-CN" sz="2000" dirty="0">
                          <a:latin typeface="Arial" panose="020B0604020202020204" pitchFamily="34" charset="0"/>
                          <a:ea typeface="黑体" panose="02010609060101010101" pitchFamily="49" charset="-122"/>
                        </a:rPr>
                        <a:t>char*</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ctr">
                        <a:buNone/>
                      </a:pPr>
                      <a:r>
                        <a:rPr lang="en-US" altLang="zh-CN" sz="2000" dirty="0">
                          <a:latin typeface="Arial" panose="020B0604020202020204" pitchFamily="34" charset="0"/>
                          <a:ea typeface="黑体" panose="02010609060101010101" pitchFamily="49" charset="-122"/>
                        </a:rPr>
                        <a:t>4</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ctr">
                        <a:buNone/>
                      </a:pPr>
                      <a:r>
                        <a:rPr lang="en-US" altLang="zh-CN" sz="2000" dirty="0">
                          <a:solidFill>
                            <a:srgbClr val="CC0000"/>
                          </a:solidFill>
                          <a:latin typeface="Arial" panose="020B0604020202020204" pitchFamily="34" charset="0"/>
                          <a:ea typeface="黑体" panose="02010609060101010101" pitchFamily="49" charset="-122"/>
                        </a:rPr>
                        <a:t>8</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6437">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r">
                        <a:buNone/>
                      </a:pPr>
                      <a:r>
                        <a:rPr lang="en-US" altLang="zh-CN" sz="2000" dirty="0">
                          <a:latin typeface="Arial" panose="020B0604020202020204" pitchFamily="34" charset="0"/>
                          <a:ea typeface="黑体" panose="02010609060101010101" pitchFamily="49" charset="-122"/>
                        </a:rPr>
                        <a:t>float</a:t>
                      </a:r>
                    </a:p>
                    <a:p>
                      <a:pPr lvl="0" algn="r">
                        <a:buNone/>
                      </a:pPr>
                      <a:r>
                        <a:rPr lang="en-US" altLang="zh-CN" sz="2000" dirty="0">
                          <a:latin typeface="Arial" panose="020B0604020202020204" pitchFamily="34" charset="0"/>
                          <a:ea typeface="黑体" panose="02010609060101010101" pitchFamily="49" charset="-122"/>
                        </a:rPr>
                        <a:t>double</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ctr">
                        <a:buNone/>
                      </a:pPr>
                      <a:r>
                        <a:rPr lang="en-US" altLang="zh-CN" sz="2000" dirty="0">
                          <a:latin typeface="Arial" panose="020B0604020202020204" pitchFamily="34" charset="0"/>
                          <a:ea typeface="黑体" panose="02010609060101010101" pitchFamily="49" charset="-122"/>
                        </a:rPr>
                        <a:t>4</a:t>
                      </a:r>
                    </a:p>
                    <a:p>
                      <a:pPr lvl="0" algn="ctr">
                        <a:buNone/>
                      </a:pPr>
                      <a:r>
                        <a:rPr lang="en-US" altLang="zh-CN" sz="2000" dirty="0">
                          <a:latin typeface="Arial" panose="020B0604020202020204" pitchFamily="34" charset="0"/>
                          <a:ea typeface="黑体" panose="02010609060101010101" pitchFamily="49" charset="-122"/>
                        </a:rPr>
                        <a:t>8</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lvl="0" algn="ctr">
                        <a:buNone/>
                      </a:pPr>
                      <a:r>
                        <a:rPr lang="en-US" altLang="zh-CN" sz="2000" dirty="0">
                          <a:latin typeface="Arial" panose="020B0604020202020204" pitchFamily="34" charset="0"/>
                          <a:ea typeface="黑体" panose="02010609060101010101" pitchFamily="49" charset="-122"/>
                        </a:rPr>
                        <a:t>4</a:t>
                      </a:r>
                    </a:p>
                    <a:p>
                      <a:pPr lvl="0" algn="ctr">
                        <a:buNone/>
                      </a:pPr>
                      <a:r>
                        <a:rPr lang="en-US" altLang="zh-CN" sz="2000" dirty="0">
                          <a:latin typeface="Arial" panose="020B0604020202020204" pitchFamily="34" charset="0"/>
                          <a:ea typeface="黑体" panose="02010609060101010101" pitchFamily="49" charset="-122"/>
                        </a:rPr>
                        <a:t>8</a:t>
                      </a:r>
                    </a:p>
                  </a:txBody>
                  <a:tcPr marT="45728" marB="45728">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424026" name="Rectangle 90"/>
          <p:cNvSpPr/>
          <p:nvPr/>
        </p:nvSpPr>
        <p:spPr>
          <a:xfrm>
            <a:off x="4362450" y="1073150"/>
            <a:ext cx="4508500" cy="366713"/>
          </a:xfrm>
          <a:prstGeom prst="rect">
            <a:avLst/>
          </a:prstGeom>
          <a:noFill/>
          <a:ln w="12700">
            <a:noFill/>
          </a:ln>
        </p:spPr>
        <p:txBody>
          <a:bodyPr anchor="t" anchorCtr="0">
            <a:spAutoFit/>
          </a:bodyPr>
          <a:lstStyle/>
          <a:p>
            <a:pPr eaLnBrk="0" hangingPunct="0"/>
            <a:r>
              <a:rPr lang="en-US" altLang="zh-CN" sz="1800" dirty="0">
                <a:solidFill>
                  <a:srgbClr val="FF0066"/>
                </a:solidFill>
                <a:latin typeface="Arial" panose="020B0604020202020204" pitchFamily="34" charset="0"/>
                <a:ea typeface="黑体" panose="02010609060101010101" pitchFamily="49" charset="-122"/>
              </a:rPr>
              <a:t>C</a:t>
            </a:r>
            <a:r>
              <a:rPr lang="zh-CN" altLang="en-US" sz="1800" dirty="0">
                <a:solidFill>
                  <a:srgbClr val="FF0066"/>
                </a:solidFill>
                <a:latin typeface="Arial" panose="020B0604020202020204" pitchFamily="34" charset="0"/>
                <a:ea typeface="黑体" panose="02010609060101010101" pitchFamily="49" charset="-122"/>
              </a:rPr>
              <a:t>语言中数值数据类型的宽度 </a:t>
            </a:r>
            <a:r>
              <a:rPr lang="en-US" altLang="zh-CN" sz="1800" dirty="0">
                <a:solidFill>
                  <a:srgbClr val="FF0066"/>
                </a:solidFill>
                <a:latin typeface="Arial" panose="020B0604020202020204" pitchFamily="34" charset="0"/>
                <a:ea typeface="黑体" panose="02010609060101010101" pitchFamily="49" charset="-122"/>
              </a:rPr>
              <a:t>(</a:t>
            </a:r>
            <a:r>
              <a:rPr lang="zh-CN" altLang="en-US" sz="1800" dirty="0">
                <a:solidFill>
                  <a:srgbClr val="FF0066"/>
                </a:solidFill>
                <a:latin typeface="Arial" panose="020B0604020202020204" pitchFamily="34" charset="0"/>
                <a:ea typeface="黑体" panose="02010609060101010101" pitchFamily="49" charset="-122"/>
              </a:rPr>
              <a:t>单位：字节</a:t>
            </a:r>
            <a:r>
              <a:rPr lang="en-US" altLang="zh-CN" sz="1800" dirty="0">
                <a:solidFill>
                  <a:srgbClr val="FF0066"/>
                </a:solidFill>
                <a:latin typeface="Arial" panose="020B0604020202020204" pitchFamily="34" charset="0"/>
                <a:ea typeface="黑体" panose="02010609060101010101" pitchFamily="49" charset="-122"/>
              </a:rPr>
              <a:t>)</a:t>
            </a:r>
          </a:p>
        </p:txBody>
      </p:sp>
      <p:sp>
        <p:nvSpPr>
          <p:cNvPr id="424027" name="Rectangle 91"/>
          <p:cNvSpPr/>
          <p:nvPr/>
        </p:nvSpPr>
        <p:spPr>
          <a:xfrm>
            <a:off x="158750" y="5111750"/>
            <a:ext cx="3814763" cy="1552575"/>
          </a:xfrm>
          <a:prstGeom prst="rect">
            <a:avLst/>
          </a:prstGeom>
          <a:noFill/>
          <a:ln w="12700">
            <a:noFill/>
          </a:ln>
        </p:spPr>
        <p:txBody>
          <a:bodyPr anchor="t" anchorCtr="0">
            <a:spAutoFit/>
          </a:bodyPr>
          <a:lstStyle/>
          <a:p>
            <a:pPr eaLnBrk="0" hangingPunct="0">
              <a:lnSpc>
                <a:spcPct val="120000"/>
              </a:lnSpc>
              <a:spcBef>
                <a:spcPct val="10000"/>
              </a:spcBef>
              <a:buClr>
                <a:schemeClr val="tx1"/>
              </a:buClr>
              <a:buSzPct val="100000"/>
              <a:buFont typeface="Wingdings" panose="05000000000000000000" pitchFamily="2" charset="2"/>
            </a:pPr>
            <a:r>
              <a:rPr lang="zh-CN" altLang="en-US" sz="2000" dirty="0">
                <a:solidFill>
                  <a:schemeClr val="accent2"/>
                </a:solidFill>
                <a:latin typeface="Arial" panose="020B0604020202020204" pitchFamily="34" charset="0"/>
                <a:ea typeface="黑体" panose="02010609060101010101" pitchFamily="49" charset="-122"/>
              </a:rPr>
              <a:t>从表中看出：同类型数据并不是所有机器都采用相同的宽度，分配的字节数</a:t>
            </a:r>
            <a:r>
              <a:rPr lang="zh-CN" altLang="en-US" sz="2000" dirty="0">
                <a:solidFill>
                  <a:srgbClr val="FF0066"/>
                </a:solidFill>
                <a:latin typeface="Arial" panose="020B0604020202020204" pitchFamily="34" charset="0"/>
                <a:ea typeface="黑体" panose="02010609060101010101" pitchFamily="49" charset="-122"/>
              </a:rPr>
              <a:t>随机器字长和编译器</a:t>
            </a:r>
            <a:r>
              <a:rPr lang="zh-CN" altLang="en-US" sz="2000" dirty="0">
                <a:solidFill>
                  <a:schemeClr val="accent2"/>
                </a:solidFill>
                <a:latin typeface="Arial" panose="020B0604020202020204" pitchFamily="34" charset="0"/>
                <a:ea typeface="黑体" panose="02010609060101010101" pitchFamily="49" charset="-122"/>
              </a:rPr>
              <a:t>的不同而不同。</a:t>
            </a:r>
            <a:r>
              <a:rPr lang="zh-CN" altLang="en-US" sz="2000" dirty="0">
                <a:latin typeface="Arial" panose="020B0604020202020204" pitchFamily="34" charset="0"/>
                <a:ea typeface="黑体" panose="02010609060101010101" pitchFamily="49" charset="-122"/>
              </a:rPr>
              <a:t> </a:t>
            </a:r>
          </a:p>
        </p:txBody>
      </p:sp>
      <p:sp>
        <p:nvSpPr>
          <p:cNvPr id="424030" name="Rectangle 94"/>
          <p:cNvSpPr/>
          <p:nvPr/>
        </p:nvSpPr>
        <p:spPr>
          <a:xfrm>
            <a:off x="4624388" y="5130800"/>
            <a:ext cx="4376737" cy="895350"/>
          </a:xfrm>
          <a:prstGeom prst="rect">
            <a:avLst/>
          </a:prstGeom>
          <a:noFill/>
          <a:ln w="12700">
            <a:noFill/>
          </a:ln>
        </p:spPr>
        <p:txBody>
          <a:bodyPr anchor="t" anchorCtr="0">
            <a:spAutoFit/>
          </a:bodyPr>
          <a:lstStyle/>
          <a:p>
            <a:pPr eaLnBrk="0" hangingPunct="0">
              <a:lnSpc>
                <a:spcPct val="120000"/>
              </a:lnSpc>
              <a:spcBef>
                <a:spcPct val="10000"/>
              </a:spcBef>
              <a:buClr>
                <a:schemeClr val="tx1"/>
              </a:buClr>
              <a:buSzPct val="100000"/>
              <a:buFont typeface="Wingdings" panose="05000000000000000000" pitchFamily="2" charset="2"/>
            </a:pPr>
            <a:r>
              <a:rPr lang="en-US" altLang="zh-CN" sz="2200" dirty="0">
                <a:latin typeface="Arial" panose="020B0604020202020204" pitchFamily="34" charset="0"/>
                <a:ea typeface="黑体" panose="02010609060101010101" pitchFamily="49" charset="-122"/>
              </a:rPr>
              <a:t>Compaq Alpha</a:t>
            </a:r>
            <a:r>
              <a:rPr lang="zh-CN" altLang="en-US" sz="2200" dirty="0">
                <a:latin typeface="Arial" panose="020B0604020202020204" pitchFamily="34" charset="0"/>
                <a:ea typeface="黑体" panose="02010609060101010101" pitchFamily="49" charset="-122"/>
              </a:rPr>
              <a:t>是一个针对高端应用的</a:t>
            </a:r>
            <a:r>
              <a:rPr lang="en-US" altLang="zh-CN" sz="2200" dirty="0">
                <a:latin typeface="Arial" panose="020B0604020202020204" pitchFamily="34" charset="0"/>
                <a:ea typeface="黑体" panose="02010609060101010101" pitchFamily="49" charset="-122"/>
              </a:rPr>
              <a:t>64</a:t>
            </a:r>
            <a:r>
              <a:rPr lang="zh-CN" altLang="en-US" sz="2200" dirty="0">
                <a:latin typeface="Arial" panose="020B0604020202020204" pitchFamily="34" charset="0"/>
                <a:ea typeface="黑体" panose="02010609060101010101" pitchFamily="49" charset="-122"/>
              </a:rPr>
              <a:t>位机器，即字长为</a:t>
            </a:r>
            <a:r>
              <a:rPr lang="en-US" altLang="zh-CN" sz="2200" dirty="0">
                <a:latin typeface="Arial" panose="020B0604020202020204" pitchFamily="34" charset="0"/>
                <a:ea typeface="黑体" panose="02010609060101010101" pitchFamily="49" charset="-122"/>
              </a:rPr>
              <a:t>64</a:t>
            </a:r>
            <a:r>
              <a:rPr lang="zh-CN" altLang="en-US" sz="2200" dirty="0">
                <a:latin typeface="Arial" panose="020B0604020202020204" pitchFamily="34" charset="0"/>
                <a:ea typeface="黑体" panose="02010609060101010101" pitchFamily="49" charset="-122"/>
              </a:rPr>
              <a:t>位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23939">
                                            <p:txEl>
                                              <p:pRg st="1" end="1"/>
                                            </p:txEl>
                                          </p:spTgt>
                                        </p:tgtEl>
                                        <p:attrNameLst>
                                          <p:attrName>style.visibility</p:attrName>
                                        </p:attrNameLst>
                                      </p:cBhvr>
                                      <p:to>
                                        <p:strVal val="visible"/>
                                      </p:to>
                                    </p:set>
                                    <p:animEffect transition="in" filter="blinds(horizontal)">
                                      <p:cBhvr>
                                        <p:cTn id="7" dur="500"/>
                                        <p:tgtEl>
                                          <p:spTgt spid="4239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23939">
                                            <p:txEl>
                                              <p:pRg st="2" end="2"/>
                                            </p:txEl>
                                          </p:spTgt>
                                        </p:tgtEl>
                                        <p:attrNameLst>
                                          <p:attrName>style.visibility</p:attrName>
                                        </p:attrNameLst>
                                      </p:cBhvr>
                                      <p:to>
                                        <p:strVal val="visible"/>
                                      </p:to>
                                    </p:set>
                                    <p:animEffect transition="in" filter="blinds(horizontal)">
                                      <p:cBhvr>
                                        <p:cTn id="12" dur="500"/>
                                        <p:tgtEl>
                                          <p:spTgt spid="4239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24026"/>
                                        </p:tgtEl>
                                        <p:attrNameLst>
                                          <p:attrName>style.visibility</p:attrName>
                                        </p:attrNameLst>
                                      </p:cBhvr>
                                      <p:to>
                                        <p:strVal val="visible"/>
                                      </p:to>
                                    </p:set>
                                    <p:animEffect transition="in" filter="blinds(horizontal)">
                                      <p:cBhvr>
                                        <p:cTn id="17" dur="500"/>
                                        <p:tgtEl>
                                          <p:spTgt spid="42402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50533"/>
                                        </p:tgtEl>
                                        <p:attrNameLst>
                                          <p:attrName>style.visibility</p:attrName>
                                        </p:attrNameLst>
                                      </p:cBhvr>
                                      <p:to>
                                        <p:strVal val="visible"/>
                                      </p:to>
                                    </p:set>
                                    <p:animEffect transition="in" filter="blinds(horizontal)">
                                      <p:cBhvr>
                                        <p:cTn id="22" dur="500"/>
                                        <p:tgtEl>
                                          <p:spTgt spid="15053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24030"/>
                                        </p:tgtEl>
                                        <p:attrNameLst>
                                          <p:attrName>style.visibility</p:attrName>
                                        </p:attrNameLst>
                                      </p:cBhvr>
                                      <p:to>
                                        <p:strVal val="visible"/>
                                      </p:to>
                                    </p:set>
                                    <p:animEffect transition="in" filter="blinds(horizontal)">
                                      <p:cBhvr>
                                        <p:cTn id="27" dur="500"/>
                                        <p:tgtEl>
                                          <p:spTgt spid="42403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23939">
                                            <p:txEl>
                                              <p:pRg st="3" end="3"/>
                                            </p:txEl>
                                          </p:spTgt>
                                        </p:tgtEl>
                                        <p:attrNameLst>
                                          <p:attrName>style.visibility</p:attrName>
                                        </p:attrNameLst>
                                      </p:cBhvr>
                                      <p:to>
                                        <p:strVal val="visible"/>
                                      </p:to>
                                    </p:set>
                                    <p:animEffect transition="in" filter="blinds(horizontal)">
                                      <p:cBhvr>
                                        <p:cTn id="32" dur="500"/>
                                        <p:tgtEl>
                                          <p:spTgt spid="423939">
                                            <p:txEl>
                                              <p:pRg st="3" end="3"/>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423939">
                                            <p:txEl>
                                              <p:pRg st="4" end="4"/>
                                            </p:txEl>
                                          </p:spTgt>
                                        </p:tgtEl>
                                        <p:attrNameLst>
                                          <p:attrName>style.visibility</p:attrName>
                                        </p:attrNameLst>
                                      </p:cBhvr>
                                      <p:to>
                                        <p:strVal val="visible"/>
                                      </p:to>
                                    </p:set>
                                    <p:animEffect transition="in" filter="blinds(horizontal)">
                                      <p:cBhvr>
                                        <p:cTn id="35" dur="500"/>
                                        <p:tgtEl>
                                          <p:spTgt spid="423939">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424027"/>
                                        </p:tgtEl>
                                        <p:attrNameLst>
                                          <p:attrName>style.visibility</p:attrName>
                                        </p:attrNameLst>
                                      </p:cBhvr>
                                      <p:to>
                                        <p:strVal val="visible"/>
                                      </p:to>
                                    </p:set>
                                    <p:animEffect transition="in" filter="blinds(horizontal)">
                                      <p:cBhvr>
                                        <p:cTn id="40" dur="500"/>
                                        <p:tgtEl>
                                          <p:spTgt spid="424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4026" grpId="0"/>
      <p:bldP spid="424027" grpId="0"/>
      <p:bldP spid="424030" grpId="0"/>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3" name="Rectangle 2"/>
          <p:cNvSpPr>
            <a:spLocks noGrp="1"/>
          </p:cNvSpPr>
          <p:nvPr>
            <p:ph type="title"/>
          </p:nvPr>
        </p:nvSpPr>
        <p:spPr>
          <a:xfrm>
            <a:off x="711200" y="114300"/>
            <a:ext cx="7264400" cy="533400"/>
          </a:xfrm>
        </p:spPr>
        <p:txBody>
          <a:bodyPr vert="horz" wrap="square" lIns="63500" tIns="25400" rIns="63500" bIns="25400" anchor="t" anchorCtr="0">
            <a:spAutoFit/>
          </a:bodyPr>
          <a:lstStyle/>
          <a:p>
            <a:pPr algn="ctr">
              <a:buNone/>
            </a:pPr>
            <a:r>
              <a:rPr lang="zh-CN" altLang="en-US" sz="3600" dirty="0">
                <a:solidFill>
                  <a:srgbClr val="CC3300"/>
                </a:solidFill>
              </a:rPr>
              <a:t>数据的存储和排列顺序</a:t>
            </a:r>
            <a:endParaRPr lang="en-US" altLang="zh-CN" sz="3600" dirty="0">
              <a:solidFill>
                <a:srgbClr val="CC3300"/>
              </a:solidFill>
            </a:endParaRPr>
          </a:p>
        </p:txBody>
      </p:sp>
      <p:sp>
        <p:nvSpPr>
          <p:cNvPr id="425987" name="Rectangle 3"/>
          <p:cNvSpPr>
            <a:spLocks noGrp="1"/>
          </p:cNvSpPr>
          <p:nvPr>
            <p:ph idx="1"/>
          </p:nvPr>
        </p:nvSpPr>
        <p:spPr>
          <a:xfrm>
            <a:off x="225425" y="763588"/>
            <a:ext cx="7772400" cy="1466850"/>
          </a:xfrm>
        </p:spPr>
        <p:txBody>
          <a:bodyPr vert="horz" wrap="square" lIns="63500" tIns="25400" rIns="63500" bIns="25400" anchor="t" anchorCtr="0">
            <a:spAutoFit/>
          </a:bodyPr>
          <a:lstStyle/>
          <a:p>
            <a:pPr>
              <a:lnSpc>
                <a:spcPct val="100000"/>
              </a:lnSpc>
              <a:spcBef>
                <a:spcPct val="20000"/>
              </a:spcBef>
            </a:pPr>
            <a:r>
              <a:rPr lang="en-US" altLang="zh-CN" sz="2000" dirty="0">
                <a:latin typeface="微软雅黑" panose="020B0503020204020204" pitchFamily="34" charset="-122"/>
                <a:ea typeface="微软雅黑" panose="020B0503020204020204" pitchFamily="34" charset="-122"/>
              </a:rPr>
              <a:t>80</a:t>
            </a:r>
            <a:r>
              <a:rPr lang="zh-CN" altLang="en-US" sz="2000" dirty="0">
                <a:latin typeface="微软雅黑" panose="020B0503020204020204" pitchFamily="34" charset="-122"/>
                <a:ea typeface="微软雅黑" panose="020B0503020204020204" pitchFamily="34" charset="-122"/>
              </a:rPr>
              <a:t>年代开始，几乎所有通用机器都用</a:t>
            </a:r>
            <a:r>
              <a:rPr lang="zh-CN" altLang="en-US" sz="2000" dirty="0">
                <a:solidFill>
                  <a:srgbClr val="CC0000"/>
                </a:solidFill>
                <a:latin typeface="微软雅黑" panose="020B0503020204020204" pitchFamily="34" charset="-122"/>
                <a:ea typeface="微软雅黑" panose="020B0503020204020204" pitchFamily="34" charset="-122"/>
              </a:rPr>
              <a:t>字节编址</a:t>
            </a:r>
            <a:endParaRPr lang="en-US" altLang="zh-CN" sz="2000" dirty="0">
              <a:solidFill>
                <a:srgbClr val="CC0000"/>
              </a:solidFill>
              <a:latin typeface="微软雅黑" panose="020B0503020204020204" pitchFamily="34" charset="-122"/>
              <a:ea typeface="微软雅黑" panose="020B0503020204020204" pitchFamily="34" charset="-122"/>
            </a:endParaRPr>
          </a:p>
          <a:p>
            <a:pPr>
              <a:lnSpc>
                <a:spcPct val="100000"/>
              </a:lnSpc>
              <a:spcBef>
                <a:spcPct val="20000"/>
              </a:spcBef>
            </a:pPr>
            <a:r>
              <a:rPr lang="en-US" altLang="zh-CN" sz="2000" dirty="0">
                <a:latin typeface="微软雅黑" panose="020B0503020204020204" pitchFamily="34" charset="-122"/>
                <a:ea typeface="微软雅黑" panose="020B0503020204020204" pitchFamily="34" charset="-122"/>
              </a:rPr>
              <a:t>ISA</a:t>
            </a:r>
            <a:r>
              <a:rPr lang="zh-CN" altLang="en-US" sz="2000" dirty="0">
                <a:latin typeface="微软雅黑" panose="020B0503020204020204" pitchFamily="34" charset="-122"/>
                <a:ea typeface="微软雅黑" panose="020B0503020204020204" pitchFamily="34" charset="-122"/>
              </a:rPr>
              <a:t>设计时要考虑的两个问题：</a:t>
            </a:r>
          </a:p>
          <a:p>
            <a:pPr lvl="1">
              <a:lnSpc>
                <a:spcPct val="100000"/>
              </a:lnSpc>
              <a:spcBef>
                <a:spcPct val="20000"/>
              </a:spcBef>
            </a:pPr>
            <a:r>
              <a:rPr lang="zh-CN" altLang="en-US" dirty="0">
                <a:latin typeface="微软雅黑" panose="020B0503020204020204" pitchFamily="34" charset="-122"/>
                <a:ea typeface="微软雅黑" panose="020B0503020204020204" pitchFamily="34" charset="-122"/>
              </a:rPr>
              <a:t>如何根据一个地址取到一个</a:t>
            </a:r>
            <a:r>
              <a:rPr lang="en-US" altLang="zh-CN" dirty="0">
                <a:latin typeface="微软雅黑" panose="020B0503020204020204" pitchFamily="34" charset="-122"/>
                <a:ea typeface="微软雅黑" panose="020B0503020204020204" pitchFamily="34" charset="-122"/>
              </a:rPr>
              <a:t>32</a:t>
            </a:r>
            <a:r>
              <a:rPr lang="zh-CN" altLang="en-US" dirty="0">
                <a:latin typeface="微软雅黑" panose="020B0503020204020204" pitchFamily="34" charset="-122"/>
                <a:ea typeface="微软雅黑" panose="020B0503020204020204" pitchFamily="34" charset="-122"/>
              </a:rPr>
              <a:t>位的字？</a:t>
            </a:r>
            <a:r>
              <a:rPr lang="en-US" altLang="zh-CN" dirty="0">
                <a:solidFill>
                  <a:srgbClr val="009900"/>
                </a:solidFill>
                <a:latin typeface="微软雅黑" panose="020B0503020204020204" pitchFamily="34" charset="-122"/>
                <a:ea typeface="微软雅黑" panose="020B0503020204020204" pitchFamily="34" charset="-122"/>
              </a:rPr>
              <a:t>- </a:t>
            </a:r>
            <a:r>
              <a:rPr lang="zh-CN" altLang="en-US" dirty="0">
                <a:solidFill>
                  <a:srgbClr val="009900"/>
                </a:solidFill>
                <a:latin typeface="微软雅黑" panose="020B0503020204020204" pitchFamily="34" charset="-122"/>
                <a:ea typeface="微软雅黑" panose="020B0503020204020204" pitchFamily="34" charset="-122"/>
              </a:rPr>
              <a:t>字的存放问题</a:t>
            </a:r>
          </a:p>
          <a:p>
            <a:pPr lvl="1">
              <a:lnSpc>
                <a:spcPct val="100000"/>
              </a:lnSpc>
              <a:spcBef>
                <a:spcPct val="20000"/>
              </a:spcBef>
            </a:pPr>
            <a:r>
              <a:rPr lang="zh-CN" altLang="en-US" dirty="0">
                <a:solidFill>
                  <a:schemeClr val="accent2"/>
                </a:solidFill>
                <a:latin typeface="微软雅黑" panose="020B0503020204020204" pitchFamily="34" charset="-122"/>
                <a:ea typeface="微软雅黑" panose="020B0503020204020204" pitchFamily="34" charset="-122"/>
              </a:rPr>
              <a:t>一个字能否存放在任何地址边界？</a:t>
            </a:r>
            <a:r>
              <a:rPr lang="en-US" altLang="zh-CN" dirty="0">
                <a:solidFill>
                  <a:srgbClr val="009900"/>
                </a:solidFill>
                <a:latin typeface="微软雅黑" panose="020B0503020204020204" pitchFamily="34" charset="-122"/>
                <a:ea typeface="微软雅黑" panose="020B0503020204020204" pitchFamily="34" charset="-122"/>
              </a:rPr>
              <a:t>- </a:t>
            </a:r>
            <a:r>
              <a:rPr lang="zh-CN" altLang="en-US" dirty="0">
                <a:solidFill>
                  <a:srgbClr val="009900"/>
                </a:solidFill>
                <a:latin typeface="微软雅黑" panose="020B0503020204020204" pitchFamily="34" charset="-122"/>
                <a:ea typeface="微软雅黑" panose="020B0503020204020204" pitchFamily="34" charset="-122"/>
              </a:rPr>
              <a:t>字的边界对齐问题</a:t>
            </a:r>
          </a:p>
        </p:txBody>
      </p:sp>
      <p:sp>
        <p:nvSpPr>
          <p:cNvPr id="425988" name="Text Box 4"/>
          <p:cNvSpPr txBox="1"/>
          <p:nvPr/>
        </p:nvSpPr>
        <p:spPr>
          <a:xfrm>
            <a:off x="249238" y="2320925"/>
            <a:ext cx="8234362" cy="600075"/>
          </a:xfrm>
          <a:prstGeom prst="rect">
            <a:avLst/>
          </a:prstGeom>
          <a:noFill/>
          <a:ln w="12700">
            <a:noFill/>
          </a:ln>
        </p:spPr>
        <p:txBody>
          <a:bodyPr lIns="63500" tIns="25400" rIns="63500" bIns="25400" anchor="t" anchorCtr="0">
            <a:spAutoFit/>
          </a:bodyPr>
          <a:lstStyle/>
          <a:p>
            <a:pPr eaLnBrk="0" hangingPunct="0">
              <a:spcBef>
                <a:spcPct val="50000"/>
              </a:spcBef>
            </a:pPr>
            <a:r>
              <a:rPr lang="zh-CN" altLang="en-US" sz="1800" dirty="0">
                <a:latin typeface="微软雅黑" panose="020B0503020204020204" pitchFamily="34" charset="-122"/>
                <a:ea typeface="微软雅黑" panose="020B0503020204020204" pitchFamily="34" charset="-122"/>
              </a:rPr>
              <a:t>例如，若 </a:t>
            </a:r>
            <a:r>
              <a:rPr lang="en-US" altLang="zh-CN" sz="1800" dirty="0">
                <a:latin typeface="微软雅黑" panose="020B0503020204020204" pitchFamily="34" charset="-122"/>
                <a:ea typeface="微软雅黑" panose="020B0503020204020204" pitchFamily="34" charset="-122"/>
              </a:rPr>
              <a:t>int i = -65535</a:t>
            </a:r>
            <a:r>
              <a:rPr lang="zh-CN" altLang="en-US" sz="1800" dirty="0">
                <a:latin typeface="微软雅黑" panose="020B0503020204020204" pitchFamily="34" charset="-122"/>
                <a:ea typeface="微软雅黑" panose="020B0503020204020204" pitchFamily="34" charset="-122"/>
              </a:rPr>
              <a:t>，存放在内存</a:t>
            </a:r>
            <a:r>
              <a:rPr lang="en-US" altLang="zh-CN" sz="1800" dirty="0">
                <a:latin typeface="微软雅黑" panose="020B0503020204020204" pitchFamily="34" charset="-122"/>
                <a:ea typeface="微软雅黑" panose="020B0503020204020204" pitchFamily="34" charset="-122"/>
              </a:rPr>
              <a:t>100</a:t>
            </a:r>
            <a:r>
              <a:rPr lang="zh-CN" altLang="en-US" sz="1800" dirty="0">
                <a:latin typeface="微软雅黑" panose="020B0503020204020204" pitchFamily="34" charset="-122"/>
                <a:ea typeface="微软雅黑" panose="020B0503020204020204" pitchFamily="34" charset="-122"/>
              </a:rPr>
              <a:t>号单元（即占</a:t>
            </a:r>
            <a:r>
              <a:rPr lang="en-US" altLang="zh-CN" sz="1800" dirty="0">
                <a:latin typeface="微软雅黑" panose="020B0503020204020204" pitchFamily="34" charset="-122"/>
                <a:ea typeface="微软雅黑" panose="020B0503020204020204" pitchFamily="34" charset="-122"/>
              </a:rPr>
              <a:t>100#</a:t>
            </a:r>
            <a:r>
              <a:rPr lang="zh-CN" altLang="en-US" sz="1800" dirty="0">
                <a:latin typeface="微软雅黑" panose="020B0503020204020204" pitchFamily="34" charset="-122"/>
                <a:ea typeface="微软雅黑" panose="020B0503020204020204" pitchFamily="34" charset="-122"/>
              </a:rPr>
              <a:t>～</a:t>
            </a:r>
            <a:r>
              <a:rPr lang="en-US" altLang="zh-CN" sz="1800" dirty="0">
                <a:latin typeface="微软雅黑" panose="020B0503020204020204" pitchFamily="34" charset="-122"/>
                <a:ea typeface="微软雅黑" panose="020B0503020204020204" pitchFamily="34" charset="-122"/>
              </a:rPr>
              <a:t>103#</a:t>
            </a:r>
            <a:r>
              <a:rPr lang="zh-CN" altLang="en-US" sz="1800" dirty="0">
                <a:latin typeface="微软雅黑" panose="020B0503020204020204" pitchFamily="34" charset="-122"/>
                <a:ea typeface="微软雅黑" panose="020B0503020204020204" pitchFamily="34" charset="-122"/>
              </a:rPr>
              <a:t>），则用“取数”指令访问</a:t>
            </a:r>
            <a:r>
              <a:rPr lang="en-US" altLang="zh-CN" sz="1800" dirty="0">
                <a:latin typeface="微软雅黑" panose="020B0503020204020204" pitchFamily="34" charset="-122"/>
                <a:ea typeface="微软雅黑" panose="020B0503020204020204" pitchFamily="34" charset="-122"/>
              </a:rPr>
              <a:t>100</a:t>
            </a:r>
            <a:r>
              <a:rPr lang="zh-CN" altLang="en-US" sz="1800" dirty="0">
                <a:latin typeface="微软雅黑" panose="020B0503020204020204" pitchFamily="34" charset="-122"/>
                <a:ea typeface="微软雅黑" panose="020B0503020204020204" pitchFamily="34" charset="-122"/>
              </a:rPr>
              <a:t>号单元取出 </a:t>
            </a:r>
            <a:r>
              <a:rPr lang="en-US" altLang="zh-CN" sz="1800" dirty="0">
                <a:latin typeface="微软雅黑" panose="020B0503020204020204" pitchFamily="34" charset="-122"/>
                <a:ea typeface="微软雅黑" panose="020B0503020204020204" pitchFamily="34" charset="-122"/>
              </a:rPr>
              <a:t>i </a:t>
            </a:r>
            <a:r>
              <a:rPr lang="zh-CN" altLang="en-US" sz="1800" dirty="0">
                <a:latin typeface="微软雅黑" panose="020B0503020204020204" pitchFamily="34" charset="-122"/>
                <a:ea typeface="微软雅黑" panose="020B0503020204020204" pitchFamily="34" charset="-122"/>
              </a:rPr>
              <a:t>时，必须清楚 </a:t>
            </a:r>
            <a:r>
              <a:rPr lang="en-US" altLang="zh-CN" sz="1800" dirty="0">
                <a:latin typeface="微软雅黑" panose="020B0503020204020204" pitchFamily="34" charset="-122"/>
                <a:ea typeface="微软雅黑" panose="020B0503020204020204" pitchFamily="34" charset="-122"/>
              </a:rPr>
              <a:t>i </a:t>
            </a:r>
            <a:r>
              <a:rPr lang="zh-CN" altLang="en-US" sz="1800" dirty="0">
                <a:latin typeface="微软雅黑" panose="020B0503020204020204" pitchFamily="34" charset="-122"/>
                <a:ea typeface="微软雅黑" panose="020B0503020204020204" pitchFamily="34" charset="-122"/>
              </a:rPr>
              <a:t>的</a:t>
            </a:r>
            <a:r>
              <a:rPr lang="en-US" altLang="zh-CN" sz="1800" dirty="0">
                <a:latin typeface="微软雅黑" panose="020B0503020204020204" pitchFamily="34" charset="-122"/>
                <a:ea typeface="微软雅黑" panose="020B0503020204020204" pitchFamily="34" charset="-122"/>
              </a:rPr>
              <a:t>4</a:t>
            </a:r>
            <a:r>
              <a:rPr lang="zh-CN" altLang="en-US" sz="1800" dirty="0">
                <a:latin typeface="微软雅黑" panose="020B0503020204020204" pitchFamily="34" charset="-122"/>
                <a:ea typeface="微软雅黑" panose="020B0503020204020204" pitchFamily="34" charset="-122"/>
              </a:rPr>
              <a:t>个字节是如何存放的。</a:t>
            </a:r>
          </a:p>
        </p:txBody>
      </p:sp>
      <p:grpSp>
        <p:nvGrpSpPr>
          <p:cNvPr id="2" name="Group 5"/>
          <p:cNvGrpSpPr/>
          <p:nvPr/>
        </p:nvGrpSpPr>
        <p:grpSpPr>
          <a:xfrm>
            <a:off x="984250" y="3116263"/>
            <a:ext cx="7431088" cy="1593850"/>
            <a:chOff x="620" y="2082"/>
            <a:chExt cx="4681" cy="1004"/>
          </a:xfrm>
        </p:grpSpPr>
        <p:grpSp>
          <p:nvGrpSpPr>
            <p:cNvPr id="166917" name="Group 6"/>
            <p:cNvGrpSpPr/>
            <p:nvPr/>
          </p:nvGrpSpPr>
          <p:grpSpPr>
            <a:xfrm>
              <a:off x="620" y="2082"/>
              <a:ext cx="4681" cy="1004"/>
              <a:chOff x="432" y="2136"/>
              <a:chExt cx="4681" cy="1004"/>
            </a:xfrm>
          </p:grpSpPr>
          <p:sp>
            <p:nvSpPr>
              <p:cNvPr id="166918" name="Rectangle 7"/>
              <p:cNvSpPr/>
              <p:nvPr/>
            </p:nvSpPr>
            <p:spPr>
              <a:xfrm>
                <a:off x="1252" y="2136"/>
                <a:ext cx="1960" cy="1004"/>
              </a:xfrm>
              <a:prstGeom prst="rect">
                <a:avLst/>
              </a:prstGeom>
              <a:noFill/>
              <a:ln w="12700" cap="flat" cmpd="sng">
                <a:solidFill>
                  <a:schemeClr val="tx1"/>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66919" name="Rectangle 8"/>
              <p:cNvSpPr/>
              <p:nvPr/>
            </p:nvSpPr>
            <p:spPr>
              <a:xfrm>
                <a:off x="1252" y="2524"/>
                <a:ext cx="1960" cy="280"/>
              </a:xfrm>
              <a:prstGeom prst="rect">
                <a:avLst/>
              </a:prstGeom>
              <a:noFill/>
              <a:ln w="12700" cap="flat" cmpd="sng">
                <a:solidFill>
                  <a:schemeClr val="tx1"/>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66920" name="Line 9"/>
              <p:cNvSpPr/>
              <p:nvPr/>
            </p:nvSpPr>
            <p:spPr>
              <a:xfrm>
                <a:off x="2208" y="2524"/>
                <a:ext cx="0" cy="280"/>
              </a:xfrm>
              <a:prstGeom prst="line">
                <a:avLst/>
              </a:prstGeom>
              <a:ln w="12700" cap="flat" cmpd="sng">
                <a:solidFill>
                  <a:schemeClr val="tx1"/>
                </a:solidFill>
                <a:prstDash val="solid"/>
                <a:round/>
                <a:headEnd type="none" w="med" len="med"/>
                <a:tailEnd type="none" w="med" len="med"/>
              </a:ln>
            </p:spPr>
          </p:sp>
          <p:sp>
            <p:nvSpPr>
              <p:cNvPr id="166921" name="Line 10"/>
              <p:cNvSpPr/>
              <p:nvPr/>
            </p:nvSpPr>
            <p:spPr>
              <a:xfrm>
                <a:off x="1728" y="2524"/>
                <a:ext cx="0" cy="280"/>
              </a:xfrm>
              <a:prstGeom prst="line">
                <a:avLst/>
              </a:prstGeom>
              <a:ln w="12700" cap="flat" cmpd="sng">
                <a:solidFill>
                  <a:schemeClr val="tx1"/>
                </a:solidFill>
                <a:prstDash val="solid"/>
                <a:round/>
                <a:headEnd type="none" w="med" len="med"/>
                <a:tailEnd type="none" w="med" len="med"/>
              </a:ln>
            </p:spPr>
          </p:sp>
          <p:sp>
            <p:nvSpPr>
              <p:cNvPr id="166922" name="Line 11"/>
              <p:cNvSpPr/>
              <p:nvPr/>
            </p:nvSpPr>
            <p:spPr>
              <a:xfrm>
                <a:off x="2688" y="2524"/>
                <a:ext cx="0" cy="280"/>
              </a:xfrm>
              <a:prstGeom prst="line">
                <a:avLst/>
              </a:prstGeom>
              <a:ln w="12700" cap="flat" cmpd="sng">
                <a:solidFill>
                  <a:schemeClr val="tx1"/>
                </a:solidFill>
                <a:prstDash val="solid"/>
                <a:round/>
                <a:headEnd type="none" w="med" len="med"/>
                <a:tailEnd type="none" w="med" len="med"/>
              </a:ln>
            </p:spPr>
          </p:sp>
          <p:sp>
            <p:nvSpPr>
              <p:cNvPr id="166923" name="Rectangle 12"/>
              <p:cNvSpPr/>
              <p:nvPr/>
            </p:nvSpPr>
            <p:spPr>
              <a:xfrm>
                <a:off x="1296" y="2568"/>
                <a:ext cx="376" cy="179"/>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1800" dirty="0">
                    <a:latin typeface="Arial" panose="020B0604020202020204" pitchFamily="34" charset="0"/>
                  </a:rPr>
                  <a:t>msb</a:t>
                </a:r>
              </a:p>
            </p:txBody>
          </p:sp>
          <p:sp>
            <p:nvSpPr>
              <p:cNvPr id="166924" name="Rectangle 13"/>
              <p:cNvSpPr/>
              <p:nvPr/>
            </p:nvSpPr>
            <p:spPr>
              <a:xfrm>
                <a:off x="2784" y="2568"/>
                <a:ext cx="288" cy="179"/>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1800" dirty="0">
                    <a:latin typeface="Arial" panose="020B0604020202020204" pitchFamily="34" charset="0"/>
                  </a:rPr>
                  <a:t>lsb</a:t>
                </a:r>
              </a:p>
            </p:txBody>
          </p:sp>
          <p:sp>
            <p:nvSpPr>
              <p:cNvPr id="166925" name="Rectangle 14"/>
              <p:cNvSpPr/>
              <p:nvPr/>
            </p:nvSpPr>
            <p:spPr>
              <a:xfrm>
                <a:off x="1400" y="2344"/>
                <a:ext cx="1680" cy="179"/>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1800" dirty="0">
                    <a:latin typeface="Arial" panose="020B0604020202020204" pitchFamily="34" charset="0"/>
                  </a:rPr>
                  <a:t>103     102     101      </a:t>
                </a:r>
                <a:r>
                  <a:rPr lang="en-US" altLang="zh-CN" sz="1800" dirty="0">
                    <a:solidFill>
                      <a:srgbClr val="CC0000"/>
                    </a:solidFill>
                    <a:latin typeface="Arial" panose="020B0604020202020204" pitchFamily="34" charset="0"/>
                  </a:rPr>
                  <a:t>100</a:t>
                </a:r>
              </a:p>
            </p:txBody>
          </p:sp>
          <p:sp>
            <p:nvSpPr>
              <p:cNvPr id="166926" name="Rectangle 15"/>
              <p:cNvSpPr/>
              <p:nvPr/>
            </p:nvSpPr>
            <p:spPr>
              <a:xfrm>
                <a:off x="3320" y="2344"/>
                <a:ext cx="1793" cy="195"/>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000" dirty="0">
                    <a:latin typeface="Arial" panose="020B0604020202020204" pitchFamily="34" charset="0"/>
                  </a:rPr>
                  <a:t>little endian word 100#</a:t>
                </a:r>
              </a:p>
            </p:txBody>
          </p:sp>
          <p:sp>
            <p:nvSpPr>
              <p:cNvPr id="166927" name="Rectangle 16"/>
              <p:cNvSpPr/>
              <p:nvPr/>
            </p:nvSpPr>
            <p:spPr>
              <a:xfrm>
                <a:off x="1400" y="2872"/>
                <a:ext cx="1680" cy="179"/>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1800" dirty="0">
                    <a:solidFill>
                      <a:srgbClr val="CC0000"/>
                    </a:solidFill>
                    <a:latin typeface="Arial" panose="020B0604020202020204" pitchFamily="34" charset="0"/>
                  </a:rPr>
                  <a:t>100</a:t>
                </a:r>
                <a:r>
                  <a:rPr lang="en-US" altLang="zh-CN" sz="1800" dirty="0">
                    <a:latin typeface="Arial" panose="020B0604020202020204" pitchFamily="34" charset="0"/>
                  </a:rPr>
                  <a:t>     101     102      103</a:t>
                </a:r>
              </a:p>
            </p:txBody>
          </p:sp>
          <p:sp>
            <p:nvSpPr>
              <p:cNvPr id="166928" name="Rectangle 17"/>
              <p:cNvSpPr/>
              <p:nvPr/>
            </p:nvSpPr>
            <p:spPr>
              <a:xfrm>
                <a:off x="3320" y="2824"/>
                <a:ext cx="1706" cy="195"/>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000" dirty="0">
                    <a:latin typeface="Arial" panose="020B0604020202020204" pitchFamily="34" charset="0"/>
                  </a:rPr>
                  <a:t>big endian word 100#</a:t>
                </a:r>
              </a:p>
            </p:txBody>
          </p:sp>
          <p:sp>
            <p:nvSpPr>
              <p:cNvPr id="166929" name="Text Box 18"/>
              <p:cNvSpPr txBox="1"/>
              <p:nvPr/>
            </p:nvSpPr>
            <p:spPr>
              <a:xfrm>
                <a:off x="432" y="2520"/>
                <a:ext cx="578" cy="231"/>
              </a:xfrm>
              <a:prstGeom prst="rect">
                <a:avLst/>
              </a:prstGeom>
              <a:noFill/>
              <a:ln w="12700">
                <a:noFill/>
              </a:ln>
            </p:spPr>
            <p:txBody>
              <a:bodyPr wrap="none" anchor="t" anchorCtr="0">
                <a:spAutoFit/>
              </a:bodyPr>
              <a:lstStyle/>
              <a:p>
                <a:pPr eaLnBrk="0" hangingPunct="0">
                  <a:lnSpc>
                    <a:spcPct val="90000"/>
                  </a:lnSpc>
                </a:pPr>
                <a:r>
                  <a:rPr lang="en-US" altLang="zh-CN" sz="2000" dirty="0">
                    <a:latin typeface="Arial" panose="020B0604020202020204" pitchFamily="34" charset="0"/>
                  </a:rPr>
                  <a:t>Word:</a:t>
                </a:r>
              </a:p>
            </p:txBody>
          </p:sp>
        </p:grpSp>
        <p:sp>
          <p:nvSpPr>
            <p:cNvPr id="166930" name="Text Box 19"/>
            <p:cNvSpPr txBox="1"/>
            <p:nvPr/>
          </p:nvSpPr>
          <p:spPr>
            <a:xfrm>
              <a:off x="1506" y="2096"/>
              <a:ext cx="1811" cy="205"/>
            </a:xfrm>
            <a:prstGeom prst="rect">
              <a:avLst/>
            </a:prstGeom>
            <a:noFill/>
            <a:ln w="12700">
              <a:noFill/>
            </a:ln>
          </p:spPr>
          <p:txBody>
            <a:bodyPr lIns="63500" tIns="25400" rIns="63500" bIns="25400" anchor="t" anchorCtr="0">
              <a:spAutoFit/>
            </a:bodyPr>
            <a:lstStyle/>
            <a:p>
              <a:pPr eaLnBrk="0" hangingPunct="0">
                <a:spcBef>
                  <a:spcPct val="50000"/>
                </a:spcBef>
              </a:pPr>
              <a:r>
                <a:rPr lang="en-US" altLang="zh-CN" sz="1800" dirty="0">
                  <a:solidFill>
                    <a:schemeClr val="accent2"/>
                  </a:solidFill>
                  <a:latin typeface="Arial" panose="020B0604020202020204" pitchFamily="34" charset="0"/>
                </a:rPr>
                <a:t>    FF      FF       00        01</a:t>
              </a:r>
            </a:p>
          </p:txBody>
        </p:sp>
      </p:grpSp>
      <p:sp>
        <p:nvSpPr>
          <p:cNvPr id="426004" name="Rectangle 20"/>
          <p:cNvSpPr/>
          <p:nvPr/>
        </p:nvSpPr>
        <p:spPr>
          <a:xfrm>
            <a:off x="442913" y="4821238"/>
            <a:ext cx="8516937" cy="1500187"/>
          </a:xfrm>
          <a:prstGeom prst="rect">
            <a:avLst/>
          </a:prstGeom>
          <a:noFill/>
          <a:ln w="12700">
            <a:noFill/>
          </a:ln>
        </p:spPr>
        <p:txBody>
          <a:bodyPr lIns="63500" tIns="25400" rIns="63500" bIns="25400" anchor="t" anchorCtr="0">
            <a:spAutoFit/>
          </a:bodyPr>
          <a:lstStyle/>
          <a:p>
            <a:pPr marL="342900" indent="-342900" defTabSz="914400" eaLnBrk="0" hangingPunct="0">
              <a:lnSpc>
                <a:spcPct val="87000"/>
              </a:lnSpc>
              <a:spcBef>
                <a:spcPct val="41000"/>
              </a:spcBef>
              <a:buClr>
                <a:schemeClr val="tx1"/>
              </a:buClr>
              <a:buSzPct val="60000"/>
              <a:buFont typeface="Wingdings" panose="05000000000000000000" pitchFamily="2" charset="2"/>
              <a:tabLst>
                <a:tab pos="1600200" algn="l"/>
              </a:tabLst>
            </a:pPr>
            <a:r>
              <a:rPr lang="zh-CN" altLang="en-US" sz="2000" dirty="0">
                <a:solidFill>
                  <a:schemeClr val="accent2"/>
                </a:solidFill>
                <a:latin typeface="微软雅黑" panose="020B0503020204020204" pitchFamily="34" charset="-122"/>
                <a:ea typeface="微软雅黑" panose="020B0503020204020204" pitchFamily="34" charset="-122"/>
              </a:rPr>
              <a:t>大端方式（</a:t>
            </a:r>
            <a:r>
              <a:rPr lang="en-US" altLang="zh-CN" sz="2000" dirty="0">
                <a:solidFill>
                  <a:schemeClr val="accent2"/>
                </a:solidFill>
                <a:latin typeface="微软雅黑" panose="020B0503020204020204" pitchFamily="34" charset="-122"/>
                <a:ea typeface="微软雅黑" panose="020B0503020204020204" pitchFamily="34" charset="-122"/>
              </a:rPr>
              <a:t>Big Endian</a:t>
            </a:r>
            <a:r>
              <a:rPr lang="zh-CN" altLang="en-US" sz="2000" dirty="0">
                <a:solidFill>
                  <a:schemeClr val="accent2"/>
                </a:solidFill>
                <a:latin typeface="微软雅黑" panose="020B0503020204020204" pitchFamily="34" charset="-122"/>
                <a:ea typeface="微软雅黑" panose="020B0503020204020204" pitchFamily="34" charset="-122"/>
              </a:rPr>
              <a:t>）</a:t>
            </a:r>
            <a:r>
              <a:rPr lang="en-US" altLang="zh-CN" sz="2000" dirty="0">
                <a:solidFill>
                  <a:schemeClr val="accent2"/>
                </a:solidFill>
                <a:latin typeface="微软雅黑" panose="020B0503020204020204" pitchFamily="34" charset="-122"/>
                <a:ea typeface="微软雅黑" panose="020B0503020204020204" pitchFamily="34" charset="-122"/>
              </a:rPr>
              <a:t>:  MSB</a:t>
            </a:r>
            <a:r>
              <a:rPr lang="zh-CN" altLang="en-US" sz="2000" dirty="0">
                <a:solidFill>
                  <a:schemeClr val="accent2"/>
                </a:solidFill>
                <a:latin typeface="微软雅黑" panose="020B0503020204020204" pitchFamily="34" charset="-122"/>
                <a:ea typeface="微软雅黑" panose="020B0503020204020204" pitchFamily="34" charset="-122"/>
              </a:rPr>
              <a:t>所在的地址是数的地址</a:t>
            </a:r>
            <a:endParaRPr lang="en-US" altLang="zh-CN" sz="2000" dirty="0">
              <a:solidFill>
                <a:schemeClr val="accent2"/>
              </a:solidFill>
              <a:latin typeface="微软雅黑" panose="020B0503020204020204" pitchFamily="34" charset="-122"/>
              <a:ea typeface="微软雅黑" panose="020B0503020204020204" pitchFamily="34" charset="-122"/>
            </a:endParaRPr>
          </a:p>
          <a:p>
            <a:pPr marL="342900" indent="-342900" defTabSz="914400" eaLnBrk="0" hangingPunct="0">
              <a:lnSpc>
                <a:spcPct val="87000"/>
              </a:lnSpc>
              <a:spcBef>
                <a:spcPct val="41000"/>
              </a:spcBef>
              <a:buClr>
                <a:schemeClr val="tx1"/>
              </a:buClr>
              <a:buSzPct val="60000"/>
              <a:buFont typeface="Wingdings" panose="05000000000000000000" pitchFamily="2" charset="2"/>
              <a:tabLst>
                <a:tab pos="1600200" algn="l"/>
              </a:tabLst>
            </a:pPr>
            <a:r>
              <a:rPr lang="en-US" altLang="zh-CN" sz="2000" dirty="0">
                <a:latin typeface="微软雅黑" panose="020B0503020204020204" pitchFamily="34" charset="-122"/>
                <a:ea typeface="微软雅黑" panose="020B0503020204020204" pitchFamily="34" charset="-122"/>
              </a:rPr>
              <a:t>                      </a:t>
            </a:r>
            <a:r>
              <a:rPr lang="en-US" altLang="zh-CN" sz="2000" dirty="0">
                <a:solidFill>
                  <a:srgbClr val="A50021"/>
                </a:solidFill>
                <a:latin typeface="微软雅黑" panose="020B0503020204020204" pitchFamily="34" charset="-122"/>
                <a:ea typeface="微软雅黑" panose="020B0503020204020204" pitchFamily="34" charset="-122"/>
              </a:rPr>
              <a:t>e.g. IBM 360/370, Motorola 68k, MIPS, Sparc, HP PA</a:t>
            </a:r>
          </a:p>
          <a:p>
            <a:pPr marL="342900" indent="-342900" defTabSz="914400" eaLnBrk="0" hangingPunct="0">
              <a:lnSpc>
                <a:spcPct val="87000"/>
              </a:lnSpc>
              <a:spcBef>
                <a:spcPct val="41000"/>
              </a:spcBef>
              <a:buClr>
                <a:schemeClr val="tx1"/>
              </a:buClr>
              <a:buSzPct val="60000"/>
              <a:buFont typeface="Wingdings" panose="05000000000000000000" pitchFamily="2" charset="2"/>
              <a:tabLst>
                <a:tab pos="1600200" algn="l"/>
              </a:tabLst>
            </a:pPr>
            <a:r>
              <a:rPr lang="zh-CN" altLang="en-US" sz="2000" dirty="0">
                <a:solidFill>
                  <a:schemeClr val="accent2"/>
                </a:solidFill>
                <a:latin typeface="微软雅黑" panose="020B0503020204020204" pitchFamily="34" charset="-122"/>
                <a:ea typeface="微软雅黑" panose="020B0503020204020204" pitchFamily="34" charset="-122"/>
              </a:rPr>
              <a:t>小端方式（</a:t>
            </a:r>
            <a:r>
              <a:rPr lang="en-US" altLang="zh-CN" sz="2000" dirty="0">
                <a:solidFill>
                  <a:schemeClr val="accent2"/>
                </a:solidFill>
                <a:latin typeface="微软雅黑" panose="020B0503020204020204" pitchFamily="34" charset="-122"/>
                <a:ea typeface="微软雅黑" panose="020B0503020204020204" pitchFamily="34" charset="-122"/>
              </a:rPr>
              <a:t> Little Endian</a:t>
            </a:r>
            <a:r>
              <a:rPr lang="zh-CN" altLang="en-US" sz="2000" dirty="0">
                <a:solidFill>
                  <a:schemeClr val="accent2"/>
                </a:solidFill>
                <a:latin typeface="微软雅黑" panose="020B0503020204020204" pitchFamily="34" charset="-122"/>
                <a:ea typeface="微软雅黑" panose="020B0503020204020204" pitchFamily="34" charset="-122"/>
              </a:rPr>
              <a:t>）</a:t>
            </a:r>
            <a:r>
              <a:rPr lang="en-US" altLang="zh-CN" sz="2000" dirty="0">
                <a:solidFill>
                  <a:schemeClr val="accent2"/>
                </a:solidFill>
                <a:latin typeface="微软雅黑" panose="020B0503020204020204" pitchFamily="34" charset="-122"/>
                <a:ea typeface="微软雅黑" panose="020B0503020204020204" pitchFamily="34" charset="-122"/>
              </a:rPr>
              <a:t>:  LSB</a:t>
            </a:r>
            <a:r>
              <a:rPr lang="zh-CN" altLang="en-US" sz="2000" dirty="0">
                <a:solidFill>
                  <a:schemeClr val="accent2"/>
                </a:solidFill>
                <a:latin typeface="微软雅黑" panose="020B0503020204020204" pitchFamily="34" charset="-122"/>
                <a:ea typeface="微软雅黑" panose="020B0503020204020204" pitchFamily="34" charset="-122"/>
              </a:rPr>
              <a:t>所在的地址是数的地址</a:t>
            </a:r>
          </a:p>
          <a:p>
            <a:pPr marL="342900" indent="-342900" defTabSz="914400" eaLnBrk="0" hangingPunct="0">
              <a:lnSpc>
                <a:spcPct val="87000"/>
              </a:lnSpc>
              <a:spcBef>
                <a:spcPct val="41000"/>
              </a:spcBef>
              <a:buClr>
                <a:schemeClr val="tx1"/>
              </a:buClr>
              <a:buSzPct val="60000"/>
              <a:buFont typeface="Wingdings" panose="05000000000000000000" pitchFamily="2" charset="2"/>
              <a:tabLst>
                <a:tab pos="1600200" algn="l"/>
              </a:tabLst>
            </a:pPr>
            <a:r>
              <a:rPr lang="en-US" altLang="zh-CN" sz="2000" dirty="0">
                <a:solidFill>
                  <a:schemeClr val="accent2"/>
                </a:solidFill>
                <a:latin typeface="微软雅黑" panose="020B0503020204020204" pitchFamily="34" charset="-122"/>
                <a:ea typeface="微软雅黑" panose="020B0503020204020204" pitchFamily="34" charset="-122"/>
              </a:rPr>
              <a:t>                      </a:t>
            </a:r>
            <a:r>
              <a:rPr lang="en-US" altLang="zh-CN" sz="2000" dirty="0">
                <a:solidFill>
                  <a:srgbClr val="A50021"/>
                </a:solidFill>
                <a:latin typeface="微软雅黑" panose="020B0503020204020204" pitchFamily="34" charset="-122"/>
                <a:ea typeface="微软雅黑" panose="020B0503020204020204" pitchFamily="34" charset="-122"/>
              </a:rPr>
              <a:t>e.g. Intel 80x86, DEC VAX</a:t>
            </a:r>
            <a:r>
              <a:rPr lang="en-US" altLang="zh-CN" sz="2000" dirty="0">
                <a:latin typeface="微软雅黑" panose="020B0503020204020204" pitchFamily="34" charset="-122"/>
                <a:ea typeface="微软雅黑" panose="020B0503020204020204" pitchFamily="34" charset="-122"/>
              </a:rPr>
              <a:t> </a:t>
            </a:r>
          </a:p>
        </p:txBody>
      </p:sp>
      <p:sp>
        <p:nvSpPr>
          <p:cNvPr id="426006" name="Text Box 22"/>
          <p:cNvSpPr txBox="1"/>
          <p:nvPr/>
        </p:nvSpPr>
        <p:spPr>
          <a:xfrm>
            <a:off x="292100" y="6384925"/>
            <a:ext cx="8008938" cy="401638"/>
          </a:xfrm>
          <a:prstGeom prst="rect">
            <a:avLst/>
          </a:prstGeom>
          <a:noFill/>
          <a:ln w="12700">
            <a:noFill/>
          </a:ln>
        </p:spPr>
        <p:txBody>
          <a:bodyPr anchor="t" anchorCtr="0">
            <a:spAutoFit/>
          </a:bodyPr>
          <a:lstStyle/>
          <a:p>
            <a:pPr eaLnBrk="0" hangingPunct="0">
              <a:spcBef>
                <a:spcPct val="50000"/>
              </a:spcBef>
            </a:pPr>
            <a:r>
              <a:rPr lang="zh-CN" altLang="en-US" sz="2000" dirty="0">
                <a:latin typeface="微软雅黑" panose="020B0503020204020204" pitchFamily="34" charset="-122"/>
                <a:ea typeface="微软雅黑" panose="020B0503020204020204" pitchFamily="34" charset="-122"/>
              </a:rPr>
              <a:t>有些机器两种方式都支持，可通过特定控制位来设定采用哪种方式。</a:t>
            </a:r>
          </a:p>
        </p:txBody>
      </p:sp>
      <p:sp>
        <p:nvSpPr>
          <p:cNvPr id="56343" name="Text Box 23"/>
          <p:cNvSpPr txBox="1"/>
          <p:nvPr/>
        </p:nvSpPr>
        <p:spPr>
          <a:xfrm>
            <a:off x="5876925" y="406400"/>
            <a:ext cx="2990850" cy="814388"/>
          </a:xfrm>
          <a:prstGeom prst="rect">
            <a:avLst/>
          </a:prstGeom>
          <a:solidFill>
            <a:schemeClr val="bg1"/>
          </a:solidFill>
          <a:ln w="12700">
            <a:noFill/>
          </a:ln>
        </p:spPr>
        <p:txBody>
          <a:bodyPr anchor="t" anchorCtr="0">
            <a:spAutoFit/>
          </a:bodyPr>
          <a:lstStyle/>
          <a:p>
            <a:pPr eaLnBrk="0" hangingPunct="0">
              <a:spcBef>
                <a:spcPct val="50000"/>
              </a:spcBef>
            </a:pPr>
            <a:r>
              <a:rPr lang="en-US" altLang="zh-CN" sz="1900" dirty="0">
                <a:latin typeface="微软雅黑" panose="020B0503020204020204" pitchFamily="34" charset="-122"/>
                <a:ea typeface="微软雅黑" panose="020B0503020204020204" pitchFamily="34" charset="-122"/>
              </a:rPr>
              <a:t>65535=2</a:t>
            </a:r>
            <a:r>
              <a:rPr lang="en-US" altLang="zh-CN" sz="1900" baseline="30000" dirty="0">
                <a:latin typeface="微软雅黑" panose="020B0503020204020204" pitchFamily="34" charset="-122"/>
                <a:ea typeface="微软雅黑" panose="020B0503020204020204" pitchFamily="34" charset="-122"/>
              </a:rPr>
              <a:t>16</a:t>
            </a:r>
            <a:r>
              <a:rPr lang="en-US" altLang="zh-CN" sz="1900" dirty="0">
                <a:latin typeface="微软雅黑" panose="020B0503020204020204" pitchFamily="34" charset="-122"/>
                <a:ea typeface="微软雅黑" panose="020B0503020204020204" pitchFamily="34" charset="-122"/>
              </a:rPr>
              <a:t>-1</a:t>
            </a:r>
          </a:p>
          <a:p>
            <a:pPr eaLnBrk="0" hangingPunct="0">
              <a:spcBef>
                <a:spcPct val="50000"/>
              </a:spcBef>
            </a:pPr>
            <a:r>
              <a:rPr lang="en-US" altLang="zh-CN" sz="1900" dirty="0">
                <a:latin typeface="微软雅黑" panose="020B0503020204020204" pitchFamily="34" charset="-122"/>
                <a:ea typeface="微软雅黑" panose="020B0503020204020204" pitchFamily="34" charset="-122"/>
              </a:rPr>
              <a:t>[-65535]</a:t>
            </a:r>
            <a:r>
              <a:rPr lang="zh-CN" altLang="en-US" sz="1900" baseline="-25000" dirty="0">
                <a:latin typeface="微软雅黑" panose="020B0503020204020204" pitchFamily="34" charset="-122"/>
                <a:ea typeface="微软雅黑" panose="020B0503020204020204" pitchFamily="34" charset="-122"/>
              </a:rPr>
              <a:t>补</a:t>
            </a:r>
            <a:r>
              <a:rPr lang="en-US" altLang="zh-CN" sz="1900" dirty="0">
                <a:latin typeface="微软雅黑" panose="020B0503020204020204" pitchFamily="34" charset="-122"/>
                <a:ea typeface="微软雅黑" panose="020B0503020204020204" pitchFamily="34" charset="-122"/>
              </a:rPr>
              <a:t>=FFFF0001H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25987">
                                            <p:txEl>
                                              <p:pRg st="0" end="0"/>
                                            </p:txEl>
                                          </p:spTgt>
                                        </p:tgtEl>
                                        <p:attrNameLst>
                                          <p:attrName>style.visibility</p:attrName>
                                        </p:attrNameLst>
                                      </p:cBhvr>
                                      <p:to>
                                        <p:strVal val="visible"/>
                                      </p:to>
                                    </p:set>
                                    <p:animEffect transition="in" filter="blinds(horizontal)">
                                      <p:cBhvr>
                                        <p:cTn id="7" dur="500"/>
                                        <p:tgtEl>
                                          <p:spTgt spid="42598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25987">
                                            <p:txEl>
                                              <p:pRg st="1" end="1"/>
                                            </p:txEl>
                                          </p:spTgt>
                                        </p:tgtEl>
                                        <p:attrNameLst>
                                          <p:attrName>style.visibility</p:attrName>
                                        </p:attrNameLst>
                                      </p:cBhvr>
                                      <p:to>
                                        <p:strVal val="visible"/>
                                      </p:to>
                                    </p:set>
                                    <p:animEffect transition="in" filter="blinds(horizontal)">
                                      <p:cBhvr>
                                        <p:cTn id="12" dur="500"/>
                                        <p:tgtEl>
                                          <p:spTgt spid="42598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25987">
                                            <p:txEl>
                                              <p:pRg st="2" end="2"/>
                                            </p:txEl>
                                          </p:spTgt>
                                        </p:tgtEl>
                                        <p:attrNameLst>
                                          <p:attrName>style.visibility</p:attrName>
                                        </p:attrNameLst>
                                      </p:cBhvr>
                                      <p:to>
                                        <p:strVal val="visible"/>
                                      </p:to>
                                    </p:set>
                                    <p:animEffect transition="in" filter="blinds(horizontal)">
                                      <p:cBhvr>
                                        <p:cTn id="17" dur="500"/>
                                        <p:tgtEl>
                                          <p:spTgt spid="42598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25987">
                                            <p:txEl>
                                              <p:pRg st="3" end="3"/>
                                            </p:txEl>
                                          </p:spTgt>
                                        </p:tgtEl>
                                        <p:attrNameLst>
                                          <p:attrName>style.visibility</p:attrName>
                                        </p:attrNameLst>
                                      </p:cBhvr>
                                      <p:to>
                                        <p:strVal val="visible"/>
                                      </p:to>
                                    </p:set>
                                    <p:animEffect transition="in" filter="blinds(horizontal)">
                                      <p:cBhvr>
                                        <p:cTn id="22" dur="500"/>
                                        <p:tgtEl>
                                          <p:spTgt spid="42598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25988">
                                            <p:txEl>
                                              <p:pRg st="0" end="0"/>
                                            </p:txEl>
                                          </p:spTgt>
                                        </p:tgtEl>
                                        <p:attrNameLst>
                                          <p:attrName>style.visibility</p:attrName>
                                        </p:attrNameLst>
                                      </p:cBhvr>
                                      <p:to>
                                        <p:strVal val="visible"/>
                                      </p:to>
                                    </p:set>
                                    <p:animEffect transition="in" filter="blinds(horizontal)">
                                      <p:cBhvr>
                                        <p:cTn id="27" dur="500"/>
                                        <p:tgtEl>
                                          <p:spTgt spid="425988">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6343"/>
                                        </p:tgtEl>
                                        <p:attrNameLst>
                                          <p:attrName>style.visibility</p:attrName>
                                        </p:attrNameLst>
                                      </p:cBhvr>
                                      <p:to>
                                        <p:strVal val="visible"/>
                                      </p:to>
                                    </p:set>
                                    <p:animEffect transition="in" filter="blinds(horizontal)">
                                      <p:cBhvr>
                                        <p:cTn id="32" dur="500"/>
                                        <p:tgtEl>
                                          <p:spTgt spid="5634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blinds(horizontal)">
                                      <p:cBhvr>
                                        <p:cTn id="37" dur="500"/>
                                        <p:tgtEl>
                                          <p:spTgt spid="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426004">
                                            <p:txEl>
                                              <p:pRg st="0" end="0"/>
                                            </p:txEl>
                                          </p:spTgt>
                                        </p:tgtEl>
                                        <p:attrNameLst>
                                          <p:attrName>style.visibility</p:attrName>
                                        </p:attrNameLst>
                                      </p:cBhvr>
                                      <p:to>
                                        <p:strVal val="visible"/>
                                      </p:to>
                                    </p:set>
                                    <p:animEffect transition="in" filter="blinds(horizontal)">
                                      <p:cBhvr>
                                        <p:cTn id="42" dur="500"/>
                                        <p:tgtEl>
                                          <p:spTgt spid="426004">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426004">
                                            <p:txEl>
                                              <p:pRg st="1" end="1"/>
                                            </p:txEl>
                                          </p:spTgt>
                                        </p:tgtEl>
                                        <p:attrNameLst>
                                          <p:attrName>style.visibility</p:attrName>
                                        </p:attrNameLst>
                                      </p:cBhvr>
                                      <p:to>
                                        <p:strVal val="visible"/>
                                      </p:to>
                                    </p:set>
                                    <p:animEffect transition="in" filter="blinds(horizontal)">
                                      <p:cBhvr>
                                        <p:cTn id="47" dur="500"/>
                                        <p:tgtEl>
                                          <p:spTgt spid="426004">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426004">
                                            <p:txEl>
                                              <p:pRg st="2" end="2"/>
                                            </p:txEl>
                                          </p:spTgt>
                                        </p:tgtEl>
                                        <p:attrNameLst>
                                          <p:attrName>style.visibility</p:attrName>
                                        </p:attrNameLst>
                                      </p:cBhvr>
                                      <p:to>
                                        <p:strVal val="visible"/>
                                      </p:to>
                                    </p:set>
                                    <p:animEffect transition="in" filter="blinds(horizontal)">
                                      <p:cBhvr>
                                        <p:cTn id="52" dur="500"/>
                                        <p:tgtEl>
                                          <p:spTgt spid="426004">
                                            <p:txEl>
                                              <p:pRg st="2" end="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426004">
                                            <p:txEl>
                                              <p:pRg st="3" end="3"/>
                                            </p:txEl>
                                          </p:spTgt>
                                        </p:tgtEl>
                                        <p:attrNameLst>
                                          <p:attrName>style.visibility</p:attrName>
                                        </p:attrNameLst>
                                      </p:cBhvr>
                                      <p:to>
                                        <p:strVal val="visible"/>
                                      </p:to>
                                    </p:set>
                                    <p:animEffect transition="in" filter="blinds(horizontal)">
                                      <p:cBhvr>
                                        <p:cTn id="57" dur="500"/>
                                        <p:tgtEl>
                                          <p:spTgt spid="426004">
                                            <p:txEl>
                                              <p:pRg st="3" end="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426006"/>
                                        </p:tgtEl>
                                        <p:attrNameLst>
                                          <p:attrName>style.visibility</p:attrName>
                                        </p:attrNameLst>
                                      </p:cBhvr>
                                      <p:to>
                                        <p:strVal val="visible"/>
                                      </p:to>
                                    </p:set>
                                    <p:animEffect transition="in" filter="blinds(horizontal)">
                                      <p:cBhvr>
                                        <p:cTn id="62" dur="500"/>
                                        <p:tgtEl>
                                          <p:spTgt spid="4260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6006" grpId="0"/>
      <p:bldP spid="5634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p:nvPr/>
        </p:nvSpPr>
        <p:spPr>
          <a:xfrm>
            <a:off x="3716338" y="1763713"/>
            <a:ext cx="4770437" cy="3571875"/>
          </a:xfrm>
          <a:prstGeom prst="rect">
            <a:avLst/>
          </a:prstGeom>
          <a:noFill/>
          <a:ln w="9525">
            <a:noFill/>
          </a:ln>
        </p:spPr>
        <p:txBody>
          <a:bodyPr anchor="t" anchorCtr="0">
            <a:spAutoFit/>
          </a:bodyPr>
          <a:lstStyle/>
          <a:p>
            <a:pPr lvl="1" indent="0" algn="ctr" eaLnBrk="0" hangingPunct="0">
              <a:lnSpc>
                <a:spcPct val="130000"/>
              </a:lnSpc>
            </a:pPr>
            <a:r>
              <a:rPr lang="zh-CN" altLang="en-US" sz="2200" dirty="0">
                <a:solidFill>
                  <a:srgbClr val="008000"/>
                </a:solidFill>
                <a:latin typeface="微软雅黑" panose="020B0503020204020204" pitchFamily="34" charset="-122"/>
                <a:ea typeface="微软雅黑" panose="020B0503020204020204" pitchFamily="34" charset="-122"/>
              </a:rPr>
              <a:t>冯</a:t>
            </a:r>
            <a:r>
              <a:rPr lang="en-US" altLang="zh-CN" sz="2200" dirty="0">
                <a:solidFill>
                  <a:srgbClr val="008000"/>
                </a:solidFill>
                <a:latin typeface="微软雅黑" panose="020B0503020204020204" pitchFamily="34" charset="-122"/>
                <a:ea typeface="微软雅黑" panose="020B0503020204020204" pitchFamily="34" charset="-122"/>
              </a:rPr>
              <a:t>·</a:t>
            </a:r>
            <a:r>
              <a:rPr lang="zh-CN" altLang="en-US" sz="2200" dirty="0">
                <a:solidFill>
                  <a:srgbClr val="008000"/>
                </a:solidFill>
                <a:latin typeface="微软雅黑" panose="020B0503020204020204" pitchFamily="34" charset="-122"/>
                <a:ea typeface="微软雅黑" panose="020B0503020204020204" pitchFamily="34" charset="-122"/>
              </a:rPr>
              <a:t>诺依曼结构计算机采用</a:t>
            </a:r>
            <a:r>
              <a:rPr lang="zh-CN" altLang="en-US" sz="2200" dirty="0">
                <a:solidFill>
                  <a:srgbClr val="FF0000"/>
                </a:solidFill>
                <a:latin typeface="微软雅黑" panose="020B0503020204020204" pitchFamily="34" charset="-122"/>
                <a:ea typeface="微软雅黑" panose="020B0503020204020204" pitchFamily="34" charset="-122"/>
              </a:rPr>
              <a:t>存储程序</a:t>
            </a:r>
            <a:r>
              <a:rPr lang="zh-CN" altLang="en-US" sz="2200" dirty="0">
                <a:solidFill>
                  <a:srgbClr val="008000"/>
                </a:solidFill>
                <a:latin typeface="微软雅黑" panose="020B0503020204020204" pitchFamily="34" charset="-122"/>
                <a:ea typeface="微软雅黑" panose="020B0503020204020204" pitchFamily="34" charset="-122"/>
              </a:rPr>
              <a:t> 工作方式：</a:t>
            </a:r>
          </a:p>
          <a:p>
            <a:pPr lvl="1" indent="0" algn="ctr" eaLnBrk="0" hangingPunct="0">
              <a:lnSpc>
                <a:spcPct val="130000"/>
              </a:lnSpc>
            </a:pPr>
            <a:r>
              <a:rPr lang="zh-CN" altLang="en-US" sz="2200" dirty="0">
                <a:solidFill>
                  <a:srgbClr val="008000"/>
                </a:solidFill>
                <a:latin typeface="微软雅黑" panose="020B0503020204020204" pitchFamily="34" charset="-122"/>
                <a:ea typeface="微软雅黑" panose="020B0503020204020204" pitchFamily="34" charset="-122"/>
              </a:rPr>
              <a:t>  </a:t>
            </a:r>
            <a:r>
              <a:rPr lang="zh-CN" altLang="en-US" sz="2200" dirty="0">
                <a:latin typeface="微软雅黑" panose="020B0503020204020204" pitchFamily="34" charset="-122"/>
                <a:ea typeface="微软雅黑" panose="020B0503020204020204" pitchFamily="34" charset="-122"/>
              </a:rPr>
              <a:t>任何要计算机完成的工作都要先被编写成程序，然后将程序和原始数据送入主存并启动执行。一旦程序被启动，计算机应能在不需操作人员干预下，自动完成逐条取出指令和执行指令的任务。</a:t>
            </a:r>
          </a:p>
        </p:txBody>
      </p:sp>
      <p:sp>
        <p:nvSpPr>
          <p:cNvPr id="27650" name="Rectangle 3"/>
          <p:cNvSpPr>
            <a:spLocks noGrp="1"/>
          </p:cNvSpPr>
          <p:nvPr>
            <p:ph type="title"/>
          </p:nvPr>
        </p:nvSpPr>
        <p:spPr>
          <a:xfrm>
            <a:off x="457200" y="53975"/>
            <a:ext cx="8229600" cy="561975"/>
          </a:xfrm>
        </p:spPr>
        <p:txBody>
          <a:bodyPr vert="horz" wrap="square" lIns="63500" tIns="25400" rIns="63500" bIns="25400" anchor="t" anchorCtr="0">
            <a:spAutoFit/>
          </a:bodyPr>
          <a:lstStyle/>
          <a:p>
            <a:r>
              <a:rPr lang="zh-CN" altLang="en-US" sz="3600" dirty="0"/>
              <a:t>你认为冯</a:t>
            </a:r>
            <a:r>
              <a:rPr lang="zh-CN" altLang="en-US" sz="3600" dirty="0">
                <a:latin typeface="黑体" panose="02010609060101010101" pitchFamily="49" charset="-122"/>
              </a:rPr>
              <a:t>·</a:t>
            </a:r>
            <a:r>
              <a:rPr lang="zh-CN" altLang="en-US" sz="3600" dirty="0"/>
              <a:t>诺依曼结构是怎样的？</a:t>
            </a:r>
          </a:p>
        </p:txBody>
      </p:sp>
      <p:sp>
        <p:nvSpPr>
          <p:cNvPr id="545796" name="Rectangle 4"/>
          <p:cNvSpPr>
            <a:spLocks noGrp="1"/>
          </p:cNvSpPr>
          <p:nvPr>
            <p:ph idx="1"/>
          </p:nvPr>
        </p:nvSpPr>
        <p:spPr>
          <a:xfrm>
            <a:off x="204788" y="730250"/>
            <a:ext cx="3152775" cy="6207125"/>
          </a:xfrm>
        </p:spPr>
        <p:txBody>
          <a:bodyPr vert="horz" wrap="square" lIns="63500" tIns="25400" rIns="63500" bIns="25400" anchor="t" anchorCtr="0">
            <a:spAutoFit/>
          </a:bodyPr>
          <a:lstStyle/>
          <a:p>
            <a:pPr>
              <a:spcBef>
                <a:spcPts val="600"/>
              </a:spcBef>
              <a:buSzPct val="80000"/>
              <a:buFont typeface="Wingdings" panose="05000000000000000000" pitchFamily="2" charset="2"/>
              <a:buChar char="l"/>
            </a:pPr>
            <a:r>
              <a:rPr lang="zh-CN" altLang="en-US" sz="2000" dirty="0">
                <a:ea typeface="微软雅黑" panose="020B0503020204020204" pitchFamily="34" charset="-122"/>
              </a:rPr>
              <a:t>应该有个主存，用来存放程序和数据</a:t>
            </a:r>
          </a:p>
          <a:p>
            <a:pPr>
              <a:spcBef>
                <a:spcPts val="600"/>
              </a:spcBef>
              <a:buSzPct val="80000"/>
              <a:buFont typeface="Wingdings" panose="05000000000000000000" pitchFamily="2" charset="2"/>
              <a:buChar char="l"/>
            </a:pPr>
            <a:r>
              <a:rPr lang="zh-CN" altLang="en-US" sz="2000" dirty="0">
                <a:ea typeface="微软雅黑" panose="020B0503020204020204" pitchFamily="34" charset="-122"/>
              </a:rPr>
              <a:t>应该有一个自动逐条取出指令的部件</a:t>
            </a:r>
          </a:p>
          <a:p>
            <a:pPr>
              <a:spcBef>
                <a:spcPts val="600"/>
              </a:spcBef>
              <a:buSzPct val="80000"/>
              <a:buFont typeface="Wingdings" panose="05000000000000000000" pitchFamily="2" charset="2"/>
              <a:buChar char="l"/>
            </a:pPr>
            <a:r>
              <a:rPr lang="zh-CN" altLang="en-US" sz="2000" dirty="0">
                <a:ea typeface="微软雅黑" panose="020B0503020204020204" pitchFamily="34" charset="-122"/>
              </a:rPr>
              <a:t>还应该有具体执行指令（即运算）的部件</a:t>
            </a:r>
          </a:p>
          <a:p>
            <a:pPr>
              <a:spcBef>
                <a:spcPts val="600"/>
              </a:spcBef>
              <a:buSzPct val="80000"/>
              <a:buFont typeface="Wingdings" panose="05000000000000000000" pitchFamily="2" charset="2"/>
              <a:buChar char="l"/>
            </a:pPr>
            <a:r>
              <a:rPr lang="zh-CN" altLang="en-US" sz="2000" dirty="0">
                <a:ea typeface="微软雅黑" panose="020B0503020204020204" pitchFamily="34" charset="-122"/>
              </a:rPr>
              <a:t>程序由指令构成</a:t>
            </a:r>
          </a:p>
          <a:p>
            <a:pPr>
              <a:spcBef>
                <a:spcPts val="600"/>
              </a:spcBef>
              <a:buSzPct val="80000"/>
              <a:buFont typeface="Wingdings" panose="05000000000000000000" pitchFamily="2" charset="2"/>
              <a:buChar char="l"/>
            </a:pPr>
            <a:r>
              <a:rPr lang="zh-CN" altLang="en-US" sz="2000" dirty="0">
                <a:ea typeface="微软雅黑" panose="020B0503020204020204" pitchFamily="34" charset="-122"/>
              </a:rPr>
              <a:t>指令描述如何对数据进行处理</a:t>
            </a:r>
          </a:p>
          <a:p>
            <a:pPr>
              <a:spcBef>
                <a:spcPts val="600"/>
              </a:spcBef>
              <a:buSzPct val="80000"/>
              <a:buFont typeface="Wingdings" panose="05000000000000000000" pitchFamily="2" charset="2"/>
              <a:buChar char="l"/>
            </a:pPr>
            <a:r>
              <a:rPr lang="zh-CN" altLang="en-US" sz="2000" dirty="0">
                <a:ea typeface="微软雅黑" panose="020B0503020204020204" pitchFamily="34" charset="-122"/>
              </a:rPr>
              <a:t>应该有将程序和原始数据输入计算机的部件</a:t>
            </a:r>
          </a:p>
          <a:p>
            <a:pPr>
              <a:spcBef>
                <a:spcPts val="600"/>
              </a:spcBef>
              <a:buSzPct val="80000"/>
              <a:buFont typeface="Wingdings" panose="05000000000000000000" pitchFamily="2" charset="2"/>
              <a:buChar char="l"/>
            </a:pPr>
            <a:r>
              <a:rPr lang="zh-CN" altLang="en-US" sz="2000" dirty="0">
                <a:ea typeface="微软雅黑" panose="020B0503020204020204" pitchFamily="34" charset="-122"/>
              </a:rPr>
              <a:t>应该有将运算结果输出计算机的部件</a:t>
            </a:r>
          </a:p>
          <a:p>
            <a:pPr>
              <a:buSzPct val="80000"/>
              <a:buFont typeface="Wingdings" panose="05000000000000000000" pitchFamily="2" charset="2"/>
              <a:buChar char="l"/>
            </a:pPr>
            <a:endParaRPr lang="zh-CN" altLang="en-US" sz="2000" dirty="0">
              <a:ea typeface="微软雅黑" panose="020B0503020204020204" pitchFamily="34" charset="-122"/>
            </a:endParaRPr>
          </a:p>
          <a:p>
            <a:pPr>
              <a:buSzPct val="80000"/>
              <a:buFont typeface="Wingdings" panose="05000000000000000000" pitchFamily="2" charset="2"/>
              <a:buChar char="l"/>
            </a:pPr>
            <a:endParaRPr lang="zh-CN" altLang="en-US" sz="2000" dirty="0">
              <a:ea typeface="微软雅黑" panose="020B0503020204020204" pitchFamily="34" charset="-122"/>
            </a:endParaRPr>
          </a:p>
        </p:txBody>
      </p:sp>
      <p:sp>
        <p:nvSpPr>
          <p:cNvPr id="545797" name="Text Box 5"/>
          <p:cNvSpPr txBox="1"/>
          <p:nvPr/>
        </p:nvSpPr>
        <p:spPr>
          <a:xfrm>
            <a:off x="473075" y="5994400"/>
            <a:ext cx="2565400" cy="396875"/>
          </a:xfrm>
          <a:prstGeom prst="rect">
            <a:avLst/>
          </a:prstGeom>
          <a:noFill/>
          <a:ln w="9525">
            <a:noFill/>
          </a:ln>
        </p:spPr>
        <p:txBody>
          <a:bodyPr anchor="t" anchorCtr="0">
            <a:spAutoFit/>
          </a:bodyPr>
          <a:lstStyle/>
          <a:p>
            <a:pPr algn="ctr" eaLnBrk="0" hangingPunct="0">
              <a:spcBef>
                <a:spcPct val="50000"/>
              </a:spcBef>
            </a:pPr>
            <a:r>
              <a:rPr lang="zh-CN" altLang="en-US" sz="2000" dirty="0">
                <a:solidFill>
                  <a:srgbClr val="FF0000"/>
                </a:solidFill>
                <a:latin typeface="Times New Roman" panose="02020603050405020304" pitchFamily="18" charset="0"/>
                <a:ea typeface="微软雅黑" panose="020B0503020204020204" pitchFamily="34" charset="-122"/>
              </a:rPr>
              <a:t>你还能想出更多吗？</a:t>
            </a:r>
          </a:p>
        </p:txBody>
      </p:sp>
      <p:sp>
        <p:nvSpPr>
          <p:cNvPr id="545798" name="Text Box 6"/>
          <p:cNvSpPr txBox="1"/>
          <p:nvPr/>
        </p:nvSpPr>
        <p:spPr>
          <a:xfrm>
            <a:off x="457200" y="6381750"/>
            <a:ext cx="2790825" cy="396875"/>
          </a:xfrm>
          <a:prstGeom prst="rect">
            <a:avLst/>
          </a:prstGeom>
          <a:noFill/>
          <a:ln w="9525">
            <a:noFill/>
          </a:ln>
        </p:spPr>
        <p:txBody>
          <a:bodyPr anchor="t" anchorCtr="0">
            <a:spAutoFit/>
          </a:bodyPr>
          <a:lstStyle/>
          <a:p>
            <a:pPr algn="ctr" eaLnBrk="0" hangingPunct="0">
              <a:spcBef>
                <a:spcPct val="50000"/>
              </a:spcBef>
            </a:pPr>
            <a:r>
              <a:rPr lang="zh-CN" altLang="en-US" sz="2000" dirty="0">
                <a:solidFill>
                  <a:schemeClr val="accent2"/>
                </a:solidFill>
                <a:latin typeface="微软雅黑" panose="020B0503020204020204" pitchFamily="34" charset="-122"/>
                <a:ea typeface="微软雅黑" panose="020B0503020204020204" pitchFamily="34" charset="-122"/>
              </a:rPr>
              <a:t>你猜得八九不离十了</a:t>
            </a:r>
            <a:r>
              <a:rPr lang="zh-CN" altLang="en-US" sz="2000" dirty="0">
                <a:solidFill>
                  <a:schemeClr val="accent2"/>
                </a:solidFill>
                <a:latin typeface="微软雅黑" panose="020B0503020204020204" pitchFamily="34" charset="-122"/>
                <a:ea typeface="微软雅黑" panose="020B0503020204020204" pitchFamily="34" charset="-122"/>
                <a:sym typeface="Wingdings" panose="05000000000000000000" pitchFamily="2" charset="2"/>
              </a:rPr>
              <a:t></a:t>
            </a:r>
            <a:endParaRPr lang="zh-CN" altLang="en-US" sz="2000" dirty="0">
              <a:solidFill>
                <a:schemeClr val="accent2"/>
              </a:solidFill>
              <a:latin typeface="微软雅黑" panose="020B0503020204020204" pitchFamily="34" charset="-122"/>
              <a:ea typeface="微软雅黑" panose="020B0503020204020204" pitchFamily="34" charset="-122"/>
            </a:endParaRPr>
          </a:p>
        </p:txBody>
      </p:sp>
      <p:grpSp>
        <p:nvGrpSpPr>
          <p:cNvPr id="545799" name="Group 7"/>
          <p:cNvGrpSpPr/>
          <p:nvPr/>
        </p:nvGrpSpPr>
        <p:grpSpPr>
          <a:xfrm>
            <a:off x="3357563" y="773113"/>
            <a:ext cx="5535612" cy="5859462"/>
            <a:chOff x="2115" y="487"/>
            <a:chExt cx="3487" cy="3691"/>
          </a:xfrm>
        </p:grpSpPr>
        <p:pic>
          <p:nvPicPr>
            <p:cNvPr id="27655" name="Picture 8"/>
            <p:cNvPicPr>
              <a:picLocks noChangeAspect="1"/>
            </p:cNvPicPr>
            <p:nvPr/>
          </p:nvPicPr>
          <p:blipFill>
            <a:blip r:embed="rId2"/>
            <a:stretch>
              <a:fillRect/>
            </a:stretch>
          </p:blipFill>
          <p:spPr>
            <a:xfrm>
              <a:off x="2115" y="487"/>
              <a:ext cx="3459" cy="3691"/>
            </a:xfrm>
            <a:prstGeom prst="rect">
              <a:avLst/>
            </a:prstGeom>
            <a:noFill/>
            <a:ln w="9525">
              <a:noFill/>
            </a:ln>
          </p:spPr>
        </p:pic>
        <p:sp>
          <p:nvSpPr>
            <p:cNvPr id="27656" name="Text Box 9"/>
            <p:cNvSpPr txBox="1"/>
            <p:nvPr/>
          </p:nvSpPr>
          <p:spPr>
            <a:xfrm>
              <a:off x="4309" y="3804"/>
              <a:ext cx="1293" cy="269"/>
            </a:xfrm>
            <a:prstGeom prst="rect">
              <a:avLst/>
            </a:prstGeom>
            <a:noFill/>
            <a:ln w="9525">
              <a:noFill/>
            </a:ln>
          </p:spPr>
          <p:txBody>
            <a:bodyPr anchor="t" anchorCtr="0">
              <a:spAutoFit/>
            </a:bodyPr>
            <a:lstStyle/>
            <a:p>
              <a:pPr algn="ctr" eaLnBrk="0" hangingPunct="0">
                <a:spcBef>
                  <a:spcPct val="50000"/>
                </a:spcBef>
              </a:pPr>
              <a:r>
                <a:rPr lang="en-US" altLang="zh-CN" sz="2200" dirty="0">
                  <a:solidFill>
                    <a:srgbClr val="FF0000"/>
                  </a:solidFill>
                  <a:latin typeface="微软雅黑" panose="020B0503020204020204" pitchFamily="34" charset="-122"/>
                  <a:ea typeface="微软雅黑" panose="020B0503020204020204" pitchFamily="34" charset="-122"/>
                </a:rPr>
                <a:t>IAS</a:t>
              </a:r>
              <a:r>
                <a:rPr lang="zh-CN" altLang="en-US" sz="2200" dirty="0">
                  <a:solidFill>
                    <a:srgbClr val="FF0000"/>
                  </a:solidFill>
                  <a:latin typeface="微软雅黑" panose="020B0503020204020204" pitchFamily="34" charset="-122"/>
                  <a:ea typeface="微软雅黑" panose="020B0503020204020204" pitchFamily="34" charset="-122"/>
                </a:rPr>
                <a:t>计算机结构</a:t>
              </a:r>
            </a:p>
          </p:txBody>
        </p:sp>
      </p:grpSp>
      <p:sp>
        <p:nvSpPr>
          <p:cNvPr id="545802" name="Rectangle 10"/>
          <p:cNvSpPr/>
          <p:nvPr/>
        </p:nvSpPr>
        <p:spPr>
          <a:xfrm>
            <a:off x="3986213" y="1133475"/>
            <a:ext cx="2565400" cy="2116138"/>
          </a:xfrm>
          <a:prstGeom prst="rect">
            <a:avLst/>
          </a:prstGeom>
          <a:noFill/>
          <a:ln w="28575" cap="flat" cmpd="sng">
            <a:solidFill>
              <a:srgbClr val="FF0000"/>
            </a:solidFill>
            <a:prstDash val="solid"/>
            <a:miter/>
            <a:headEnd type="none" w="med" len="med"/>
            <a:tailEnd type="none" w="med" len="med"/>
          </a:ln>
        </p:spPr>
        <p:txBody>
          <a:bodyPr wrap="none" anchor="ctr" anchorCtr="0"/>
          <a:lstStyle/>
          <a:p>
            <a:pPr algn="ctr" eaLnBrk="0" hangingPunct="0"/>
            <a:endParaRPr lang="zh-CN" altLang="en-US" sz="1400" dirty="0">
              <a:latin typeface="Times New Roman" panose="02020603050405020304" pitchFamily="18" charset="0"/>
              <a:ea typeface="宋体" panose="02010600030101010101" pitchFamily="2" charset="-122"/>
            </a:endParaRPr>
          </a:p>
        </p:txBody>
      </p:sp>
      <p:sp>
        <p:nvSpPr>
          <p:cNvPr id="545803" name="Rectangle 11"/>
          <p:cNvSpPr/>
          <p:nvPr/>
        </p:nvSpPr>
        <p:spPr>
          <a:xfrm>
            <a:off x="3716338" y="3833813"/>
            <a:ext cx="2835275" cy="2700337"/>
          </a:xfrm>
          <a:prstGeom prst="rect">
            <a:avLst/>
          </a:prstGeom>
          <a:noFill/>
          <a:ln w="28575" cap="flat" cmpd="sng">
            <a:solidFill>
              <a:srgbClr val="FF0000"/>
            </a:solidFill>
            <a:prstDash val="solid"/>
            <a:miter/>
            <a:headEnd type="none" w="med" len="med"/>
            <a:tailEnd type="none" w="med" len="med"/>
          </a:ln>
        </p:spPr>
        <p:txBody>
          <a:bodyPr wrap="none" anchor="ctr" anchorCtr="0"/>
          <a:lstStyle/>
          <a:p>
            <a:pPr algn="ctr" eaLnBrk="0" hangingPunct="0"/>
            <a:endParaRPr lang="zh-CN" altLang="en-US" sz="1400" dirty="0">
              <a:latin typeface="Times New Roman" panose="02020603050405020304" pitchFamily="18"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45796">
                                            <p:txEl>
                                              <p:pRg st="0" end="0"/>
                                            </p:txEl>
                                          </p:spTgt>
                                        </p:tgtEl>
                                        <p:attrNameLst>
                                          <p:attrName>style.visibility</p:attrName>
                                        </p:attrNameLst>
                                      </p:cBhvr>
                                      <p:to>
                                        <p:strVal val="visible"/>
                                      </p:to>
                                    </p:set>
                                    <p:animEffect transition="in" filter="blinds(horizontal)">
                                      <p:cBhvr>
                                        <p:cTn id="7" dur="500"/>
                                        <p:tgtEl>
                                          <p:spTgt spid="54579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45796">
                                            <p:txEl>
                                              <p:pRg st="1" end="1"/>
                                            </p:txEl>
                                          </p:spTgt>
                                        </p:tgtEl>
                                        <p:attrNameLst>
                                          <p:attrName>style.visibility</p:attrName>
                                        </p:attrNameLst>
                                      </p:cBhvr>
                                      <p:to>
                                        <p:strVal val="visible"/>
                                      </p:to>
                                    </p:set>
                                    <p:animEffect transition="in" filter="blinds(horizontal)">
                                      <p:cBhvr>
                                        <p:cTn id="12" dur="500"/>
                                        <p:tgtEl>
                                          <p:spTgt spid="54579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45796">
                                            <p:txEl>
                                              <p:pRg st="2" end="2"/>
                                            </p:txEl>
                                          </p:spTgt>
                                        </p:tgtEl>
                                        <p:attrNameLst>
                                          <p:attrName>style.visibility</p:attrName>
                                        </p:attrNameLst>
                                      </p:cBhvr>
                                      <p:to>
                                        <p:strVal val="visible"/>
                                      </p:to>
                                    </p:set>
                                    <p:animEffect transition="in" filter="blinds(horizontal)">
                                      <p:cBhvr>
                                        <p:cTn id="17" dur="500"/>
                                        <p:tgtEl>
                                          <p:spTgt spid="54579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45796">
                                            <p:txEl>
                                              <p:pRg st="3" end="3"/>
                                            </p:txEl>
                                          </p:spTgt>
                                        </p:tgtEl>
                                        <p:attrNameLst>
                                          <p:attrName>style.visibility</p:attrName>
                                        </p:attrNameLst>
                                      </p:cBhvr>
                                      <p:to>
                                        <p:strVal val="visible"/>
                                      </p:to>
                                    </p:set>
                                    <p:animEffect transition="in" filter="blinds(horizontal)">
                                      <p:cBhvr>
                                        <p:cTn id="22" dur="500"/>
                                        <p:tgtEl>
                                          <p:spTgt spid="54579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45796">
                                            <p:txEl>
                                              <p:pRg st="4" end="4"/>
                                            </p:txEl>
                                          </p:spTgt>
                                        </p:tgtEl>
                                        <p:attrNameLst>
                                          <p:attrName>style.visibility</p:attrName>
                                        </p:attrNameLst>
                                      </p:cBhvr>
                                      <p:to>
                                        <p:strVal val="visible"/>
                                      </p:to>
                                    </p:set>
                                    <p:animEffect transition="in" filter="blinds(horizontal)">
                                      <p:cBhvr>
                                        <p:cTn id="27" dur="500"/>
                                        <p:tgtEl>
                                          <p:spTgt spid="54579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45796">
                                            <p:txEl>
                                              <p:pRg st="5" end="5"/>
                                            </p:txEl>
                                          </p:spTgt>
                                        </p:tgtEl>
                                        <p:attrNameLst>
                                          <p:attrName>style.visibility</p:attrName>
                                        </p:attrNameLst>
                                      </p:cBhvr>
                                      <p:to>
                                        <p:strVal val="visible"/>
                                      </p:to>
                                    </p:set>
                                    <p:animEffect transition="in" filter="blinds(horizontal)">
                                      <p:cBhvr>
                                        <p:cTn id="32" dur="500"/>
                                        <p:tgtEl>
                                          <p:spTgt spid="54579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45796">
                                            <p:txEl>
                                              <p:pRg st="6" end="6"/>
                                            </p:txEl>
                                          </p:spTgt>
                                        </p:tgtEl>
                                        <p:attrNameLst>
                                          <p:attrName>style.visibility</p:attrName>
                                        </p:attrNameLst>
                                      </p:cBhvr>
                                      <p:to>
                                        <p:strVal val="visible"/>
                                      </p:to>
                                    </p:set>
                                    <p:animEffect transition="in" filter="blinds(horizontal)">
                                      <p:cBhvr>
                                        <p:cTn id="37" dur="500"/>
                                        <p:tgtEl>
                                          <p:spTgt spid="54579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45797"/>
                                        </p:tgtEl>
                                        <p:attrNameLst>
                                          <p:attrName>style.visibility</p:attrName>
                                        </p:attrNameLst>
                                      </p:cBhvr>
                                      <p:to>
                                        <p:strVal val="visible"/>
                                      </p:to>
                                    </p:set>
                                    <p:animEffect transition="in" filter="blinds(horizontal)">
                                      <p:cBhvr>
                                        <p:cTn id="42" dur="500"/>
                                        <p:tgtEl>
                                          <p:spTgt spid="54579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45798"/>
                                        </p:tgtEl>
                                        <p:attrNameLst>
                                          <p:attrName>style.visibility</p:attrName>
                                        </p:attrNameLst>
                                      </p:cBhvr>
                                      <p:to>
                                        <p:strVal val="visible"/>
                                      </p:to>
                                    </p:set>
                                    <p:animEffect transition="in" filter="blinds(horizontal)">
                                      <p:cBhvr>
                                        <p:cTn id="47" dur="500"/>
                                        <p:tgtEl>
                                          <p:spTgt spid="545798"/>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545799"/>
                                        </p:tgtEl>
                                        <p:attrNameLst>
                                          <p:attrName>style.visibility</p:attrName>
                                        </p:attrNameLst>
                                      </p:cBhvr>
                                      <p:to>
                                        <p:strVal val="visible"/>
                                      </p:to>
                                    </p:set>
                                    <p:animEffect transition="in" filter="blinds(horizontal)">
                                      <p:cBhvr>
                                        <p:cTn id="52" dur="500"/>
                                        <p:tgtEl>
                                          <p:spTgt spid="545799"/>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45802"/>
                                        </p:tgtEl>
                                        <p:attrNameLst>
                                          <p:attrName>style.visibility</p:attrName>
                                        </p:attrNameLst>
                                      </p:cBhvr>
                                      <p:to>
                                        <p:strVal val="visible"/>
                                      </p:to>
                                    </p:set>
                                    <p:animEffect transition="in" filter="blinds(horizontal)">
                                      <p:cBhvr>
                                        <p:cTn id="57" dur="500"/>
                                        <p:tgtEl>
                                          <p:spTgt spid="545802"/>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545803"/>
                                        </p:tgtEl>
                                        <p:attrNameLst>
                                          <p:attrName>style.visibility</p:attrName>
                                        </p:attrNameLst>
                                      </p:cBhvr>
                                      <p:to>
                                        <p:strVal val="visible"/>
                                      </p:to>
                                    </p:set>
                                    <p:animEffect transition="in" filter="blinds(horizontal)">
                                      <p:cBhvr>
                                        <p:cTn id="62" dur="500"/>
                                        <p:tgtEl>
                                          <p:spTgt spid="5458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5797" grpId="0"/>
      <p:bldP spid="545798" grpId="0"/>
      <p:bldP spid="545802" grpId="0" animBg="1"/>
      <p:bldP spid="545803" grpId="0" animBg="1"/>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7" name="Rectangle 2"/>
          <p:cNvSpPr>
            <a:spLocks noGrp="1"/>
          </p:cNvSpPr>
          <p:nvPr>
            <p:ph type="title"/>
          </p:nvPr>
        </p:nvSpPr>
        <p:spPr>
          <a:xfrm>
            <a:off x="711200" y="114300"/>
            <a:ext cx="7048500" cy="474663"/>
          </a:xfrm>
        </p:spPr>
        <p:txBody>
          <a:bodyPr vert="horz" wrap="square" lIns="63500" tIns="25400" rIns="63500" bIns="25400" anchor="t" anchorCtr="0">
            <a:spAutoFit/>
          </a:bodyPr>
          <a:lstStyle/>
          <a:p>
            <a:r>
              <a:rPr lang="en-US" altLang="zh-CN" dirty="0">
                <a:ea typeface="宋体" panose="02010600030101010101" pitchFamily="2" charset="-122"/>
              </a:rPr>
              <a:t>BIG Endian versus Little Endian </a:t>
            </a:r>
            <a:endParaRPr lang="en-US" altLang="zh-CN" sz="2000" dirty="0">
              <a:ea typeface="宋体" panose="02010600030101010101" pitchFamily="2" charset="-122"/>
            </a:endParaRPr>
          </a:p>
        </p:txBody>
      </p:sp>
      <p:sp>
        <p:nvSpPr>
          <p:cNvPr id="427011" name="Text Box 3"/>
          <p:cNvSpPr txBox="1"/>
          <p:nvPr/>
        </p:nvSpPr>
        <p:spPr>
          <a:xfrm>
            <a:off x="188913" y="868363"/>
            <a:ext cx="8805862" cy="393700"/>
          </a:xfrm>
          <a:prstGeom prst="rect">
            <a:avLst/>
          </a:prstGeom>
          <a:noFill/>
          <a:ln w="12700">
            <a:noFill/>
          </a:ln>
        </p:spPr>
        <p:txBody>
          <a:bodyPr anchor="t" anchorCtr="0">
            <a:spAutoFit/>
          </a:bodyPr>
          <a:lstStyle/>
          <a:p>
            <a:pPr eaLnBrk="0" hangingPunct="0">
              <a:lnSpc>
                <a:spcPct val="90000"/>
              </a:lnSpc>
            </a:pPr>
            <a:r>
              <a:rPr lang="en-US" altLang="zh-CN" sz="2200" dirty="0">
                <a:latin typeface="Arial" panose="020B0604020202020204" pitchFamily="34" charset="0"/>
              </a:rPr>
              <a:t>Ex1:  Memory layout of a number ABCDH located in 1000</a:t>
            </a:r>
            <a:endParaRPr lang="zh-CN" altLang="en-US" sz="2200" dirty="0">
              <a:latin typeface="Arial" panose="020B0604020202020204" pitchFamily="34" charset="0"/>
            </a:endParaRPr>
          </a:p>
        </p:txBody>
      </p:sp>
      <p:sp>
        <p:nvSpPr>
          <p:cNvPr id="427013" name="Text Box 5"/>
          <p:cNvSpPr txBox="1"/>
          <p:nvPr/>
        </p:nvSpPr>
        <p:spPr>
          <a:xfrm>
            <a:off x="257175" y="3170238"/>
            <a:ext cx="8586788" cy="393700"/>
          </a:xfrm>
          <a:prstGeom prst="rect">
            <a:avLst/>
          </a:prstGeom>
          <a:noFill/>
          <a:ln w="12700">
            <a:noFill/>
          </a:ln>
        </p:spPr>
        <p:txBody>
          <a:bodyPr anchor="t" anchorCtr="0">
            <a:spAutoFit/>
          </a:bodyPr>
          <a:lstStyle/>
          <a:p>
            <a:pPr eaLnBrk="0" hangingPunct="0">
              <a:lnSpc>
                <a:spcPct val="90000"/>
              </a:lnSpc>
            </a:pPr>
            <a:r>
              <a:rPr lang="en-US" altLang="zh-CN" sz="2200" dirty="0">
                <a:latin typeface="Arial" panose="020B0604020202020204" pitchFamily="34" charset="0"/>
              </a:rPr>
              <a:t>Ex2: Memory layout of a number 00ABCDEFH located in 1000</a:t>
            </a:r>
          </a:p>
        </p:txBody>
      </p:sp>
      <p:grpSp>
        <p:nvGrpSpPr>
          <p:cNvPr id="2" name="Group 6"/>
          <p:cNvGrpSpPr/>
          <p:nvPr/>
        </p:nvGrpSpPr>
        <p:grpSpPr>
          <a:xfrm>
            <a:off x="1736725" y="2165350"/>
            <a:ext cx="3711575" cy="695325"/>
            <a:chOff x="1094" y="1464"/>
            <a:chExt cx="2338" cy="438"/>
          </a:xfrm>
        </p:grpSpPr>
        <p:sp>
          <p:nvSpPr>
            <p:cNvPr id="167941" name="Text Box 7"/>
            <p:cNvSpPr txBox="1"/>
            <p:nvPr/>
          </p:nvSpPr>
          <p:spPr>
            <a:xfrm>
              <a:off x="1094" y="1554"/>
              <a:ext cx="1440" cy="248"/>
            </a:xfrm>
            <a:prstGeom prst="rect">
              <a:avLst/>
            </a:prstGeom>
            <a:noFill/>
            <a:ln w="12700">
              <a:noFill/>
            </a:ln>
          </p:spPr>
          <p:txBody>
            <a:bodyPr wrap="none" anchor="t" anchorCtr="0">
              <a:spAutoFit/>
            </a:bodyPr>
            <a:lstStyle/>
            <a:p>
              <a:pPr eaLnBrk="0" hangingPunct="0">
                <a:lnSpc>
                  <a:spcPct val="90000"/>
                </a:lnSpc>
              </a:pPr>
              <a:r>
                <a:rPr lang="en-US" altLang="zh-CN" sz="2200" dirty="0">
                  <a:latin typeface="Arial" panose="020B0604020202020204" pitchFamily="34" charset="0"/>
                </a:rPr>
                <a:t>In Little Endian:</a:t>
              </a:r>
            </a:p>
          </p:txBody>
        </p:sp>
        <p:sp>
          <p:nvSpPr>
            <p:cNvPr id="167942" name="Line 8"/>
            <p:cNvSpPr/>
            <p:nvPr/>
          </p:nvSpPr>
          <p:spPr>
            <a:xfrm>
              <a:off x="2679" y="1689"/>
              <a:ext cx="288" cy="0"/>
            </a:xfrm>
            <a:prstGeom prst="line">
              <a:avLst/>
            </a:prstGeom>
            <a:ln w="12700" cap="flat" cmpd="sng">
              <a:solidFill>
                <a:schemeClr val="tx1"/>
              </a:solidFill>
              <a:prstDash val="solid"/>
              <a:round/>
              <a:headEnd type="none" w="med" len="med"/>
              <a:tailEnd type="triangle" w="med" len="med"/>
            </a:ln>
          </p:spPr>
        </p:sp>
        <p:sp>
          <p:nvSpPr>
            <p:cNvPr id="167943" name="Text Box 9"/>
            <p:cNvSpPr txBox="1"/>
            <p:nvPr/>
          </p:nvSpPr>
          <p:spPr>
            <a:xfrm>
              <a:off x="3062" y="1464"/>
              <a:ext cx="370" cy="438"/>
            </a:xfrm>
            <a:prstGeom prst="rect">
              <a:avLst/>
            </a:prstGeom>
            <a:noFill/>
            <a:ln w="12700">
              <a:noFill/>
            </a:ln>
          </p:spPr>
          <p:txBody>
            <a:bodyPr wrap="none" anchor="t" anchorCtr="0">
              <a:spAutoFit/>
            </a:bodyPr>
            <a:lstStyle/>
            <a:p>
              <a:pPr eaLnBrk="0" hangingPunct="0">
                <a:lnSpc>
                  <a:spcPct val="90000"/>
                </a:lnSpc>
              </a:pPr>
              <a:r>
                <a:rPr lang="en-US" altLang="zh-CN" sz="2200" dirty="0">
                  <a:latin typeface="Arial" panose="020B0604020202020204" pitchFamily="34" charset="0"/>
                </a:rPr>
                <a:t>AB</a:t>
              </a:r>
            </a:p>
            <a:p>
              <a:pPr eaLnBrk="0" hangingPunct="0">
                <a:lnSpc>
                  <a:spcPct val="90000"/>
                </a:lnSpc>
              </a:pPr>
              <a:r>
                <a:rPr lang="en-US" altLang="zh-CN" sz="2200" dirty="0">
                  <a:latin typeface="Arial" panose="020B0604020202020204" pitchFamily="34" charset="0"/>
                </a:rPr>
                <a:t>CD</a:t>
              </a:r>
            </a:p>
          </p:txBody>
        </p:sp>
      </p:grpSp>
      <p:sp>
        <p:nvSpPr>
          <p:cNvPr id="427018" name="Text Box 10"/>
          <p:cNvSpPr txBox="1"/>
          <p:nvPr/>
        </p:nvSpPr>
        <p:spPr>
          <a:xfrm>
            <a:off x="5553075" y="2185988"/>
            <a:ext cx="806450" cy="695325"/>
          </a:xfrm>
          <a:prstGeom prst="rect">
            <a:avLst/>
          </a:prstGeom>
          <a:noFill/>
          <a:ln w="12700">
            <a:noFill/>
          </a:ln>
        </p:spPr>
        <p:txBody>
          <a:bodyPr wrap="none" anchor="t" anchorCtr="0">
            <a:spAutoFit/>
          </a:bodyPr>
          <a:lstStyle/>
          <a:p>
            <a:pPr eaLnBrk="0" hangingPunct="0">
              <a:lnSpc>
                <a:spcPct val="90000"/>
              </a:lnSpc>
            </a:pPr>
            <a:r>
              <a:rPr lang="zh-CN" altLang="en-US" sz="2200" dirty="0">
                <a:solidFill>
                  <a:schemeClr val="accent2"/>
                </a:solidFill>
                <a:latin typeface="Arial" panose="020B0604020202020204" pitchFamily="34" charset="0"/>
              </a:rPr>
              <a:t>1001</a:t>
            </a:r>
          </a:p>
          <a:p>
            <a:pPr eaLnBrk="0" hangingPunct="0">
              <a:lnSpc>
                <a:spcPct val="90000"/>
              </a:lnSpc>
            </a:pPr>
            <a:r>
              <a:rPr lang="zh-CN" altLang="en-US" sz="2200" dirty="0">
                <a:solidFill>
                  <a:schemeClr val="accent2"/>
                </a:solidFill>
                <a:latin typeface="Arial" panose="020B0604020202020204" pitchFamily="34" charset="0"/>
              </a:rPr>
              <a:t>1000</a:t>
            </a:r>
          </a:p>
        </p:txBody>
      </p:sp>
      <p:grpSp>
        <p:nvGrpSpPr>
          <p:cNvPr id="3" name="Group 11"/>
          <p:cNvGrpSpPr/>
          <p:nvPr/>
        </p:nvGrpSpPr>
        <p:grpSpPr>
          <a:xfrm>
            <a:off x="1736725" y="1471613"/>
            <a:ext cx="3711575" cy="695325"/>
            <a:chOff x="1094" y="963"/>
            <a:chExt cx="2338" cy="438"/>
          </a:xfrm>
        </p:grpSpPr>
        <p:sp>
          <p:nvSpPr>
            <p:cNvPr id="167946" name="Text Box 12"/>
            <p:cNvSpPr txBox="1"/>
            <p:nvPr/>
          </p:nvSpPr>
          <p:spPr>
            <a:xfrm>
              <a:off x="1094" y="1017"/>
              <a:ext cx="1390" cy="248"/>
            </a:xfrm>
            <a:prstGeom prst="rect">
              <a:avLst/>
            </a:prstGeom>
            <a:noFill/>
            <a:ln w="12700">
              <a:noFill/>
            </a:ln>
          </p:spPr>
          <p:txBody>
            <a:bodyPr wrap="none" anchor="t" anchorCtr="0">
              <a:spAutoFit/>
            </a:bodyPr>
            <a:lstStyle/>
            <a:p>
              <a:pPr eaLnBrk="0" hangingPunct="0">
                <a:lnSpc>
                  <a:spcPct val="90000"/>
                </a:lnSpc>
              </a:pPr>
              <a:r>
                <a:rPr lang="en-US" altLang="zh-CN" sz="2200" dirty="0">
                  <a:latin typeface="Arial" panose="020B0604020202020204" pitchFamily="34" charset="0"/>
                </a:rPr>
                <a:t>In Big Endian:</a:t>
              </a:r>
              <a:r>
                <a:rPr lang="en-US" altLang="zh-CN" sz="2000" dirty="0">
                  <a:latin typeface="Arial" panose="020B0604020202020204" pitchFamily="34" charset="0"/>
                </a:rPr>
                <a:t>  </a:t>
              </a:r>
            </a:p>
          </p:txBody>
        </p:sp>
        <p:sp>
          <p:nvSpPr>
            <p:cNvPr id="167947" name="Line 13"/>
            <p:cNvSpPr/>
            <p:nvPr/>
          </p:nvSpPr>
          <p:spPr>
            <a:xfrm>
              <a:off x="2697" y="1153"/>
              <a:ext cx="288" cy="0"/>
            </a:xfrm>
            <a:prstGeom prst="line">
              <a:avLst/>
            </a:prstGeom>
            <a:ln w="12700" cap="flat" cmpd="sng">
              <a:solidFill>
                <a:schemeClr val="tx1"/>
              </a:solidFill>
              <a:prstDash val="solid"/>
              <a:round/>
              <a:headEnd type="none" w="med" len="med"/>
              <a:tailEnd type="triangle" w="med" len="med"/>
            </a:ln>
          </p:spPr>
        </p:sp>
        <p:sp>
          <p:nvSpPr>
            <p:cNvPr id="167948" name="Text Box 14"/>
            <p:cNvSpPr txBox="1"/>
            <p:nvPr/>
          </p:nvSpPr>
          <p:spPr>
            <a:xfrm>
              <a:off x="3062" y="963"/>
              <a:ext cx="370" cy="438"/>
            </a:xfrm>
            <a:prstGeom prst="rect">
              <a:avLst/>
            </a:prstGeom>
            <a:noFill/>
            <a:ln w="12700">
              <a:noFill/>
            </a:ln>
          </p:spPr>
          <p:txBody>
            <a:bodyPr wrap="none" anchor="t" anchorCtr="0">
              <a:spAutoFit/>
            </a:bodyPr>
            <a:lstStyle/>
            <a:p>
              <a:pPr eaLnBrk="0" hangingPunct="0">
                <a:lnSpc>
                  <a:spcPct val="90000"/>
                </a:lnSpc>
              </a:pPr>
              <a:r>
                <a:rPr lang="en-US" altLang="zh-CN" sz="2200" dirty="0">
                  <a:latin typeface="Arial" panose="020B0604020202020204" pitchFamily="34" charset="0"/>
                </a:rPr>
                <a:t>CD</a:t>
              </a:r>
            </a:p>
            <a:p>
              <a:pPr eaLnBrk="0" hangingPunct="0">
                <a:lnSpc>
                  <a:spcPct val="90000"/>
                </a:lnSpc>
              </a:pPr>
              <a:r>
                <a:rPr lang="en-US" altLang="zh-CN" sz="2200" dirty="0">
                  <a:latin typeface="Arial" panose="020B0604020202020204" pitchFamily="34" charset="0"/>
                </a:rPr>
                <a:t>AB</a:t>
              </a:r>
            </a:p>
          </p:txBody>
        </p:sp>
      </p:grpSp>
      <p:sp>
        <p:nvSpPr>
          <p:cNvPr id="427023" name="Rectangle 15"/>
          <p:cNvSpPr/>
          <p:nvPr/>
        </p:nvSpPr>
        <p:spPr>
          <a:xfrm>
            <a:off x="5510213" y="1463675"/>
            <a:ext cx="806450" cy="695325"/>
          </a:xfrm>
          <a:prstGeom prst="rect">
            <a:avLst/>
          </a:prstGeom>
          <a:noFill/>
          <a:ln w="12700">
            <a:noFill/>
          </a:ln>
        </p:spPr>
        <p:txBody>
          <a:bodyPr wrap="none" anchor="t" anchorCtr="0">
            <a:spAutoFit/>
          </a:bodyPr>
          <a:lstStyle/>
          <a:p>
            <a:pPr eaLnBrk="0" hangingPunct="0">
              <a:lnSpc>
                <a:spcPct val="90000"/>
              </a:lnSpc>
            </a:pPr>
            <a:r>
              <a:rPr lang="zh-CN" altLang="en-US" sz="2200" dirty="0">
                <a:solidFill>
                  <a:schemeClr val="accent2"/>
                </a:solidFill>
                <a:latin typeface="Arial" panose="020B0604020202020204" pitchFamily="34" charset="0"/>
              </a:rPr>
              <a:t>1001</a:t>
            </a:r>
          </a:p>
          <a:p>
            <a:pPr eaLnBrk="0" hangingPunct="0">
              <a:lnSpc>
                <a:spcPct val="90000"/>
              </a:lnSpc>
            </a:pPr>
            <a:r>
              <a:rPr lang="zh-CN" altLang="en-US" sz="2200" dirty="0">
                <a:solidFill>
                  <a:schemeClr val="accent2"/>
                </a:solidFill>
                <a:latin typeface="Arial" panose="020B0604020202020204" pitchFamily="34" charset="0"/>
              </a:rPr>
              <a:t>1000</a:t>
            </a:r>
          </a:p>
        </p:txBody>
      </p:sp>
      <p:sp>
        <p:nvSpPr>
          <p:cNvPr id="427024" name="Rectangle 16"/>
          <p:cNvSpPr/>
          <p:nvPr/>
        </p:nvSpPr>
        <p:spPr>
          <a:xfrm>
            <a:off x="5507038" y="3798888"/>
            <a:ext cx="806450" cy="1298575"/>
          </a:xfrm>
          <a:prstGeom prst="rect">
            <a:avLst/>
          </a:prstGeom>
          <a:noFill/>
          <a:ln w="12700">
            <a:noFill/>
          </a:ln>
        </p:spPr>
        <p:txBody>
          <a:bodyPr wrap="none" anchor="t" anchorCtr="0">
            <a:spAutoFit/>
          </a:bodyPr>
          <a:lstStyle/>
          <a:p>
            <a:pPr eaLnBrk="0" hangingPunct="0">
              <a:lnSpc>
                <a:spcPct val="90000"/>
              </a:lnSpc>
            </a:pPr>
            <a:r>
              <a:rPr lang="zh-CN" altLang="en-US" sz="2200" dirty="0">
                <a:solidFill>
                  <a:schemeClr val="accent2"/>
                </a:solidFill>
                <a:latin typeface="Arial" panose="020B0604020202020204" pitchFamily="34" charset="0"/>
              </a:rPr>
              <a:t>100</a:t>
            </a:r>
            <a:r>
              <a:rPr lang="en-US" altLang="zh-CN" sz="2200" dirty="0">
                <a:solidFill>
                  <a:schemeClr val="accent2"/>
                </a:solidFill>
                <a:latin typeface="Arial" panose="020B0604020202020204" pitchFamily="34" charset="0"/>
              </a:rPr>
              <a:t>0</a:t>
            </a:r>
          </a:p>
          <a:p>
            <a:pPr eaLnBrk="0" hangingPunct="0">
              <a:lnSpc>
                <a:spcPct val="90000"/>
              </a:lnSpc>
            </a:pPr>
            <a:r>
              <a:rPr lang="zh-CN" altLang="en-US" sz="2200" dirty="0">
                <a:solidFill>
                  <a:schemeClr val="accent2"/>
                </a:solidFill>
                <a:latin typeface="Arial" panose="020B0604020202020204" pitchFamily="34" charset="0"/>
              </a:rPr>
              <a:t>100</a:t>
            </a:r>
            <a:r>
              <a:rPr lang="en-US" altLang="zh-CN" sz="2200" dirty="0">
                <a:solidFill>
                  <a:schemeClr val="accent2"/>
                </a:solidFill>
                <a:latin typeface="Arial" panose="020B0604020202020204" pitchFamily="34" charset="0"/>
              </a:rPr>
              <a:t>1</a:t>
            </a:r>
          </a:p>
          <a:p>
            <a:pPr eaLnBrk="0" hangingPunct="0">
              <a:lnSpc>
                <a:spcPct val="90000"/>
              </a:lnSpc>
            </a:pPr>
            <a:r>
              <a:rPr lang="en-US" altLang="zh-CN" sz="2200" dirty="0">
                <a:solidFill>
                  <a:schemeClr val="accent2"/>
                </a:solidFill>
                <a:latin typeface="Arial" panose="020B0604020202020204" pitchFamily="34" charset="0"/>
              </a:rPr>
              <a:t>1002</a:t>
            </a:r>
          </a:p>
          <a:p>
            <a:pPr eaLnBrk="0" hangingPunct="0">
              <a:lnSpc>
                <a:spcPct val="90000"/>
              </a:lnSpc>
            </a:pPr>
            <a:r>
              <a:rPr lang="en-US" altLang="zh-CN" sz="2200" dirty="0">
                <a:solidFill>
                  <a:schemeClr val="accent2"/>
                </a:solidFill>
                <a:latin typeface="Arial" panose="020B0604020202020204" pitchFamily="34" charset="0"/>
              </a:rPr>
              <a:t>1003</a:t>
            </a:r>
          </a:p>
        </p:txBody>
      </p:sp>
      <p:grpSp>
        <p:nvGrpSpPr>
          <p:cNvPr id="4" name="Group 17"/>
          <p:cNvGrpSpPr/>
          <p:nvPr/>
        </p:nvGrpSpPr>
        <p:grpSpPr>
          <a:xfrm>
            <a:off x="1700213" y="3811588"/>
            <a:ext cx="3751262" cy="1298575"/>
            <a:chOff x="1276" y="2411"/>
            <a:chExt cx="2189" cy="818"/>
          </a:xfrm>
        </p:grpSpPr>
        <p:sp>
          <p:nvSpPr>
            <p:cNvPr id="167952" name="Text Box 18"/>
            <p:cNvSpPr txBox="1"/>
            <p:nvPr/>
          </p:nvSpPr>
          <p:spPr>
            <a:xfrm>
              <a:off x="1276" y="2610"/>
              <a:ext cx="1325" cy="248"/>
            </a:xfrm>
            <a:prstGeom prst="rect">
              <a:avLst/>
            </a:prstGeom>
            <a:noFill/>
            <a:ln w="12700">
              <a:noFill/>
            </a:ln>
          </p:spPr>
          <p:txBody>
            <a:bodyPr anchor="t" anchorCtr="0">
              <a:spAutoFit/>
            </a:bodyPr>
            <a:lstStyle/>
            <a:p>
              <a:pPr eaLnBrk="0" hangingPunct="0">
                <a:lnSpc>
                  <a:spcPct val="90000"/>
                </a:lnSpc>
              </a:pPr>
              <a:r>
                <a:rPr lang="en-US" altLang="zh-CN" sz="2200" dirty="0">
                  <a:latin typeface="Arial" panose="020B0604020202020204" pitchFamily="34" charset="0"/>
                </a:rPr>
                <a:t>In Big Endian:</a:t>
              </a:r>
              <a:r>
                <a:rPr lang="en-US" altLang="zh-CN" sz="2000" dirty="0">
                  <a:latin typeface="Arial" panose="020B0604020202020204" pitchFamily="34" charset="0"/>
                </a:rPr>
                <a:t>  </a:t>
              </a:r>
            </a:p>
          </p:txBody>
        </p:sp>
        <p:sp>
          <p:nvSpPr>
            <p:cNvPr id="167953" name="Text Box 19"/>
            <p:cNvSpPr txBox="1"/>
            <p:nvPr/>
          </p:nvSpPr>
          <p:spPr>
            <a:xfrm>
              <a:off x="3098" y="2411"/>
              <a:ext cx="367" cy="818"/>
            </a:xfrm>
            <a:prstGeom prst="rect">
              <a:avLst/>
            </a:prstGeom>
            <a:noFill/>
            <a:ln w="12700">
              <a:noFill/>
            </a:ln>
          </p:spPr>
          <p:txBody>
            <a:bodyPr anchor="t" anchorCtr="0">
              <a:spAutoFit/>
            </a:bodyPr>
            <a:lstStyle/>
            <a:p>
              <a:pPr eaLnBrk="0" hangingPunct="0">
                <a:lnSpc>
                  <a:spcPct val="90000"/>
                </a:lnSpc>
              </a:pPr>
              <a:r>
                <a:rPr lang="en-US" altLang="zh-CN" sz="2200" dirty="0">
                  <a:latin typeface="Arial" panose="020B0604020202020204" pitchFamily="34" charset="0"/>
                  <a:ea typeface="幼圆" pitchFamily="49" charset="-122"/>
                </a:rPr>
                <a:t>00</a:t>
              </a:r>
            </a:p>
            <a:p>
              <a:pPr eaLnBrk="0" hangingPunct="0">
                <a:lnSpc>
                  <a:spcPct val="90000"/>
                </a:lnSpc>
              </a:pPr>
              <a:r>
                <a:rPr lang="en-US" altLang="zh-CN" sz="2200" dirty="0">
                  <a:latin typeface="Arial" panose="020B0604020202020204" pitchFamily="34" charset="0"/>
                  <a:ea typeface="幼圆" pitchFamily="49" charset="-122"/>
                </a:rPr>
                <a:t>AB</a:t>
              </a:r>
            </a:p>
            <a:p>
              <a:pPr eaLnBrk="0" hangingPunct="0">
                <a:lnSpc>
                  <a:spcPct val="90000"/>
                </a:lnSpc>
              </a:pPr>
              <a:r>
                <a:rPr lang="en-US" altLang="zh-CN" sz="2200" dirty="0">
                  <a:latin typeface="Arial" panose="020B0604020202020204" pitchFamily="34" charset="0"/>
                  <a:ea typeface="幼圆" pitchFamily="49" charset="-122"/>
                </a:rPr>
                <a:t>CD</a:t>
              </a:r>
            </a:p>
            <a:p>
              <a:pPr eaLnBrk="0" hangingPunct="0">
                <a:lnSpc>
                  <a:spcPct val="90000"/>
                </a:lnSpc>
              </a:pPr>
              <a:r>
                <a:rPr lang="en-US" altLang="zh-CN" sz="2200" dirty="0">
                  <a:latin typeface="Arial" panose="020B0604020202020204" pitchFamily="34" charset="0"/>
                  <a:ea typeface="幼圆" pitchFamily="49" charset="-122"/>
                </a:rPr>
                <a:t>EF</a:t>
              </a:r>
            </a:p>
          </p:txBody>
        </p:sp>
        <p:sp>
          <p:nvSpPr>
            <p:cNvPr id="167954" name="Line 20"/>
            <p:cNvSpPr/>
            <p:nvPr/>
          </p:nvSpPr>
          <p:spPr>
            <a:xfrm>
              <a:off x="2693" y="2754"/>
              <a:ext cx="288" cy="0"/>
            </a:xfrm>
            <a:prstGeom prst="line">
              <a:avLst/>
            </a:prstGeom>
            <a:ln w="12700" cap="flat" cmpd="sng">
              <a:solidFill>
                <a:schemeClr val="tx1"/>
              </a:solidFill>
              <a:prstDash val="solid"/>
              <a:round/>
              <a:headEnd type="none" w="med" len="med"/>
              <a:tailEnd type="triangle" w="med" len="med"/>
            </a:ln>
          </p:spPr>
        </p:sp>
      </p:grpSp>
      <p:grpSp>
        <p:nvGrpSpPr>
          <p:cNvPr id="5" name="Group 21"/>
          <p:cNvGrpSpPr/>
          <p:nvPr/>
        </p:nvGrpSpPr>
        <p:grpSpPr>
          <a:xfrm>
            <a:off x="1612900" y="5180013"/>
            <a:ext cx="3848100" cy="1298575"/>
            <a:chOff x="1203" y="3270"/>
            <a:chExt cx="2270" cy="818"/>
          </a:xfrm>
        </p:grpSpPr>
        <p:sp>
          <p:nvSpPr>
            <p:cNvPr id="167956" name="Text Box 22"/>
            <p:cNvSpPr txBox="1"/>
            <p:nvPr/>
          </p:nvSpPr>
          <p:spPr>
            <a:xfrm>
              <a:off x="1203" y="3471"/>
              <a:ext cx="1349" cy="248"/>
            </a:xfrm>
            <a:prstGeom prst="rect">
              <a:avLst/>
            </a:prstGeom>
            <a:noFill/>
            <a:ln w="12700">
              <a:noFill/>
            </a:ln>
          </p:spPr>
          <p:txBody>
            <a:bodyPr wrap="none" anchor="t" anchorCtr="0">
              <a:spAutoFit/>
            </a:bodyPr>
            <a:lstStyle/>
            <a:p>
              <a:pPr eaLnBrk="0" hangingPunct="0">
                <a:lnSpc>
                  <a:spcPct val="90000"/>
                </a:lnSpc>
              </a:pPr>
              <a:r>
                <a:rPr lang="en-US" altLang="zh-CN" sz="2200" dirty="0">
                  <a:latin typeface="Arial" panose="020B0604020202020204" pitchFamily="34" charset="0"/>
                </a:rPr>
                <a:t>In Little Endian:</a:t>
              </a:r>
            </a:p>
          </p:txBody>
        </p:sp>
        <p:sp>
          <p:nvSpPr>
            <p:cNvPr id="167957" name="Line 23"/>
            <p:cNvSpPr/>
            <p:nvPr/>
          </p:nvSpPr>
          <p:spPr>
            <a:xfrm>
              <a:off x="2693" y="3633"/>
              <a:ext cx="288" cy="0"/>
            </a:xfrm>
            <a:prstGeom prst="line">
              <a:avLst/>
            </a:prstGeom>
            <a:ln w="12700" cap="flat" cmpd="sng">
              <a:solidFill>
                <a:schemeClr val="tx1"/>
              </a:solidFill>
              <a:prstDash val="solid"/>
              <a:round/>
              <a:headEnd type="none" w="med" len="med"/>
              <a:tailEnd type="triangle" w="med" len="med"/>
            </a:ln>
          </p:spPr>
        </p:sp>
        <p:sp>
          <p:nvSpPr>
            <p:cNvPr id="167958" name="Text Box 24"/>
            <p:cNvSpPr txBox="1"/>
            <p:nvPr/>
          </p:nvSpPr>
          <p:spPr>
            <a:xfrm>
              <a:off x="3106" y="3270"/>
              <a:ext cx="367" cy="818"/>
            </a:xfrm>
            <a:prstGeom prst="rect">
              <a:avLst/>
            </a:prstGeom>
            <a:noFill/>
            <a:ln w="12700">
              <a:noFill/>
            </a:ln>
          </p:spPr>
          <p:txBody>
            <a:bodyPr anchor="t" anchorCtr="0">
              <a:spAutoFit/>
            </a:bodyPr>
            <a:lstStyle/>
            <a:p>
              <a:pPr eaLnBrk="0" hangingPunct="0">
                <a:lnSpc>
                  <a:spcPct val="90000"/>
                </a:lnSpc>
              </a:pPr>
              <a:r>
                <a:rPr lang="en-US" altLang="zh-CN" sz="2200" dirty="0">
                  <a:latin typeface="Arial" panose="020B0604020202020204" pitchFamily="34" charset="0"/>
                  <a:ea typeface="幼圆" pitchFamily="49" charset="-122"/>
                </a:rPr>
                <a:t>00</a:t>
              </a:r>
            </a:p>
            <a:p>
              <a:pPr eaLnBrk="0" hangingPunct="0">
                <a:lnSpc>
                  <a:spcPct val="90000"/>
                </a:lnSpc>
              </a:pPr>
              <a:r>
                <a:rPr lang="en-US" altLang="zh-CN" sz="2200" dirty="0">
                  <a:latin typeface="Arial" panose="020B0604020202020204" pitchFamily="34" charset="0"/>
                  <a:ea typeface="幼圆" pitchFamily="49" charset="-122"/>
                </a:rPr>
                <a:t>AB</a:t>
              </a:r>
            </a:p>
            <a:p>
              <a:pPr eaLnBrk="0" hangingPunct="0">
                <a:lnSpc>
                  <a:spcPct val="90000"/>
                </a:lnSpc>
              </a:pPr>
              <a:r>
                <a:rPr lang="en-US" altLang="zh-CN" sz="2200" dirty="0">
                  <a:latin typeface="Arial" panose="020B0604020202020204" pitchFamily="34" charset="0"/>
                  <a:ea typeface="幼圆" pitchFamily="49" charset="-122"/>
                </a:rPr>
                <a:t>CD</a:t>
              </a:r>
            </a:p>
            <a:p>
              <a:pPr eaLnBrk="0" hangingPunct="0">
                <a:lnSpc>
                  <a:spcPct val="90000"/>
                </a:lnSpc>
              </a:pPr>
              <a:r>
                <a:rPr lang="en-US" altLang="zh-CN" sz="2200" dirty="0">
                  <a:latin typeface="Arial" panose="020B0604020202020204" pitchFamily="34" charset="0"/>
                  <a:ea typeface="幼圆" pitchFamily="49" charset="-122"/>
                </a:rPr>
                <a:t>EF</a:t>
              </a:r>
            </a:p>
          </p:txBody>
        </p:sp>
      </p:grpSp>
      <p:sp>
        <p:nvSpPr>
          <p:cNvPr id="427033" name="Rectangle 25"/>
          <p:cNvSpPr/>
          <p:nvPr/>
        </p:nvSpPr>
        <p:spPr>
          <a:xfrm>
            <a:off x="5513388" y="5181600"/>
            <a:ext cx="806450" cy="1298575"/>
          </a:xfrm>
          <a:prstGeom prst="rect">
            <a:avLst/>
          </a:prstGeom>
          <a:noFill/>
          <a:ln w="12700">
            <a:noFill/>
          </a:ln>
        </p:spPr>
        <p:txBody>
          <a:bodyPr wrap="none" anchor="t" anchorCtr="0">
            <a:spAutoFit/>
          </a:bodyPr>
          <a:lstStyle/>
          <a:p>
            <a:pPr eaLnBrk="0" hangingPunct="0">
              <a:lnSpc>
                <a:spcPct val="90000"/>
              </a:lnSpc>
            </a:pPr>
            <a:r>
              <a:rPr lang="zh-CN" altLang="en-US" sz="2200" dirty="0">
                <a:solidFill>
                  <a:schemeClr val="accent2"/>
                </a:solidFill>
                <a:latin typeface="Arial" panose="020B0604020202020204" pitchFamily="34" charset="0"/>
              </a:rPr>
              <a:t>100</a:t>
            </a:r>
            <a:r>
              <a:rPr lang="en-US" altLang="zh-CN" sz="2200" dirty="0">
                <a:solidFill>
                  <a:schemeClr val="accent2"/>
                </a:solidFill>
                <a:latin typeface="Arial" panose="020B0604020202020204" pitchFamily="34" charset="0"/>
              </a:rPr>
              <a:t>3</a:t>
            </a:r>
          </a:p>
          <a:p>
            <a:pPr eaLnBrk="0" hangingPunct="0">
              <a:lnSpc>
                <a:spcPct val="90000"/>
              </a:lnSpc>
            </a:pPr>
            <a:r>
              <a:rPr lang="zh-CN" altLang="en-US" sz="2200" dirty="0">
                <a:solidFill>
                  <a:schemeClr val="accent2"/>
                </a:solidFill>
                <a:latin typeface="Arial" panose="020B0604020202020204" pitchFamily="34" charset="0"/>
              </a:rPr>
              <a:t>100</a:t>
            </a:r>
            <a:r>
              <a:rPr lang="en-US" altLang="zh-CN" sz="2200" dirty="0">
                <a:solidFill>
                  <a:schemeClr val="accent2"/>
                </a:solidFill>
                <a:latin typeface="Arial" panose="020B0604020202020204" pitchFamily="34" charset="0"/>
              </a:rPr>
              <a:t>2</a:t>
            </a:r>
          </a:p>
          <a:p>
            <a:pPr eaLnBrk="0" hangingPunct="0">
              <a:lnSpc>
                <a:spcPct val="90000"/>
              </a:lnSpc>
            </a:pPr>
            <a:r>
              <a:rPr lang="en-US" altLang="zh-CN" sz="2200" dirty="0">
                <a:solidFill>
                  <a:schemeClr val="accent2"/>
                </a:solidFill>
                <a:latin typeface="Arial" panose="020B0604020202020204" pitchFamily="34" charset="0"/>
              </a:rPr>
              <a:t>1001</a:t>
            </a:r>
          </a:p>
          <a:p>
            <a:pPr eaLnBrk="0" hangingPunct="0">
              <a:lnSpc>
                <a:spcPct val="90000"/>
              </a:lnSpc>
            </a:pPr>
            <a:r>
              <a:rPr lang="en-US" altLang="zh-CN" sz="2200" dirty="0">
                <a:solidFill>
                  <a:schemeClr val="accent2"/>
                </a:solidFill>
                <a:latin typeface="Arial" panose="020B0604020202020204" pitchFamily="34" charset="0"/>
              </a:rPr>
              <a:t>1000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7011"/>
                                        </p:tgtEl>
                                        <p:attrNameLst>
                                          <p:attrName>style.visibility</p:attrName>
                                        </p:attrNameLst>
                                      </p:cBhvr>
                                      <p:to>
                                        <p:strVal val="visible"/>
                                      </p:to>
                                    </p:set>
                                    <p:animEffect transition="in" filter="blinds(horizontal)">
                                      <p:cBhvr>
                                        <p:cTn id="7" dur="500"/>
                                        <p:tgtEl>
                                          <p:spTgt spid="427011"/>
                                        </p:tgtEl>
                                      </p:cBhvr>
                                    </p:animEffect>
                                  </p:childTnLst>
                                  <p:subTnLst>
                                    <p:animClr clrSpc="rgb" dir="cw">
                                      <p:cBhvr override="childStyle">
                                        <p:cTn dur="1" fill="hold" display="0" masterRel="nextClick" afterEffect="1"/>
                                        <p:tgtEl>
                                          <p:spTgt spid="427011"/>
                                        </p:tgtEl>
                                        <p:attrNameLst>
                                          <p:attrName>ppt_c</p:attrName>
                                        </p:attrNameLst>
                                      </p:cBhvr>
                                      <p:to>
                                        <a:srgbClr val="26BFFC"/>
                                      </p:to>
                                    </p:animClr>
                                  </p:sub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subTnLst>
                                    <p:animClr clrSpc="rgb" dir="cw">
                                      <p:cBhvr override="childStyle">
                                        <p:cTn dur="1" fill="hold" display="0" masterRel="nextClick" afterEffect="1"/>
                                        <p:tgtEl>
                                          <p:spTgt spid="3"/>
                                        </p:tgtEl>
                                        <p:attrNameLst>
                                          <p:attrName>ppt_c</p:attrName>
                                        </p:attrNameLst>
                                      </p:cBhvr>
                                      <p:to>
                                        <a:srgbClr val="26BFFC"/>
                                      </p:to>
                                    </p:animClr>
                                  </p:sub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27023"/>
                                        </p:tgtEl>
                                        <p:attrNameLst>
                                          <p:attrName>style.visibility</p:attrName>
                                        </p:attrNameLst>
                                      </p:cBhvr>
                                      <p:to>
                                        <p:strVal val="visible"/>
                                      </p:to>
                                    </p:set>
                                    <p:animEffect transition="in" filter="blinds(horizontal)">
                                      <p:cBhvr>
                                        <p:cTn id="17" dur="500"/>
                                        <p:tgtEl>
                                          <p:spTgt spid="427023"/>
                                        </p:tgtEl>
                                      </p:cBhvr>
                                    </p:animEffect>
                                  </p:childTnLst>
                                  <p:subTnLst>
                                    <p:animClr clrSpc="rgb" dir="cw">
                                      <p:cBhvr override="childStyle">
                                        <p:cTn dur="1" fill="hold" display="0" masterRel="nextClick" afterEffect="1"/>
                                        <p:tgtEl>
                                          <p:spTgt spid="427023"/>
                                        </p:tgtEl>
                                        <p:attrNameLst>
                                          <p:attrName>ppt_c</p:attrName>
                                        </p:attrNameLst>
                                      </p:cBhvr>
                                      <p:to>
                                        <a:srgbClr val="26BFFC"/>
                                      </p:to>
                                    </p:animClr>
                                  </p:sub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500"/>
                                        <p:tgtEl>
                                          <p:spTgt spid="2"/>
                                        </p:tgtEl>
                                      </p:cBhvr>
                                    </p:animEffect>
                                  </p:childTnLst>
                                  <p:subTnLst>
                                    <p:animClr clrSpc="rgb" dir="cw">
                                      <p:cBhvr override="childStyle">
                                        <p:cTn dur="1" fill="hold" display="0" masterRel="nextClick" afterEffect="1"/>
                                        <p:tgtEl>
                                          <p:spTgt spid="2"/>
                                        </p:tgtEl>
                                        <p:attrNameLst>
                                          <p:attrName>ppt_c</p:attrName>
                                        </p:attrNameLst>
                                      </p:cBhvr>
                                      <p:to>
                                        <a:srgbClr val="26BFFC"/>
                                      </p:to>
                                    </p:animClr>
                                  </p:sub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27018"/>
                                        </p:tgtEl>
                                        <p:attrNameLst>
                                          <p:attrName>style.visibility</p:attrName>
                                        </p:attrNameLst>
                                      </p:cBhvr>
                                      <p:to>
                                        <p:strVal val="visible"/>
                                      </p:to>
                                    </p:set>
                                    <p:animEffect transition="in" filter="blinds(horizontal)">
                                      <p:cBhvr>
                                        <p:cTn id="27" dur="500"/>
                                        <p:tgtEl>
                                          <p:spTgt spid="427018"/>
                                        </p:tgtEl>
                                      </p:cBhvr>
                                    </p:animEffect>
                                  </p:childTnLst>
                                  <p:subTnLst>
                                    <p:animClr clrSpc="rgb" dir="cw">
                                      <p:cBhvr override="childStyle">
                                        <p:cTn dur="1" fill="hold" display="0" masterRel="nextClick" afterEffect="1"/>
                                        <p:tgtEl>
                                          <p:spTgt spid="427018"/>
                                        </p:tgtEl>
                                        <p:attrNameLst>
                                          <p:attrName>ppt_c</p:attrName>
                                        </p:attrNameLst>
                                      </p:cBhvr>
                                      <p:to>
                                        <a:srgbClr val="26BFFC"/>
                                      </p:to>
                                    </p:animClr>
                                  </p:sub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427013"/>
                                        </p:tgtEl>
                                        <p:attrNameLst>
                                          <p:attrName>style.visibility</p:attrName>
                                        </p:attrNameLst>
                                      </p:cBhvr>
                                      <p:to>
                                        <p:strVal val="visible"/>
                                      </p:to>
                                    </p:set>
                                    <p:animEffect transition="in" filter="blinds(horizontal)">
                                      <p:cBhvr>
                                        <p:cTn id="32" dur="500"/>
                                        <p:tgtEl>
                                          <p:spTgt spid="427013"/>
                                        </p:tgtEl>
                                      </p:cBhvr>
                                    </p:animEffect>
                                  </p:childTnLst>
                                  <p:subTnLst>
                                    <p:animClr clrSpc="rgb" dir="cw">
                                      <p:cBhvr override="childStyle">
                                        <p:cTn dur="1" fill="hold" display="0" masterRel="nextClick" afterEffect="1"/>
                                        <p:tgtEl>
                                          <p:spTgt spid="427013"/>
                                        </p:tgtEl>
                                        <p:attrNameLst>
                                          <p:attrName>ppt_c</p:attrName>
                                        </p:attrNameLst>
                                      </p:cBhvr>
                                      <p:to>
                                        <a:srgbClr val="26BFFC"/>
                                      </p:to>
                                    </p:animClr>
                                  </p:sub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blinds(horizontal)">
                                      <p:cBhvr>
                                        <p:cTn id="37" dur="500"/>
                                        <p:tgtEl>
                                          <p:spTgt spid="4"/>
                                        </p:tgtEl>
                                      </p:cBhvr>
                                    </p:animEffect>
                                  </p:childTnLst>
                                  <p:subTnLst>
                                    <p:animClr clrSpc="rgb" dir="cw">
                                      <p:cBhvr override="childStyle">
                                        <p:cTn dur="1" fill="hold" display="0" masterRel="nextClick" afterEffect="1"/>
                                        <p:tgtEl>
                                          <p:spTgt spid="4"/>
                                        </p:tgtEl>
                                        <p:attrNameLst>
                                          <p:attrName>ppt_c</p:attrName>
                                        </p:attrNameLst>
                                      </p:cBhvr>
                                      <p:to>
                                        <a:srgbClr val="26BFFC"/>
                                      </p:to>
                                    </p:animClr>
                                  </p:sub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427024"/>
                                        </p:tgtEl>
                                        <p:attrNameLst>
                                          <p:attrName>style.visibility</p:attrName>
                                        </p:attrNameLst>
                                      </p:cBhvr>
                                      <p:to>
                                        <p:strVal val="visible"/>
                                      </p:to>
                                    </p:set>
                                    <p:animEffect transition="in" filter="blinds(horizontal)">
                                      <p:cBhvr>
                                        <p:cTn id="42" dur="500"/>
                                        <p:tgtEl>
                                          <p:spTgt spid="427024"/>
                                        </p:tgtEl>
                                      </p:cBhvr>
                                    </p:animEffect>
                                  </p:childTnLst>
                                  <p:subTnLst>
                                    <p:animClr clrSpc="rgb" dir="cw">
                                      <p:cBhvr override="childStyle">
                                        <p:cTn dur="1" fill="hold" display="0" masterRel="nextClick" afterEffect="1"/>
                                        <p:tgtEl>
                                          <p:spTgt spid="427024"/>
                                        </p:tgtEl>
                                        <p:attrNameLst>
                                          <p:attrName>ppt_c</p:attrName>
                                        </p:attrNameLst>
                                      </p:cBhvr>
                                      <p:to>
                                        <a:srgbClr val="26BFFC"/>
                                      </p:to>
                                    </p:animClr>
                                  </p:sub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blinds(horizontal)">
                                      <p:cBhvr>
                                        <p:cTn id="47" dur="500"/>
                                        <p:tgtEl>
                                          <p:spTgt spid="5"/>
                                        </p:tgtEl>
                                      </p:cBhvr>
                                    </p:animEffect>
                                  </p:childTnLst>
                                  <p:subTnLst>
                                    <p:animClr clrSpc="rgb" dir="cw">
                                      <p:cBhvr override="childStyle">
                                        <p:cTn dur="1" fill="hold" display="0" masterRel="nextClick" afterEffect="1"/>
                                        <p:tgtEl>
                                          <p:spTgt spid="5"/>
                                        </p:tgtEl>
                                        <p:attrNameLst>
                                          <p:attrName>ppt_c</p:attrName>
                                        </p:attrNameLst>
                                      </p:cBhvr>
                                      <p:to>
                                        <a:srgbClr val="26BFFC"/>
                                      </p:to>
                                    </p:animClr>
                                  </p:sub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427033"/>
                                        </p:tgtEl>
                                        <p:attrNameLst>
                                          <p:attrName>style.visibility</p:attrName>
                                        </p:attrNameLst>
                                      </p:cBhvr>
                                      <p:to>
                                        <p:strVal val="visible"/>
                                      </p:to>
                                    </p:set>
                                    <p:animEffect transition="in" filter="blinds(horizontal)">
                                      <p:cBhvr>
                                        <p:cTn id="52" dur="500"/>
                                        <p:tgtEl>
                                          <p:spTgt spid="427033"/>
                                        </p:tgtEl>
                                      </p:cBhvr>
                                    </p:animEffect>
                                  </p:childTnLst>
                                  <p:subTnLst>
                                    <p:animClr clrSpc="rgb" dir="cw">
                                      <p:cBhvr override="childStyle">
                                        <p:cTn dur="1" fill="hold" display="0" masterRel="nextClick" afterEffect="1"/>
                                        <p:tgtEl>
                                          <p:spTgt spid="427033"/>
                                        </p:tgtEl>
                                        <p:attrNameLst>
                                          <p:attrName>ppt_c</p:attrName>
                                        </p:attrNameLst>
                                      </p:cBhvr>
                                      <p:to>
                                        <a:srgbClr val="26BFFC"/>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7011" grpId="0"/>
      <p:bldP spid="427013" grpId="0"/>
      <p:bldP spid="427018" grpId="0"/>
      <p:bldP spid="427023" grpId="0"/>
      <p:bldP spid="427024" grpId="0"/>
      <p:bldP spid="427033"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1" name="Rectangle 2"/>
          <p:cNvSpPr>
            <a:spLocks noGrp="1"/>
          </p:cNvSpPr>
          <p:nvPr>
            <p:ph type="title"/>
          </p:nvPr>
        </p:nvSpPr>
        <p:spPr>
          <a:xfrm>
            <a:off x="711200" y="114300"/>
            <a:ext cx="7858125" cy="533400"/>
          </a:xfrm>
        </p:spPr>
        <p:txBody>
          <a:bodyPr vert="horz" wrap="square" lIns="63500" tIns="25400" rIns="63500" bIns="25400" anchor="t" anchorCtr="0">
            <a:spAutoFit/>
          </a:bodyPr>
          <a:lstStyle/>
          <a:p>
            <a:pPr algn="ctr">
              <a:buNone/>
            </a:pPr>
            <a:r>
              <a:rPr lang="en-US" altLang="zh-CN" dirty="0">
                <a:ea typeface="宋体" panose="02010600030101010101" pitchFamily="2" charset="-122"/>
              </a:rPr>
              <a:t>Byte Swap Problem</a:t>
            </a:r>
            <a:r>
              <a:rPr lang="zh-CN" altLang="en-US" sz="3600" dirty="0">
                <a:solidFill>
                  <a:srgbClr val="CC3300"/>
                </a:solidFill>
              </a:rPr>
              <a:t>（字节交换问题）</a:t>
            </a:r>
          </a:p>
        </p:txBody>
      </p:sp>
      <p:sp>
        <p:nvSpPr>
          <p:cNvPr id="168962" name="Rectangle 3"/>
          <p:cNvSpPr/>
          <p:nvPr/>
        </p:nvSpPr>
        <p:spPr>
          <a:xfrm>
            <a:off x="1606550" y="808038"/>
            <a:ext cx="520700" cy="1587500"/>
          </a:xfrm>
          <a:prstGeom prst="rect">
            <a:avLst/>
          </a:prstGeom>
          <a:noFill/>
          <a:ln w="12700" cap="flat" cmpd="sng">
            <a:solidFill>
              <a:schemeClr val="tx1"/>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68963" name="Line 4"/>
          <p:cNvSpPr/>
          <p:nvPr/>
        </p:nvSpPr>
        <p:spPr>
          <a:xfrm>
            <a:off x="1606550" y="1563688"/>
            <a:ext cx="520700" cy="0"/>
          </a:xfrm>
          <a:prstGeom prst="line">
            <a:avLst/>
          </a:prstGeom>
          <a:ln w="12700" cap="flat" cmpd="sng">
            <a:solidFill>
              <a:schemeClr val="tx1"/>
            </a:solidFill>
            <a:prstDash val="solid"/>
            <a:round/>
            <a:headEnd type="none" w="med" len="med"/>
            <a:tailEnd type="none" w="med" len="med"/>
          </a:ln>
        </p:spPr>
      </p:sp>
      <p:sp>
        <p:nvSpPr>
          <p:cNvPr id="168964" name="Line 5"/>
          <p:cNvSpPr/>
          <p:nvPr/>
        </p:nvSpPr>
        <p:spPr>
          <a:xfrm>
            <a:off x="1606550" y="1182688"/>
            <a:ext cx="520700" cy="0"/>
          </a:xfrm>
          <a:prstGeom prst="line">
            <a:avLst/>
          </a:prstGeom>
          <a:ln w="12700" cap="flat" cmpd="sng">
            <a:solidFill>
              <a:schemeClr val="tx1"/>
            </a:solidFill>
            <a:prstDash val="solid"/>
            <a:round/>
            <a:headEnd type="none" w="med" len="med"/>
            <a:tailEnd type="none" w="med" len="med"/>
          </a:ln>
        </p:spPr>
      </p:sp>
      <p:sp>
        <p:nvSpPr>
          <p:cNvPr id="168965" name="Line 6"/>
          <p:cNvSpPr/>
          <p:nvPr/>
        </p:nvSpPr>
        <p:spPr>
          <a:xfrm>
            <a:off x="1606550" y="1944688"/>
            <a:ext cx="520700" cy="0"/>
          </a:xfrm>
          <a:prstGeom prst="line">
            <a:avLst/>
          </a:prstGeom>
          <a:ln w="12700" cap="flat" cmpd="sng">
            <a:solidFill>
              <a:schemeClr val="tx1"/>
            </a:solidFill>
            <a:prstDash val="solid"/>
            <a:round/>
            <a:headEnd type="none" w="med" len="med"/>
            <a:tailEnd type="none" w="med" len="med"/>
          </a:ln>
        </p:spPr>
      </p:sp>
      <p:sp>
        <p:nvSpPr>
          <p:cNvPr id="168966" name="Rectangle 7"/>
          <p:cNvSpPr/>
          <p:nvPr/>
        </p:nvSpPr>
        <p:spPr>
          <a:xfrm>
            <a:off x="1676400" y="865188"/>
            <a:ext cx="438150" cy="334962"/>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200" dirty="0">
                <a:latin typeface="Arial" panose="020B0604020202020204" pitchFamily="34" charset="0"/>
              </a:rPr>
              <a:t>78</a:t>
            </a:r>
          </a:p>
        </p:txBody>
      </p:sp>
      <p:sp>
        <p:nvSpPr>
          <p:cNvPr id="168967" name="Rectangle 8"/>
          <p:cNvSpPr/>
          <p:nvPr/>
        </p:nvSpPr>
        <p:spPr>
          <a:xfrm>
            <a:off x="1676400" y="1233488"/>
            <a:ext cx="438150" cy="334962"/>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200" dirty="0">
                <a:latin typeface="Arial" panose="020B0604020202020204" pitchFamily="34" charset="0"/>
              </a:rPr>
              <a:t>56</a:t>
            </a:r>
          </a:p>
        </p:txBody>
      </p:sp>
      <p:sp>
        <p:nvSpPr>
          <p:cNvPr id="168968" name="Rectangle 9"/>
          <p:cNvSpPr/>
          <p:nvPr/>
        </p:nvSpPr>
        <p:spPr>
          <a:xfrm>
            <a:off x="1676400" y="1614488"/>
            <a:ext cx="438150" cy="334962"/>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200" dirty="0">
                <a:latin typeface="Arial" panose="020B0604020202020204" pitchFamily="34" charset="0"/>
              </a:rPr>
              <a:t>34</a:t>
            </a:r>
          </a:p>
        </p:txBody>
      </p:sp>
      <p:sp>
        <p:nvSpPr>
          <p:cNvPr id="168969" name="Rectangle 10"/>
          <p:cNvSpPr/>
          <p:nvPr/>
        </p:nvSpPr>
        <p:spPr>
          <a:xfrm>
            <a:off x="1676400" y="2046288"/>
            <a:ext cx="438150" cy="334962"/>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200" dirty="0">
                <a:latin typeface="Arial" panose="020B0604020202020204" pitchFamily="34" charset="0"/>
              </a:rPr>
              <a:t>12</a:t>
            </a:r>
          </a:p>
        </p:txBody>
      </p:sp>
      <p:sp>
        <p:nvSpPr>
          <p:cNvPr id="168970" name="Rectangle 11"/>
          <p:cNvSpPr/>
          <p:nvPr/>
        </p:nvSpPr>
        <p:spPr>
          <a:xfrm>
            <a:off x="2311400" y="2058988"/>
            <a:ext cx="254000" cy="284162"/>
          </a:xfrm>
          <a:prstGeom prst="rect">
            <a:avLst/>
          </a:prstGeom>
          <a:noFill/>
          <a:ln w="12700">
            <a:noFill/>
          </a:ln>
        </p:spPr>
        <p:txBody>
          <a:bodyPr wrap="none" lIns="63500" tIns="25400" rIns="63500" bIns="25400" anchor="t" anchorCtr="0">
            <a:spAutoFit/>
          </a:bodyPr>
          <a:lstStyle/>
          <a:p>
            <a:pPr eaLnBrk="0" hangingPunct="0">
              <a:lnSpc>
                <a:spcPct val="85000"/>
              </a:lnSpc>
            </a:pPr>
            <a:r>
              <a:rPr lang="zh-CN" altLang="en-US" sz="1800" dirty="0">
                <a:latin typeface="Arial" panose="020B0604020202020204" pitchFamily="34" charset="0"/>
                <a:ea typeface="宋体" panose="02010600030101010101" pitchFamily="2" charset="-122"/>
              </a:rPr>
              <a:t>0</a:t>
            </a:r>
          </a:p>
        </p:txBody>
      </p:sp>
      <p:sp>
        <p:nvSpPr>
          <p:cNvPr id="168971" name="Rectangle 12"/>
          <p:cNvSpPr/>
          <p:nvPr/>
        </p:nvSpPr>
        <p:spPr>
          <a:xfrm>
            <a:off x="2298700" y="1639888"/>
            <a:ext cx="254000" cy="284162"/>
          </a:xfrm>
          <a:prstGeom prst="rect">
            <a:avLst/>
          </a:prstGeom>
          <a:noFill/>
          <a:ln w="12700">
            <a:noFill/>
          </a:ln>
        </p:spPr>
        <p:txBody>
          <a:bodyPr wrap="none" lIns="63500" tIns="25400" rIns="63500" bIns="25400" anchor="t" anchorCtr="0">
            <a:spAutoFit/>
          </a:bodyPr>
          <a:lstStyle/>
          <a:p>
            <a:pPr eaLnBrk="0" hangingPunct="0">
              <a:lnSpc>
                <a:spcPct val="85000"/>
              </a:lnSpc>
            </a:pPr>
            <a:r>
              <a:rPr lang="zh-CN" altLang="en-US" sz="1800" dirty="0">
                <a:latin typeface="Arial" panose="020B0604020202020204" pitchFamily="34" charset="0"/>
                <a:ea typeface="宋体" panose="02010600030101010101" pitchFamily="2" charset="-122"/>
              </a:rPr>
              <a:t>1</a:t>
            </a:r>
          </a:p>
        </p:txBody>
      </p:sp>
      <p:sp>
        <p:nvSpPr>
          <p:cNvPr id="168972" name="Rectangle 13"/>
          <p:cNvSpPr/>
          <p:nvPr/>
        </p:nvSpPr>
        <p:spPr>
          <a:xfrm>
            <a:off x="2298700" y="1258888"/>
            <a:ext cx="254000" cy="284162"/>
          </a:xfrm>
          <a:prstGeom prst="rect">
            <a:avLst/>
          </a:prstGeom>
          <a:noFill/>
          <a:ln w="12700">
            <a:noFill/>
          </a:ln>
        </p:spPr>
        <p:txBody>
          <a:bodyPr wrap="none" lIns="63500" tIns="25400" rIns="63500" bIns="25400" anchor="t" anchorCtr="0">
            <a:spAutoFit/>
          </a:bodyPr>
          <a:lstStyle/>
          <a:p>
            <a:pPr eaLnBrk="0" hangingPunct="0">
              <a:lnSpc>
                <a:spcPct val="85000"/>
              </a:lnSpc>
            </a:pPr>
            <a:r>
              <a:rPr lang="zh-CN" altLang="en-US" sz="1800" dirty="0">
                <a:latin typeface="Arial" panose="020B0604020202020204" pitchFamily="34" charset="0"/>
                <a:ea typeface="宋体" panose="02010600030101010101" pitchFamily="2" charset="-122"/>
              </a:rPr>
              <a:t>2</a:t>
            </a:r>
          </a:p>
        </p:txBody>
      </p:sp>
      <p:sp>
        <p:nvSpPr>
          <p:cNvPr id="168973" name="Rectangle 14"/>
          <p:cNvSpPr/>
          <p:nvPr/>
        </p:nvSpPr>
        <p:spPr>
          <a:xfrm>
            <a:off x="2298700" y="877888"/>
            <a:ext cx="254000" cy="284162"/>
          </a:xfrm>
          <a:prstGeom prst="rect">
            <a:avLst/>
          </a:prstGeom>
          <a:noFill/>
          <a:ln w="12700">
            <a:noFill/>
          </a:ln>
        </p:spPr>
        <p:txBody>
          <a:bodyPr wrap="none" lIns="63500" tIns="25400" rIns="63500" bIns="25400" anchor="t" anchorCtr="0">
            <a:spAutoFit/>
          </a:bodyPr>
          <a:lstStyle/>
          <a:p>
            <a:pPr eaLnBrk="0" hangingPunct="0">
              <a:lnSpc>
                <a:spcPct val="85000"/>
              </a:lnSpc>
            </a:pPr>
            <a:r>
              <a:rPr lang="zh-CN" altLang="en-US" sz="1800" dirty="0">
                <a:latin typeface="Arial" panose="020B0604020202020204" pitchFamily="34" charset="0"/>
                <a:ea typeface="宋体" panose="02010600030101010101" pitchFamily="2" charset="-122"/>
              </a:rPr>
              <a:t>3</a:t>
            </a:r>
          </a:p>
        </p:txBody>
      </p:sp>
      <p:sp>
        <p:nvSpPr>
          <p:cNvPr id="168974" name="Rectangle 15"/>
          <p:cNvSpPr/>
          <p:nvPr/>
        </p:nvSpPr>
        <p:spPr>
          <a:xfrm>
            <a:off x="3263900" y="1639888"/>
            <a:ext cx="1397000" cy="827087"/>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000" dirty="0">
                <a:latin typeface="Arial" panose="020B0604020202020204" pitchFamily="34" charset="0"/>
              </a:rPr>
              <a:t>increasing</a:t>
            </a:r>
          </a:p>
          <a:p>
            <a:pPr eaLnBrk="0" hangingPunct="0">
              <a:lnSpc>
                <a:spcPct val="85000"/>
              </a:lnSpc>
            </a:pPr>
            <a:r>
              <a:rPr lang="en-US" altLang="zh-CN" sz="2000" dirty="0">
                <a:latin typeface="Arial" panose="020B0604020202020204" pitchFamily="34" charset="0"/>
              </a:rPr>
              <a:t>byte</a:t>
            </a:r>
          </a:p>
          <a:p>
            <a:pPr eaLnBrk="0" hangingPunct="0">
              <a:lnSpc>
                <a:spcPct val="85000"/>
              </a:lnSpc>
            </a:pPr>
            <a:r>
              <a:rPr lang="en-US" altLang="zh-CN" sz="2000" dirty="0">
                <a:latin typeface="Arial" panose="020B0604020202020204" pitchFamily="34" charset="0"/>
              </a:rPr>
              <a:t>address</a:t>
            </a:r>
          </a:p>
        </p:txBody>
      </p:sp>
      <p:sp>
        <p:nvSpPr>
          <p:cNvPr id="168975" name="Line 16"/>
          <p:cNvSpPr/>
          <p:nvPr/>
        </p:nvSpPr>
        <p:spPr>
          <a:xfrm flipV="1">
            <a:off x="3771900" y="1074738"/>
            <a:ext cx="0" cy="546100"/>
          </a:xfrm>
          <a:prstGeom prst="line">
            <a:avLst/>
          </a:prstGeom>
          <a:ln w="12700" cap="flat" cmpd="sng">
            <a:solidFill>
              <a:schemeClr val="tx1"/>
            </a:solidFill>
            <a:prstDash val="solid"/>
            <a:round/>
            <a:headEnd type="none" w="med" len="med"/>
            <a:tailEnd type="triangle" w="med" len="med"/>
          </a:ln>
        </p:spPr>
      </p:sp>
      <p:sp>
        <p:nvSpPr>
          <p:cNvPr id="168976" name="Rectangle 17"/>
          <p:cNvSpPr/>
          <p:nvPr/>
        </p:nvSpPr>
        <p:spPr>
          <a:xfrm>
            <a:off x="1168400" y="2605088"/>
            <a:ext cx="1320800" cy="284162"/>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1800" dirty="0">
                <a:latin typeface="Arial" panose="020B0604020202020204" pitchFamily="34" charset="0"/>
              </a:rPr>
              <a:t>Big Endian</a:t>
            </a:r>
          </a:p>
        </p:txBody>
      </p:sp>
      <p:sp>
        <p:nvSpPr>
          <p:cNvPr id="168977" name="Rectangle 18"/>
          <p:cNvSpPr/>
          <p:nvPr/>
        </p:nvSpPr>
        <p:spPr>
          <a:xfrm>
            <a:off x="5353050" y="815975"/>
            <a:ext cx="520700" cy="1587500"/>
          </a:xfrm>
          <a:prstGeom prst="rect">
            <a:avLst/>
          </a:prstGeom>
          <a:noFill/>
          <a:ln w="12700" cap="flat" cmpd="sng">
            <a:solidFill>
              <a:schemeClr val="tx1"/>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68978" name="Line 19"/>
          <p:cNvSpPr/>
          <p:nvPr/>
        </p:nvSpPr>
        <p:spPr>
          <a:xfrm>
            <a:off x="5353050" y="1616075"/>
            <a:ext cx="520700" cy="0"/>
          </a:xfrm>
          <a:prstGeom prst="line">
            <a:avLst/>
          </a:prstGeom>
          <a:ln w="12700" cap="flat" cmpd="sng">
            <a:solidFill>
              <a:schemeClr val="tx1"/>
            </a:solidFill>
            <a:prstDash val="solid"/>
            <a:round/>
            <a:headEnd type="none" w="med" len="med"/>
            <a:tailEnd type="none" w="med" len="med"/>
          </a:ln>
        </p:spPr>
      </p:sp>
      <p:sp>
        <p:nvSpPr>
          <p:cNvPr id="168979" name="Line 20"/>
          <p:cNvSpPr/>
          <p:nvPr/>
        </p:nvSpPr>
        <p:spPr>
          <a:xfrm>
            <a:off x="5353050" y="1235075"/>
            <a:ext cx="520700" cy="0"/>
          </a:xfrm>
          <a:prstGeom prst="line">
            <a:avLst/>
          </a:prstGeom>
          <a:ln w="12700" cap="flat" cmpd="sng">
            <a:solidFill>
              <a:schemeClr val="tx1"/>
            </a:solidFill>
            <a:prstDash val="solid"/>
            <a:round/>
            <a:headEnd type="none" w="med" len="med"/>
            <a:tailEnd type="none" w="med" len="med"/>
          </a:ln>
        </p:spPr>
      </p:sp>
      <p:sp>
        <p:nvSpPr>
          <p:cNvPr id="168980" name="Line 21"/>
          <p:cNvSpPr/>
          <p:nvPr/>
        </p:nvSpPr>
        <p:spPr>
          <a:xfrm>
            <a:off x="5353050" y="1997075"/>
            <a:ext cx="520700" cy="0"/>
          </a:xfrm>
          <a:prstGeom prst="line">
            <a:avLst/>
          </a:prstGeom>
          <a:ln w="12700" cap="flat" cmpd="sng">
            <a:solidFill>
              <a:schemeClr val="tx1"/>
            </a:solidFill>
            <a:prstDash val="solid"/>
            <a:round/>
            <a:headEnd type="none" w="med" len="med"/>
            <a:tailEnd type="none" w="med" len="med"/>
          </a:ln>
        </p:spPr>
      </p:sp>
      <p:sp>
        <p:nvSpPr>
          <p:cNvPr id="168981" name="Rectangle 22"/>
          <p:cNvSpPr/>
          <p:nvPr/>
        </p:nvSpPr>
        <p:spPr>
          <a:xfrm>
            <a:off x="5410200" y="917575"/>
            <a:ext cx="438150" cy="334963"/>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200" dirty="0">
                <a:latin typeface="Arial" panose="020B0604020202020204" pitchFamily="34" charset="0"/>
              </a:rPr>
              <a:t>12</a:t>
            </a:r>
          </a:p>
        </p:txBody>
      </p:sp>
      <p:sp>
        <p:nvSpPr>
          <p:cNvPr id="168982" name="Rectangle 23"/>
          <p:cNvSpPr/>
          <p:nvPr/>
        </p:nvSpPr>
        <p:spPr>
          <a:xfrm>
            <a:off x="5410200" y="1285875"/>
            <a:ext cx="438150" cy="334963"/>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200" dirty="0">
                <a:latin typeface="Arial" panose="020B0604020202020204" pitchFamily="34" charset="0"/>
              </a:rPr>
              <a:t>34</a:t>
            </a:r>
          </a:p>
        </p:txBody>
      </p:sp>
      <p:sp>
        <p:nvSpPr>
          <p:cNvPr id="168983" name="Rectangle 24"/>
          <p:cNvSpPr/>
          <p:nvPr/>
        </p:nvSpPr>
        <p:spPr>
          <a:xfrm>
            <a:off x="5410200" y="1666875"/>
            <a:ext cx="438150" cy="334963"/>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200" dirty="0">
                <a:latin typeface="Arial" panose="020B0604020202020204" pitchFamily="34" charset="0"/>
              </a:rPr>
              <a:t>56</a:t>
            </a:r>
          </a:p>
        </p:txBody>
      </p:sp>
      <p:sp>
        <p:nvSpPr>
          <p:cNvPr id="168984" name="Rectangle 25"/>
          <p:cNvSpPr/>
          <p:nvPr/>
        </p:nvSpPr>
        <p:spPr>
          <a:xfrm>
            <a:off x="5410200" y="2098675"/>
            <a:ext cx="438150" cy="334963"/>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2200" dirty="0">
                <a:latin typeface="Arial" panose="020B0604020202020204" pitchFamily="34" charset="0"/>
              </a:rPr>
              <a:t>78</a:t>
            </a:r>
          </a:p>
        </p:txBody>
      </p:sp>
      <p:sp>
        <p:nvSpPr>
          <p:cNvPr id="168985" name="Rectangle 26"/>
          <p:cNvSpPr/>
          <p:nvPr/>
        </p:nvSpPr>
        <p:spPr>
          <a:xfrm>
            <a:off x="6057900" y="2111375"/>
            <a:ext cx="282575" cy="334963"/>
          </a:xfrm>
          <a:prstGeom prst="rect">
            <a:avLst/>
          </a:prstGeom>
          <a:noFill/>
          <a:ln w="12700">
            <a:noFill/>
          </a:ln>
        </p:spPr>
        <p:txBody>
          <a:bodyPr wrap="none" lIns="63500" tIns="25400" rIns="63500" bIns="25400" anchor="t" anchorCtr="0">
            <a:spAutoFit/>
          </a:bodyPr>
          <a:lstStyle/>
          <a:p>
            <a:pPr eaLnBrk="0" hangingPunct="0">
              <a:lnSpc>
                <a:spcPct val="85000"/>
              </a:lnSpc>
            </a:pPr>
            <a:r>
              <a:rPr lang="zh-CN" altLang="en-US" sz="2200" dirty="0">
                <a:latin typeface="Arial" panose="020B0604020202020204" pitchFamily="34" charset="0"/>
                <a:ea typeface="宋体" panose="02010600030101010101" pitchFamily="2" charset="-122"/>
              </a:rPr>
              <a:t>0</a:t>
            </a:r>
          </a:p>
        </p:txBody>
      </p:sp>
      <p:sp>
        <p:nvSpPr>
          <p:cNvPr id="168986" name="Rectangle 27"/>
          <p:cNvSpPr/>
          <p:nvPr/>
        </p:nvSpPr>
        <p:spPr>
          <a:xfrm>
            <a:off x="6045200" y="1692275"/>
            <a:ext cx="282575" cy="334963"/>
          </a:xfrm>
          <a:prstGeom prst="rect">
            <a:avLst/>
          </a:prstGeom>
          <a:noFill/>
          <a:ln w="12700">
            <a:noFill/>
          </a:ln>
        </p:spPr>
        <p:txBody>
          <a:bodyPr wrap="none" lIns="63500" tIns="25400" rIns="63500" bIns="25400" anchor="t" anchorCtr="0">
            <a:spAutoFit/>
          </a:bodyPr>
          <a:lstStyle/>
          <a:p>
            <a:pPr eaLnBrk="0" hangingPunct="0">
              <a:lnSpc>
                <a:spcPct val="85000"/>
              </a:lnSpc>
            </a:pPr>
            <a:r>
              <a:rPr lang="zh-CN" altLang="en-US" sz="2200" dirty="0">
                <a:latin typeface="Arial" panose="020B0604020202020204" pitchFamily="34" charset="0"/>
                <a:ea typeface="宋体" panose="02010600030101010101" pitchFamily="2" charset="-122"/>
              </a:rPr>
              <a:t>1</a:t>
            </a:r>
          </a:p>
        </p:txBody>
      </p:sp>
      <p:sp>
        <p:nvSpPr>
          <p:cNvPr id="168987" name="Rectangle 28"/>
          <p:cNvSpPr/>
          <p:nvPr/>
        </p:nvSpPr>
        <p:spPr>
          <a:xfrm>
            <a:off x="6045200" y="1311275"/>
            <a:ext cx="282575" cy="334963"/>
          </a:xfrm>
          <a:prstGeom prst="rect">
            <a:avLst/>
          </a:prstGeom>
          <a:noFill/>
          <a:ln w="12700">
            <a:noFill/>
          </a:ln>
        </p:spPr>
        <p:txBody>
          <a:bodyPr wrap="none" lIns="63500" tIns="25400" rIns="63500" bIns="25400" anchor="t" anchorCtr="0">
            <a:spAutoFit/>
          </a:bodyPr>
          <a:lstStyle/>
          <a:p>
            <a:pPr eaLnBrk="0" hangingPunct="0">
              <a:lnSpc>
                <a:spcPct val="85000"/>
              </a:lnSpc>
            </a:pPr>
            <a:r>
              <a:rPr lang="zh-CN" altLang="en-US" sz="2200" dirty="0">
                <a:latin typeface="Arial" panose="020B0604020202020204" pitchFamily="34" charset="0"/>
                <a:ea typeface="宋体" panose="02010600030101010101" pitchFamily="2" charset="-122"/>
              </a:rPr>
              <a:t>2</a:t>
            </a:r>
          </a:p>
        </p:txBody>
      </p:sp>
      <p:sp>
        <p:nvSpPr>
          <p:cNvPr id="168988" name="Rectangle 29"/>
          <p:cNvSpPr/>
          <p:nvPr/>
        </p:nvSpPr>
        <p:spPr>
          <a:xfrm>
            <a:off x="6045200" y="930275"/>
            <a:ext cx="282575" cy="334963"/>
          </a:xfrm>
          <a:prstGeom prst="rect">
            <a:avLst/>
          </a:prstGeom>
          <a:noFill/>
          <a:ln w="12700">
            <a:noFill/>
          </a:ln>
        </p:spPr>
        <p:txBody>
          <a:bodyPr wrap="none" lIns="63500" tIns="25400" rIns="63500" bIns="25400" anchor="t" anchorCtr="0">
            <a:spAutoFit/>
          </a:bodyPr>
          <a:lstStyle/>
          <a:p>
            <a:pPr eaLnBrk="0" hangingPunct="0">
              <a:lnSpc>
                <a:spcPct val="85000"/>
              </a:lnSpc>
            </a:pPr>
            <a:r>
              <a:rPr lang="zh-CN" altLang="en-US" sz="2200" dirty="0">
                <a:latin typeface="Arial" panose="020B0604020202020204" pitchFamily="34" charset="0"/>
                <a:ea typeface="宋体" panose="02010600030101010101" pitchFamily="2" charset="-122"/>
              </a:rPr>
              <a:t>3</a:t>
            </a:r>
          </a:p>
        </p:txBody>
      </p:sp>
      <p:sp>
        <p:nvSpPr>
          <p:cNvPr id="168989" name="Rectangle 30"/>
          <p:cNvSpPr/>
          <p:nvPr/>
        </p:nvSpPr>
        <p:spPr>
          <a:xfrm>
            <a:off x="4914900" y="2611438"/>
            <a:ext cx="1498600" cy="284162"/>
          </a:xfrm>
          <a:prstGeom prst="rect">
            <a:avLst/>
          </a:prstGeom>
          <a:noFill/>
          <a:ln w="12700">
            <a:noFill/>
          </a:ln>
        </p:spPr>
        <p:txBody>
          <a:bodyPr wrap="none" lIns="63500" tIns="25400" rIns="63500" bIns="25400" anchor="t" anchorCtr="0">
            <a:spAutoFit/>
          </a:bodyPr>
          <a:lstStyle/>
          <a:p>
            <a:pPr eaLnBrk="0" hangingPunct="0">
              <a:lnSpc>
                <a:spcPct val="85000"/>
              </a:lnSpc>
            </a:pPr>
            <a:r>
              <a:rPr lang="en-US" altLang="zh-CN" sz="1800" dirty="0">
                <a:latin typeface="Arial" panose="020B0604020202020204" pitchFamily="34" charset="0"/>
              </a:rPr>
              <a:t>Little Endian</a:t>
            </a:r>
          </a:p>
        </p:txBody>
      </p:sp>
      <p:sp>
        <p:nvSpPr>
          <p:cNvPr id="428063" name="Rectangle 31"/>
          <p:cNvSpPr/>
          <p:nvPr/>
        </p:nvSpPr>
        <p:spPr>
          <a:xfrm>
            <a:off x="292100" y="3852863"/>
            <a:ext cx="8505825" cy="2619375"/>
          </a:xfrm>
          <a:prstGeom prst="rect">
            <a:avLst/>
          </a:prstGeom>
          <a:noFill/>
          <a:ln w="12700">
            <a:noFill/>
          </a:ln>
        </p:spPr>
        <p:txBody>
          <a:bodyPr lIns="63500" tIns="25400" rIns="63500" bIns="25400" anchor="t" anchorCtr="0">
            <a:spAutoFit/>
          </a:bodyPr>
          <a:lstStyle/>
          <a:p>
            <a:pPr eaLnBrk="0" hangingPunct="0">
              <a:lnSpc>
                <a:spcPct val="115000"/>
              </a:lnSpc>
              <a:spcBef>
                <a:spcPct val="15000"/>
              </a:spcBef>
              <a:buClr>
                <a:schemeClr val="tx1"/>
              </a:buClr>
              <a:buSzPct val="60000"/>
              <a:buFont typeface="Wingdings" panose="05000000000000000000" pitchFamily="2" charset="2"/>
              <a:buChar char="u"/>
            </a:pPr>
            <a:r>
              <a:rPr lang="zh-CN" altLang="en-US" sz="1800" dirty="0">
                <a:solidFill>
                  <a:schemeClr val="accent2"/>
                </a:solidFill>
                <a:latin typeface="Arial" panose="020B0604020202020204" pitchFamily="34" charset="0"/>
                <a:ea typeface="宋体" panose="02010600030101010101" pitchFamily="2" charset="-122"/>
              </a:rPr>
              <a:t> </a:t>
            </a:r>
            <a:r>
              <a:rPr lang="zh-CN" altLang="en-US" sz="2200" dirty="0">
                <a:solidFill>
                  <a:schemeClr val="accent2"/>
                </a:solidFill>
                <a:latin typeface="Arial" panose="020B0604020202020204" pitchFamily="34" charset="0"/>
                <a:ea typeface="黑体" panose="02010609060101010101" pitchFamily="49" charset="-122"/>
              </a:rPr>
              <a:t>每个系统内部是一致的，但在系统间通信时可能会发生问题！</a:t>
            </a:r>
          </a:p>
          <a:p>
            <a:pPr eaLnBrk="0" hangingPunct="0">
              <a:lnSpc>
                <a:spcPct val="115000"/>
              </a:lnSpc>
              <a:spcBef>
                <a:spcPct val="15000"/>
              </a:spcBef>
              <a:buClr>
                <a:schemeClr val="tx1"/>
              </a:buClr>
              <a:buSzPct val="60000"/>
              <a:buFont typeface="Wingdings" panose="05000000000000000000" pitchFamily="2" charset="2"/>
              <a:buChar char="u"/>
            </a:pPr>
            <a:r>
              <a:rPr lang="zh-CN" altLang="en-US" sz="2200" dirty="0">
                <a:solidFill>
                  <a:schemeClr val="accent2"/>
                </a:solidFill>
                <a:latin typeface="Arial" panose="020B0604020202020204" pitchFamily="34" charset="0"/>
                <a:ea typeface="黑体" panose="02010609060101010101" pitchFamily="49" charset="-122"/>
              </a:rPr>
              <a:t> 因为顺序不同，需要进行顺序转换</a:t>
            </a:r>
            <a:endParaRPr lang="en-US" altLang="zh-CN" sz="2200" dirty="0">
              <a:solidFill>
                <a:schemeClr val="accent2"/>
              </a:solidFill>
              <a:latin typeface="Arial" panose="020B0604020202020204" pitchFamily="34" charset="0"/>
              <a:ea typeface="黑体" panose="02010609060101010101" pitchFamily="49" charset="-122"/>
            </a:endParaRPr>
          </a:p>
          <a:p>
            <a:pPr eaLnBrk="0" hangingPunct="0">
              <a:lnSpc>
                <a:spcPct val="115000"/>
              </a:lnSpc>
              <a:spcBef>
                <a:spcPct val="15000"/>
              </a:spcBef>
              <a:buClr>
                <a:schemeClr val="tx1"/>
              </a:buClr>
              <a:buSzPct val="60000"/>
              <a:buFont typeface="Wingdings" panose="05000000000000000000" pitchFamily="2" charset="2"/>
            </a:pPr>
            <a:r>
              <a:rPr lang="zh-CN" altLang="en-US" sz="2200" dirty="0">
                <a:latin typeface="Arial" panose="020B0604020202020204" pitchFamily="34" charset="0"/>
                <a:ea typeface="黑体" panose="02010609060101010101" pitchFamily="49" charset="-122"/>
              </a:rPr>
              <a:t>音、视频和图像等文件格式或处理程序都涉及到字节顺序问题</a:t>
            </a:r>
            <a:endParaRPr lang="en-US" altLang="zh-CN" sz="2200" dirty="0">
              <a:latin typeface="Arial" panose="020B0604020202020204" pitchFamily="34" charset="0"/>
              <a:ea typeface="黑体" panose="02010609060101010101" pitchFamily="49" charset="-122"/>
            </a:endParaRPr>
          </a:p>
          <a:p>
            <a:pPr eaLnBrk="0" hangingPunct="0">
              <a:lnSpc>
                <a:spcPct val="115000"/>
              </a:lnSpc>
              <a:spcBef>
                <a:spcPct val="15000"/>
              </a:spcBef>
              <a:buSzPct val="60000"/>
              <a:buFont typeface="Wingdings" panose="05000000000000000000" pitchFamily="2" charset="2"/>
            </a:pPr>
            <a:r>
              <a:rPr lang="en-US" altLang="zh-CN" sz="2200" dirty="0">
                <a:solidFill>
                  <a:schemeClr val="accent2"/>
                </a:solidFill>
                <a:latin typeface="Arial" panose="020B0604020202020204" pitchFamily="34" charset="0"/>
                <a:ea typeface="黑体" panose="02010609060101010101" pitchFamily="49" charset="-122"/>
              </a:rPr>
              <a:t>     </a:t>
            </a:r>
            <a:r>
              <a:rPr lang="en-US" altLang="zh-CN" sz="2200" dirty="0">
                <a:solidFill>
                  <a:srgbClr val="CC0000"/>
                </a:solidFill>
                <a:latin typeface="Arial" panose="020B0604020202020204" pitchFamily="34" charset="0"/>
                <a:ea typeface="黑体" panose="02010609060101010101" pitchFamily="49" charset="-122"/>
              </a:rPr>
              <a:t>ex. Little endian: GIF, PC Paintbrush, Microsoft RTF,etc </a:t>
            </a:r>
            <a:endParaRPr lang="zh-CN" altLang="en-US" sz="2200" dirty="0">
              <a:solidFill>
                <a:srgbClr val="CC0000"/>
              </a:solidFill>
              <a:latin typeface="Arial" panose="020B0604020202020204" pitchFamily="34" charset="0"/>
              <a:ea typeface="黑体" panose="02010609060101010101" pitchFamily="49" charset="-122"/>
            </a:endParaRPr>
          </a:p>
          <a:p>
            <a:pPr eaLnBrk="0" hangingPunct="0">
              <a:lnSpc>
                <a:spcPct val="115000"/>
              </a:lnSpc>
              <a:spcBef>
                <a:spcPct val="15000"/>
              </a:spcBef>
              <a:buSzPct val="60000"/>
              <a:buFont typeface="Wingdings" panose="05000000000000000000" pitchFamily="2" charset="2"/>
            </a:pPr>
            <a:r>
              <a:rPr lang="zh-CN" altLang="en-US" sz="2200" dirty="0">
                <a:solidFill>
                  <a:srgbClr val="CC0000"/>
                </a:solidFill>
                <a:latin typeface="Arial" panose="020B0604020202020204" pitchFamily="34" charset="0"/>
                <a:ea typeface="黑体" panose="02010609060101010101" pitchFamily="49" charset="-122"/>
              </a:rPr>
              <a:t>           </a:t>
            </a:r>
            <a:r>
              <a:rPr lang="en-US" altLang="zh-CN" sz="2200" dirty="0">
                <a:solidFill>
                  <a:srgbClr val="CC0000"/>
                </a:solidFill>
                <a:latin typeface="Arial" panose="020B0604020202020204" pitchFamily="34" charset="0"/>
                <a:ea typeface="黑体" panose="02010609060101010101" pitchFamily="49" charset="-122"/>
              </a:rPr>
              <a:t>Big endian:  Adobe Photoshop, JPEG, MacPaint, etc</a:t>
            </a:r>
            <a:r>
              <a:rPr lang="en-US" altLang="zh-CN" sz="2200" dirty="0">
                <a:latin typeface="Arial" panose="020B0604020202020204" pitchFamily="34" charset="0"/>
              </a:rPr>
              <a:t>  </a:t>
            </a:r>
          </a:p>
          <a:p>
            <a:pPr eaLnBrk="0" hangingPunct="0">
              <a:lnSpc>
                <a:spcPct val="115000"/>
              </a:lnSpc>
              <a:spcBef>
                <a:spcPct val="15000"/>
              </a:spcBef>
            </a:pPr>
            <a:endParaRPr lang="zh-CN" altLang="en-US" sz="2200" dirty="0">
              <a:latin typeface="Arial" panose="020B0604020202020204" pitchFamily="34" charset="0"/>
              <a:ea typeface="Arial" panose="020B0604020202020204" pitchFamily="34" charset="0"/>
            </a:endParaRPr>
          </a:p>
        </p:txBody>
      </p:sp>
      <p:sp>
        <p:nvSpPr>
          <p:cNvPr id="428064" name="Text Box 32"/>
          <p:cNvSpPr txBox="1"/>
          <p:nvPr/>
        </p:nvSpPr>
        <p:spPr>
          <a:xfrm>
            <a:off x="203200" y="3021013"/>
            <a:ext cx="5502275" cy="393700"/>
          </a:xfrm>
          <a:prstGeom prst="rect">
            <a:avLst/>
          </a:prstGeom>
          <a:noFill/>
          <a:ln w="12700">
            <a:noFill/>
          </a:ln>
        </p:spPr>
        <p:txBody>
          <a:bodyPr anchor="t" anchorCtr="0">
            <a:spAutoFit/>
          </a:bodyPr>
          <a:lstStyle/>
          <a:p>
            <a:pPr eaLnBrk="0" hangingPunct="0">
              <a:lnSpc>
                <a:spcPct val="90000"/>
              </a:lnSpc>
            </a:pPr>
            <a:r>
              <a:rPr lang="zh-CN" altLang="en-US" sz="2200" dirty="0">
                <a:solidFill>
                  <a:schemeClr val="accent2"/>
                </a:solidFill>
                <a:latin typeface="黑体" panose="02010609060101010101" pitchFamily="49" charset="-122"/>
                <a:ea typeface="黑体" panose="02010609060101010101" pitchFamily="49" charset="-122"/>
              </a:rPr>
              <a:t>上述存放在</a:t>
            </a:r>
            <a:r>
              <a:rPr lang="en-US" altLang="zh-CN" sz="2200" dirty="0">
                <a:solidFill>
                  <a:schemeClr val="accent2"/>
                </a:solidFill>
                <a:latin typeface="黑体" panose="02010609060101010101" pitchFamily="49" charset="-122"/>
                <a:ea typeface="黑体" panose="02010609060101010101" pitchFamily="49" charset="-122"/>
              </a:rPr>
              <a:t>0</a:t>
            </a:r>
            <a:r>
              <a:rPr lang="zh-CN" altLang="en-US" sz="2200" dirty="0">
                <a:solidFill>
                  <a:schemeClr val="accent2"/>
                </a:solidFill>
                <a:latin typeface="黑体" panose="02010609060101010101" pitchFamily="49" charset="-122"/>
                <a:ea typeface="黑体" panose="02010609060101010101" pitchFamily="49" charset="-122"/>
              </a:rPr>
              <a:t>号单元的数据（字）是什么？</a:t>
            </a:r>
          </a:p>
        </p:txBody>
      </p:sp>
      <p:sp>
        <p:nvSpPr>
          <p:cNvPr id="428065" name="Text Box 33"/>
          <p:cNvSpPr txBox="1"/>
          <p:nvPr/>
        </p:nvSpPr>
        <p:spPr>
          <a:xfrm>
            <a:off x="5432425" y="3044825"/>
            <a:ext cx="3711575" cy="385763"/>
          </a:xfrm>
          <a:prstGeom prst="rect">
            <a:avLst/>
          </a:prstGeom>
          <a:noFill/>
          <a:ln w="12700">
            <a:noFill/>
          </a:ln>
        </p:spPr>
        <p:txBody>
          <a:bodyPr lIns="63500" tIns="25400" rIns="63500" bIns="25400" anchor="t" anchorCtr="0">
            <a:spAutoFit/>
          </a:bodyPr>
          <a:lstStyle/>
          <a:p>
            <a:pPr eaLnBrk="0" hangingPunct="0">
              <a:spcBef>
                <a:spcPct val="50000"/>
              </a:spcBef>
            </a:pPr>
            <a:r>
              <a:rPr lang="en-US" altLang="zh-CN" sz="2200" dirty="0">
                <a:solidFill>
                  <a:srgbClr val="FF0066"/>
                </a:solidFill>
                <a:latin typeface="Arial" panose="020B0604020202020204" pitchFamily="34" charset="0"/>
              </a:rPr>
              <a:t>12345678H</a:t>
            </a:r>
            <a:r>
              <a:rPr lang="zh-CN" altLang="en-US" sz="2200" dirty="0">
                <a:solidFill>
                  <a:srgbClr val="FF0066"/>
                </a:solidFill>
                <a:latin typeface="Arial" panose="020B0604020202020204" pitchFamily="34" charset="0"/>
                <a:ea typeface="宋体" panose="02010600030101010101" pitchFamily="2" charset="-122"/>
              </a:rPr>
              <a:t>？ </a:t>
            </a:r>
            <a:r>
              <a:rPr lang="en-US" altLang="zh-CN" sz="2200" dirty="0">
                <a:solidFill>
                  <a:srgbClr val="FF0066"/>
                </a:solidFill>
                <a:latin typeface="Arial" panose="020B0604020202020204" pitchFamily="34" charset="0"/>
              </a:rPr>
              <a:t>78563412H</a:t>
            </a:r>
            <a:r>
              <a:rPr lang="zh-CN" altLang="en-US" sz="2200" dirty="0">
                <a:solidFill>
                  <a:srgbClr val="FF0066"/>
                </a:solidFill>
                <a:latin typeface="Arial" panose="020B0604020202020204" pitchFamily="34" charset="0"/>
                <a:ea typeface="宋体" panose="02010600030101010101" pitchFamily="2" charset="-122"/>
              </a:rPr>
              <a:t>？</a:t>
            </a:r>
          </a:p>
        </p:txBody>
      </p:sp>
      <p:sp>
        <p:nvSpPr>
          <p:cNvPr id="428066" name="Text Box 34"/>
          <p:cNvSpPr txBox="1"/>
          <p:nvPr/>
        </p:nvSpPr>
        <p:spPr>
          <a:xfrm>
            <a:off x="323850" y="3508375"/>
            <a:ext cx="8375650" cy="385763"/>
          </a:xfrm>
          <a:prstGeom prst="rect">
            <a:avLst/>
          </a:prstGeom>
          <a:noFill/>
          <a:ln w="12700">
            <a:noFill/>
          </a:ln>
        </p:spPr>
        <p:txBody>
          <a:bodyPr lIns="63500" tIns="25400" rIns="63500" bIns="25400" anchor="t" anchorCtr="0">
            <a:spAutoFit/>
          </a:bodyPr>
          <a:lstStyle/>
          <a:p>
            <a:pPr eaLnBrk="0" hangingPunct="0">
              <a:spcBef>
                <a:spcPct val="50000"/>
              </a:spcBef>
            </a:pPr>
            <a:r>
              <a:rPr lang="zh-CN" altLang="en-US" sz="2200" dirty="0">
                <a:latin typeface="黑体" panose="02010609060101010101" pitchFamily="49" charset="-122"/>
                <a:ea typeface="黑体" panose="02010609060101010101" pitchFamily="49" charset="-122"/>
              </a:rPr>
              <a:t>存放方式不同的机器间程序移植或数据通信时，会发生什么问题？</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8064"/>
                                        </p:tgtEl>
                                        <p:attrNameLst>
                                          <p:attrName>style.visibility</p:attrName>
                                        </p:attrNameLst>
                                      </p:cBhvr>
                                      <p:to>
                                        <p:strVal val="visible"/>
                                      </p:to>
                                    </p:set>
                                    <p:animEffect transition="in" filter="blinds(horizontal)">
                                      <p:cBhvr>
                                        <p:cTn id="7" dur="500"/>
                                        <p:tgtEl>
                                          <p:spTgt spid="42806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28065"/>
                                        </p:tgtEl>
                                        <p:attrNameLst>
                                          <p:attrName>style.visibility</p:attrName>
                                        </p:attrNameLst>
                                      </p:cBhvr>
                                      <p:to>
                                        <p:strVal val="visible"/>
                                      </p:to>
                                    </p:set>
                                    <p:animEffect transition="in" filter="blinds(horizontal)">
                                      <p:cBhvr>
                                        <p:cTn id="12" dur="500"/>
                                        <p:tgtEl>
                                          <p:spTgt spid="42806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28066"/>
                                        </p:tgtEl>
                                        <p:attrNameLst>
                                          <p:attrName>style.visibility</p:attrName>
                                        </p:attrNameLst>
                                      </p:cBhvr>
                                      <p:to>
                                        <p:strVal val="visible"/>
                                      </p:to>
                                    </p:set>
                                    <p:animEffect transition="in" filter="blinds(horizontal)">
                                      <p:cBhvr>
                                        <p:cTn id="17" dur="500"/>
                                        <p:tgtEl>
                                          <p:spTgt spid="42806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28063">
                                            <p:txEl>
                                              <p:pRg st="0" end="0"/>
                                            </p:txEl>
                                          </p:spTgt>
                                        </p:tgtEl>
                                        <p:attrNameLst>
                                          <p:attrName>style.visibility</p:attrName>
                                        </p:attrNameLst>
                                      </p:cBhvr>
                                      <p:to>
                                        <p:strVal val="visible"/>
                                      </p:to>
                                    </p:set>
                                    <p:animEffect transition="in" filter="blinds(horizontal)">
                                      <p:cBhvr>
                                        <p:cTn id="22" dur="500"/>
                                        <p:tgtEl>
                                          <p:spTgt spid="428063">
                                            <p:txEl>
                                              <p:pRg st="0" end="0"/>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428063">
                                            <p:txEl>
                                              <p:pRg st="1" end="1"/>
                                            </p:txEl>
                                          </p:spTgt>
                                        </p:tgtEl>
                                        <p:attrNameLst>
                                          <p:attrName>style.visibility</p:attrName>
                                        </p:attrNameLst>
                                      </p:cBhvr>
                                      <p:to>
                                        <p:strVal val="visible"/>
                                      </p:to>
                                    </p:set>
                                    <p:animEffect transition="in" filter="blinds(horizontal)">
                                      <p:cBhvr>
                                        <p:cTn id="25" dur="500"/>
                                        <p:tgtEl>
                                          <p:spTgt spid="428063">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428063">
                                            <p:txEl>
                                              <p:pRg st="2" end="2"/>
                                            </p:txEl>
                                          </p:spTgt>
                                        </p:tgtEl>
                                        <p:attrNameLst>
                                          <p:attrName>style.visibility</p:attrName>
                                        </p:attrNameLst>
                                      </p:cBhvr>
                                      <p:to>
                                        <p:strVal val="visible"/>
                                      </p:to>
                                    </p:set>
                                    <p:animEffect transition="in" filter="blinds(horizontal)">
                                      <p:cBhvr>
                                        <p:cTn id="30" dur="500"/>
                                        <p:tgtEl>
                                          <p:spTgt spid="428063">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428063">
                                            <p:txEl>
                                              <p:pRg st="3" end="3"/>
                                            </p:txEl>
                                          </p:spTgt>
                                        </p:tgtEl>
                                        <p:attrNameLst>
                                          <p:attrName>style.visibility</p:attrName>
                                        </p:attrNameLst>
                                      </p:cBhvr>
                                      <p:to>
                                        <p:strVal val="visible"/>
                                      </p:to>
                                    </p:set>
                                    <p:animEffect transition="in" filter="blinds(horizontal)">
                                      <p:cBhvr>
                                        <p:cTn id="35" dur="500"/>
                                        <p:tgtEl>
                                          <p:spTgt spid="428063">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428063">
                                            <p:txEl>
                                              <p:pRg st="4" end="4"/>
                                            </p:txEl>
                                          </p:spTgt>
                                        </p:tgtEl>
                                        <p:attrNameLst>
                                          <p:attrName>style.visibility</p:attrName>
                                        </p:attrNameLst>
                                      </p:cBhvr>
                                      <p:to>
                                        <p:strVal val="visible"/>
                                      </p:to>
                                    </p:set>
                                    <p:animEffect transition="in" filter="blinds(horizontal)">
                                      <p:cBhvr>
                                        <p:cTn id="40" dur="500"/>
                                        <p:tgtEl>
                                          <p:spTgt spid="42806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8064" grpId="0"/>
      <p:bldP spid="428065" grpId="0"/>
      <p:bldP spid="428066"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5" name="Rectangle 2"/>
          <p:cNvSpPr>
            <a:spLocks noGrp="1"/>
          </p:cNvSpPr>
          <p:nvPr>
            <p:ph type="title"/>
          </p:nvPr>
        </p:nvSpPr>
        <p:spPr>
          <a:xfrm>
            <a:off x="1011238" y="179388"/>
            <a:ext cx="6686550" cy="479425"/>
          </a:xfrm>
        </p:spPr>
        <p:txBody>
          <a:bodyPr vert="horz" wrap="square" lIns="63500" tIns="25400" rIns="63500" bIns="25400" anchor="t" anchorCtr="0">
            <a:spAutoFit/>
          </a:bodyPr>
          <a:lstStyle/>
          <a:p>
            <a:pPr algn="ctr"/>
            <a:r>
              <a:rPr lang="zh-CN" altLang="en-US" dirty="0">
                <a:ea typeface="宋体" panose="02010600030101010101" pitchFamily="2" charset="-122"/>
              </a:rPr>
              <a:t>第四讲小结</a:t>
            </a:r>
          </a:p>
        </p:txBody>
      </p:sp>
      <p:sp>
        <p:nvSpPr>
          <p:cNvPr id="169986" name="Rectangle 3"/>
          <p:cNvSpPr>
            <a:spLocks noGrp="1"/>
          </p:cNvSpPr>
          <p:nvPr>
            <p:ph idx="1"/>
          </p:nvPr>
        </p:nvSpPr>
        <p:spPr>
          <a:xfrm>
            <a:off x="611188" y="1095375"/>
            <a:ext cx="7932737" cy="5326063"/>
          </a:xfrm>
        </p:spPr>
        <p:txBody>
          <a:bodyPr vert="horz" wrap="square" lIns="63500" tIns="25400" rIns="63500" bIns="25400" anchor="t" anchorCtr="0">
            <a:spAutoFit/>
          </a:bodyPr>
          <a:lstStyle/>
          <a:p>
            <a:pPr>
              <a:lnSpc>
                <a:spcPct val="125000"/>
              </a:lnSpc>
            </a:pPr>
            <a:r>
              <a:rPr lang="zh-CN" altLang="en-US" sz="2000" dirty="0">
                <a:latin typeface="微软雅黑" panose="020B0503020204020204" pitchFamily="34" charset="-122"/>
                <a:ea typeface="微软雅黑" panose="020B0503020204020204" pitchFamily="34" charset="-122"/>
              </a:rPr>
              <a:t>非数值数据的表示</a:t>
            </a:r>
          </a:p>
          <a:p>
            <a:pPr lvl="1">
              <a:lnSpc>
                <a:spcPct val="125000"/>
              </a:lnSpc>
            </a:pPr>
            <a:r>
              <a:rPr lang="zh-CN" altLang="en-US" dirty="0">
                <a:latin typeface="微软雅黑" panose="020B0503020204020204" pitchFamily="34" charset="-122"/>
                <a:ea typeface="微软雅黑" panose="020B0503020204020204" pitchFamily="34" charset="-122"/>
              </a:rPr>
              <a:t>逻辑数据用来表示真</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假或</a:t>
            </a:r>
            <a:r>
              <a:rPr lang="en-US" altLang="zh-CN" dirty="0">
                <a:latin typeface="微软雅黑" panose="020B0503020204020204" pitchFamily="34" charset="-122"/>
                <a:ea typeface="微软雅黑" panose="020B0503020204020204" pitchFamily="34" charset="-122"/>
              </a:rPr>
              <a:t>N</a:t>
            </a:r>
            <a:r>
              <a:rPr lang="zh-CN" altLang="en-US" dirty="0">
                <a:latin typeface="微软雅黑" panose="020B0503020204020204" pitchFamily="34" charset="-122"/>
                <a:ea typeface="微软雅黑" panose="020B0503020204020204" pitchFamily="34" charset="-122"/>
              </a:rPr>
              <a:t>位位串，按位运算</a:t>
            </a:r>
            <a:endParaRPr lang="en-US" altLang="zh-CN" dirty="0">
              <a:latin typeface="微软雅黑" panose="020B0503020204020204" pitchFamily="34" charset="-122"/>
              <a:ea typeface="微软雅黑" panose="020B0503020204020204" pitchFamily="34" charset="-122"/>
            </a:endParaRPr>
          </a:p>
          <a:p>
            <a:pPr lvl="1">
              <a:lnSpc>
                <a:spcPct val="125000"/>
              </a:lnSpc>
            </a:pPr>
            <a:r>
              <a:rPr lang="zh-CN" altLang="en-US" dirty="0">
                <a:latin typeface="微软雅黑" panose="020B0503020204020204" pitchFamily="34" charset="-122"/>
                <a:ea typeface="微软雅黑" panose="020B0503020204020204" pitchFamily="34" charset="-122"/>
              </a:rPr>
              <a:t>西文字符：用</a:t>
            </a:r>
            <a:r>
              <a:rPr lang="en-US" altLang="zh-CN" dirty="0">
                <a:latin typeface="微软雅黑" panose="020B0503020204020204" pitchFamily="34" charset="-122"/>
                <a:ea typeface="微软雅黑" panose="020B0503020204020204" pitchFamily="34" charset="-122"/>
              </a:rPr>
              <a:t>ASCII</a:t>
            </a:r>
            <a:r>
              <a:rPr lang="zh-CN" altLang="en-US" dirty="0">
                <a:latin typeface="微软雅黑" panose="020B0503020204020204" pitchFamily="34" charset="-122"/>
                <a:ea typeface="微软雅黑" panose="020B0503020204020204" pitchFamily="34" charset="-122"/>
              </a:rPr>
              <a:t>码表示</a:t>
            </a:r>
          </a:p>
          <a:p>
            <a:pPr lvl="1">
              <a:lnSpc>
                <a:spcPct val="125000"/>
              </a:lnSpc>
            </a:pPr>
            <a:r>
              <a:rPr lang="zh-CN" altLang="en-US" dirty="0">
                <a:latin typeface="微软雅黑" panose="020B0503020204020204" pitchFamily="34" charset="-122"/>
                <a:ea typeface="微软雅黑" panose="020B0503020204020204" pitchFamily="34" charset="-122"/>
              </a:rPr>
              <a:t>汉字：汉字输入码、汉字内码、汉字字模码</a:t>
            </a:r>
          </a:p>
          <a:p>
            <a:pPr>
              <a:lnSpc>
                <a:spcPct val="125000"/>
              </a:lnSpc>
            </a:pPr>
            <a:r>
              <a:rPr lang="zh-CN" altLang="en-US" sz="2000" dirty="0">
                <a:latin typeface="微软雅黑" panose="020B0503020204020204" pitchFamily="34" charset="-122"/>
                <a:ea typeface="微软雅黑" panose="020B0503020204020204" pitchFamily="34" charset="-122"/>
              </a:rPr>
              <a:t>数据的宽度</a:t>
            </a:r>
          </a:p>
          <a:p>
            <a:pPr lvl="1">
              <a:lnSpc>
                <a:spcPct val="125000"/>
              </a:lnSpc>
            </a:pPr>
            <a:r>
              <a:rPr lang="zh-CN" altLang="en-US" dirty="0">
                <a:latin typeface="微软雅黑" panose="020B0503020204020204" pitchFamily="34" charset="-122"/>
                <a:ea typeface="微软雅黑" panose="020B0503020204020204" pitchFamily="34" charset="-122"/>
              </a:rPr>
              <a:t>位、字节、字（不一定等于字长），</a:t>
            </a:r>
            <a:r>
              <a:rPr lang="en-US" altLang="zh-CN" dirty="0">
                <a:latin typeface="微软雅黑" panose="020B0503020204020204" pitchFamily="34" charset="-122"/>
                <a:ea typeface="微软雅黑" panose="020B0503020204020204" pitchFamily="34" charset="-122"/>
              </a:rPr>
              <a:t>k/K/M/G/…</a:t>
            </a:r>
            <a:r>
              <a:rPr lang="zh-CN" altLang="en-US" dirty="0">
                <a:latin typeface="微软雅黑" panose="020B0503020204020204" pitchFamily="34" charset="-122"/>
                <a:ea typeface="微软雅黑" panose="020B0503020204020204" pitchFamily="34" charset="-122"/>
              </a:rPr>
              <a:t>有不同的含义</a:t>
            </a:r>
          </a:p>
          <a:p>
            <a:pPr>
              <a:lnSpc>
                <a:spcPct val="125000"/>
              </a:lnSpc>
            </a:pPr>
            <a:r>
              <a:rPr lang="zh-CN" altLang="en-US" sz="2000" dirty="0">
                <a:latin typeface="微软雅黑" panose="020B0503020204020204" pitchFamily="34" charset="-122"/>
                <a:ea typeface="微软雅黑" panose="020B0503020204020204" pitchFamily="34" charset="-122"/>
              </a:rPr>
              <a:t>数据的存储排列</a:t>
            </a:r>
          </a:p>
          <a:p>
            <a:pPr lvl="1">
              <a:lnSpc>
                <a:spcPct val="125000"/>
              </a:lnSpc>
            </a:pPr>
            <a:r>
              <a:rPr lang="zh-CN" altLang="en-US" dirty="0">
                <a:latin typeface="微软雅黑" panose="020B0503020204020204" pitchFamily="34" charset="-122"/>
                <a:ea typeface="微软雅黑" panose="020B0503020204020204" pitchFamily="34" charset="-122"/>
              </a:rPr>
              <a:t>数据的地址：连续若干单元中最小的地址，即：从小地址开始存放数据</a:t>
            </a:r>
          </a:p>
          <a:p>
            <a:pPr marL="1143000" lvl="2" indent="-228600">
              <a:lnSpc>
                <a:spcPct val="125000"/>
              </a:lnSpc>
            </a:pPr>
            <a:r>
              <a:rPr lang="zh-CN" altLang="en-US" sz="2000" dirty="0">
                <a:solidFill>
                  <a:srgbClr val="CC0000"/>
                </a:solidFill>
                <a:latin typeface="微软雅黑" panose="020B0503020204020204" pitchFamily="34" charset="-122"/>
                <a:ea typeface="微软雅黑" panose="020B0503020204020204" pitchFamily="34" charset="-122"/>
              </a:rPr>
              <a:t>问题：若一个</a:t>
            </a:r>
            <a:r>
              <a:rPr lang="en-US" altLang="zh-CN" sz="2000" dirty="0">
                <a:solidFill>
                  <a:srgbClr val="CC0000"/>
                </a:solidFill>
                <a:latin typeface="微软雅黑" panose="020B0503020204020204" pitchFamily="34" charset="-122"/>
                <a:ea typeface="微软雅黑" panose="020B0503020204020204" pitchFamily="34" charset="-122"/>
              </a:rPr>
              <a:t>short</a:t>
            </a:r>
            <a:r>
              <a:rPr lang="zh-CN" altLang="en-US" sz="2000" dirty="0">
                <a:solidFill>
                  <a:srgbClr val="CC0000"/>
                </a:solidFill>
                <a:latin typeface="微软雅黑" panose="020B0503020204020204" pitchFamily="34" charset="-122"/>
                <a:ea typeface="微软雅黑" panose="020B0503020204020204" pitchFamily="34" charset="-122"/>
              </a:rPr>
              <a:t>型数据</a:t>
            </a:r>
            <a:r>
              <a:rPr lang="en-US" altLang="zh-CN" sz="2000" dirty="0">
                <a:solidFill>
                  <a:srgbClr val="CC0000"/>
                </a:solidFill>
                <a:latin typeface="微软雅黑" panose="020B0503020204020204" pitchFamily="34" charset="-122"/>
                <a:ea typeface="微软雅黑" panose="020B0503020204020204" pitchFamily="34" charset="-122"/>
              </a:rPr>
              <a:t>si</a:t>
            </a:r>
            <a:r>
              <a:rPr lang="zh-CN" altLang="en-US" sz="2000" dirty="0">
                <a:solidFill>
                  <a:srgbClr val="CC0000"/>
                </a:solidFill>
                <a:latin typeface="微软雅黑" panose="020B0503020204020204" pitchFamily="34" charset="-122"/>
                <a:ea typeface="微软雅黑" panose="020B0503020204020204" pitchFamily="34" charset="-122"/>
              </a:rPr>
              <a:t>存放在单元</a:t>
            </a:r>
            <a:r>
              <a:rPr lang="en-US" altLang="zh-CN" sz="2000" dirty="0">
                <a:solidFill>
                  <a:srgbClr val="CC0000"/>
                </a:solidFill>
                <a:latin typeface="微软雅黑" panose="020B0503020204020204" pitchFamily="34" charset="-122"/>
                <a:ea typeface="微软雅黑" panose="020B0503020204020204" pitchFamily="34" charset="-122"/>
              </a:rPr>
              <a:t>0x08000100</a:t>
            </a:r>
            <a:r>
              <a:rPr lang="zh-CN" altLang="en-US" sz="2000" dirty="0">
                <a:solidFill>
                  <a:srgbClr val="CC0000"/>
                </a:solidFill>
                <a:latin typeface="微软雅黑" panose="020B0503020204020204" pitchFamily="34" charset="-122"/>
                <a:ea typeface="微软雅黑" panose="020B0503020204020204" pitchFamily="34" charset="-122"/>
              </a:rPr>
              <a:t>和</a:t>
            </a:r>
            <a:r>
              <a:rPr lang="en-US" altLang="zh-CN" sz="2000" dirty="0">
                <a:solidFill>
                  <a:srgbClr val="CC0000"/>
                </a:solidFill>
                <a:latin typeface="微软雅黑" panose="020B0503020204020204" pitchFamily="34" charset="-122"/>
                <a:ea typeface="微软雅黑" panose="020B0503020204020204" pitchFamily="34" charset="-122"/>
              </a:rPr>
              <a:t>0x08000101</a:t>
            </a:r>
            <a:r>
              <a:rPr lang="zh-CN" altLang="en-US" sz="2000" dirty="0">
                <a:solidFill>
                  <a:srgbClr val="CC0000"/>
                </a:solidFill>
                <a:latin typeface="微软雅黑" panose="020B0503020204020204" pitchFamily="34" charset="-122"/>
                <a:ea typeface="微软雅黑" panose="020B0503020204020204" pitchFamily="34" charset="-122"/>
              </a:rPr>
              <a:t>中，那么</a:t>
            </a:r>
            <a:r>
              <a:rPr lang="en-US" altLang="zh-CN" sz="2000" dirty="0">
                <a:solidFill>
                  <a:srgbClr val="CC0000"/>
                </a:solidFill>
                <a:latin typeface="微软雅黑" panose="020B0503020204020204" pitchFamily="34" charset="-122"/>
                <a:ea typeface="微软雅黑" panose="020B0503020204020204" pitchFamily="34" charset="-122"/>
              </a:rPr>
              <a:t>si</a:t>
            </a:r>
            <a:r>
              <a:rPr lang="zh-CN" altLang="en-US" sz="2000" dirty="0">
                <a:solidFill>
                  <a:srgbClr val="CC0000"/>
                </a:solidFill>
                <a:latin typeface="微软雅黑" panose="020B0503020204020204" pitchFamily="34" charset="-122"/>
                <a:ea typeface="微软雅黑" panose="020B0503020204020204" pitchFamily="34" charset="-122"/>
              </a:rPr>
              <a:t>的地址是什么？</a:t>
            </a:r>
            <a:endParaRPr lang="zh-CN" altLang="en-US" sz="2000" dirty="0">
              <a:latin typeface="微软雅黑" panose="020B0503020204020204" pitchFamily="34" charset="-122"/>
              <a:ea typeface="微软雅黑" panose="020B0503020204020204" pitchFamily="34" charset="-122"/>
            </a:endParaRPr>
          </a:p>
          <a:p>
            <a:pPr lvl="1">
              <a:lnSpc>
                <a:spcPct val="125000"/>
              </a:lnSpc>
            </a:pPr>
            <a:r>
              <a:rPr lang="zh-CN" altLang="en-US" dirty="0">
                <a:latin typeface="微软雅黑" panose="020B0503020204020204" pitchFamily="34" charset="-122"/>
                <a:ea typeface="微软雅黑" panose="020B0503020204020204" pitchFamily="34" charset="-122"/>
              </a:rPr>
              <a:t>大端方式：用</a:t>
            </a:r>
            <a:r>
              <a:rPr lang="en-US" altLang="zh-CN" dirty="0">
                <a:latin typeface="微软雅黑" panose="020B0503020204020204" pitchFamily="34" charset="-122"/>
                <a:ea typeface="微软雅黑" panose="020B0503020204020204" pitchFamily="34" charset="-122"/>
              </a:rPr>
              <a:t>MSB</a:t>
            </a:r>
            <a:r>
              <a:rPr lang="zh-CN" altLang="en-US" dirty="0">
                <a:latin typeface="微软雅黑" panose="020B0503020204020204" pitchFamily="34" charset="-122"/>
                <a:ea typeface="微软雅黑" panose="020B0503020204020204" pitchFamily="34" charset="-122"/>
              </a:rPr>
              <a:t>存放的地址表示数据的地址</a:t>
            </a:r>
            <a:endParaRPr lang="en-US" altLang="zh-CN" dirty="0">
              <a:latin typeface="微软雅黑" panose="020B0503020204020204" pitchFamily="34" charset="-122"/>
              <a:ea typeface="微软雅黑" panose="020B0503020204020204" pitchFamily="34" charset="-122"/>
            </a:endParaRPr>
          </a:p>
          <a:p>
            <a:pPr lvl="1">
              <a:lnSpc>
                <a:spcPct val="125000"/>
              </a:lnSpc>
            </a:pPr>
            <a:r>
              <a:rPr lang="zh-CN" altLang="en-US" dirty="0">
                <a:latin typeface="微软雅黑" panose="020B0503020204020204" pitchFamily="34" charset="-122"/>
                <a:ea typeface="微软雅黑" panose="020B0503020204020204" pitchFamily="34" charset="-122"/>
              </a:rPr>
              <a:t>小端方式：用</a:t>
            </a:r>
            <a:r>
              <a:rPr lang="en-US" altLang="zh-CN" dirty="0">
                <a:latin typeface="微软雅黑" panose="020B0503020204020204" pitchFamily="34" charset="-122"/>
                <a:ea typeface="微软雅黑" panose="020B0503020204020204" pitchFamily="34" charset="-122"/>
              </a:rPr>
              <a:t>LSB</a:t>
            </a:r>
            <a:r>
              <a:rPr lang="zh-CN" altLang="en-US" dirty="0">
                <a:latin typeface="微软雅黑" panose="020B0503020204020204" pitchFamily="34" charset="-122"/>
                <a:ea typeface="微软雅黑" panose="020B0503020204020204" pitchFamily="34" charset="-122"/>
              </a:rPr>
              <a:t>存放的地址表示数据的地址</a:t>
            </a: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09" name="Rectangle 2"/>
          <p:cNvSpPr>
            <a:spLocks noGrp="1"/>
          </p:cNvSpPr>
          <p:nvPr>
            <p:ph type="title"/>
          </p:nvPr>
        </p:nvSpPr>
        <p:spPr>
          <a:xfrm>
            <a:off x="771525" y="228600"/>
            <a:ext cx="7597775" cy="528638"/>
          </a:xfrm>
        </p:spPr>
        <p:txBody>
          <a:bodyPr vert="horz" wrap="square" lIns="63500" tIns="25400" rIns="63500" bIns="25400" anchor="t" anchorCtr="0">
            <a:spAutoFit/>
          </a:bodyPr>
          <a:lstStyle/>
          <a:p>
            <a:r>
              <a:rPr lang="zh-CN" altLang="en-US" sz="3600" dirty="0"/>
              <a:t>计算机硬件：打开</a:t>
            </a:r>
            <a:r>
              <a:rPr lang="en-US" altLang="zh-CN" sz="3600" dirty="0"/>
              <a:t>PC</a:t>
            </a:r>
            <a:r>
              <a:rPr lang="zh-CN" altLang="en-US" sz="3600" dirty="0"/>
              <a:t>来看看</a:t>
            </a:r>
          </a:p>
        </p:txBody>
      </p:sp>
      <p:graphicFrame>
        <p:nvGraphicFramePr>
          <p:cNvPr id="171010" name="Object 4"/>
          <p:cNvGraphicFramePr>
            <a:graphicFrameLocks noGrp="1" noChangeAspect="1"/>
          </p:cNvGraphicFramePr>
          <p:nvPr>
            <p:ph idx="1"/>
          </p:nvPr>
        </p:nvGraphicFramePr>
        <p:xfrm>
          <a:off x="268288" y="941388"/>
          <a:ext cx="8875712" cy="5916612"/>
        </p:xfrm>
        <a:graphic>
          <a:graphicData uri="http://schemas.openxmlformats.org/presentationml/2006/ole">
            <mc:AlternateContent xmlns:mc="http://schemas.openxmlformats.org/markup-compatibility/2006">
              <mc:Choice xmlns:v="urn:schemas-microsoft-com:vml" Requires="v">
                <p:oleObj r:id="rId2" imgW="9544050" imgH="5086350" progId="Paint.Picture">
                  <p:embed/>
                </p:oleObj>
              </mc:Choice>
              <mc:Fallback>
                <p:oleObj r:id="rId2" imgW="9544050" imgH="5086350" progId="Paint.Picture">
                  <p:embed/>
                  <p:pic>
                    <p:nvPicPr>
                      <p:cNvPr id="0" name="图片 3076"/>
                      <p:cNvPicPr/>
                      <p:nvPr/>
                    </p:nvPicPr>
                    <p:blipFill>
                      <a:blip r:embed="rId3"/>
                      <a:stretch>
                        <a:fillRect/>
                      </a:stretch>
                    </p:blipFill>
                    <p:spPr>
                      <a:xfrm>
                        <a:off x="268288" y="941388"/>
                        <a:ext cx="8875712" cy="5916612"/>
                      </a:xfrm>
                      <a:prstGeom prst="rect">
                        <a:avLst/>
                      </a:prstGeom>
                      <a:noFill/>
                      <a:ln w="38100">
                        <a:miter/>
                      </a:ln>
                    </p:spPr>
                  </p:pic>
                </p:oleObj>
              </mc:Fallback>
            </mc:AlternateContent>
          </a:graphicData>
        </a:graphic>
      </p:graphicFrame>
    </p:spTree>
  </p:cSld>
  <p:clrMapOvr>
    <a:masterClrMapping/>
  </p:clrMapOvr>
  <p:transition spd="slow"/>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3" name="Rectangle 2"/>
          <p:cNvSpPr>
            <a:spLocks noGrp="1"/>
          </p:cNvSpPr>
          <p:nvPr>
            <p:ph type="title"/>
          </p:nvPr>
        </p:nvSpPr>
        <p:spPr>
          <a:xfrm>
            <a:off x="800100" y="228600"/>
            <a:ext cx="5629275" cy="581025"/>
          </a:xfrm>
        </p:spPr>
        <p:txBody>
          <a:bodyPr vert="horz" wrap="square" lIns="63500" tIns="25400" rIns="63500" bIns="25400" anchor="t" anchorCtr="0">
            <a:spAutoFit/>
          </a:bodyPr>
          <a:lstStyle/>
          <a:p>
            <a:r>
              <a:rPr lang="en-US" altLang="zh-CN" sz="4000" dirty="0"/>
              <a:t>PC</a:t>
            </a:r>
            <a:r>
              <a:rPr lang="zh-CN" altLang="en-US" sz="4000" dirty="0"/>
              <a:t>主板</a:t>
            </a:r>
          </a:p>
        </p:txBody>
      </p:sp>
      <p:pic>
        <p:nvPicPr>
          <p:cNvPr id="172034" name="Picture 5"/>
          <p:cNvPicPr>
            <a:picLocks noChangeAspect="1"/>
          </p:cNvPicPr>
          <p:nvPr/>
        </p:nvPicPr>
        <p:blipFill>
          <a:blip r:embed="rId2">
            <a:clrChange>
              <a:clrFrom>
                <a:srgbClr val="FFFEFF"/>
              </a:clrFrom>
              <a:clrTo>
                <a:srgbClr val="FFFEFF">
                  <a:alpha val="0"/>
                </a:srgbClr>
              </a:clrTo>
            </a:clrChange>
          </a:blip>
          <a:stretch>
            <a:fillRect/>
          </a:stretch>
        </p:blipFill>
        <p:spPr>
          <a:xfrm>
            <a:off x="250825" y="893763"/>
            <a:ext cx="8359775" cy="5594350"/>
          </a:xfrm>
          <a:prstGeom prst="rect">
            <a:avLst/>
          </a:prstGeom>
          <a:noFill/>
          <a:ln w="9525">
            <a:noFill/>
          </a:ln>
        </p:spPr>
      </p:pic>
      <p:sp>
        <p:nvSpPr>
          <p:cNvPr id="172035" name="Text Box 6"/>
          <p:cNvSpPr txBox="1"/>
          <p:nvPr/>
        </p:nvSpPr>
        <p:spPr>
          <a:xfrm>
            <a:off x="7335838" y="606425"/>
            <a:ext cx="1330325" cy="287338"/>
          </a:xfrm>
          <a:prstGeom prst="rect">
            <a:avLst/>
          </a:prstGeom>
          <a:noFill/>
          <a:ln w="9525">
            <a:noFill/>
          </a:ln>
        </p:spPr>
        <p:txBody>
          <a:bodyPr lIns="0" tIns="0" rIns="0" bIns="0" anchor="t" anchorCtr="0"/>
          <a:lstStyle/>
          <a:p>
            <a:pPr algn="just" eaLnBrk="0" hangingPunct="0"/>
            <a:r>
              <a:rPr lang="en-US" altLang="zh-CN" sz="2400" dirty="0">
                <a:latin typeface="Times New Roman" panose="02020603050405020304" pitchFamily="18" charset="0"/>
              </a:rPr>
              <a:t>CPU</a:t>
            </a:r>
            <a:r>
              <a:rPr lang="zh-CN" altLang="en-US" sz="2400" dirty="0">
                <a:latin typeface="Times New Roman" panose="02020603050405020304" pitchFamily="18" charset="0"/>
                <a:ea typeface="宋体" panose="02010600030101010101" pitchFamily="2" charset="-122"/>
              </a:rPr>
              <a:t>插座</a:t>
            </a:r>
          </a:p>
        </p:txBody>
      </p:sp>
      <p:sp>
        <p:nvSpPr>
          <p:cNvPr id="172036" name="Line 7"/>
          <p:cNvSpPr/>
          <p:nvPr/>
        </p:nvSpPr>
        <p:spPr>
          <a:xfrm flipH="1">
            <a:off x="7458075" y="909638"/>
            <a:ext cx="482600" cy="1152525"/>
          </a:xfrm>
          <a:prstGeom prst="line">
            <a:avLst/>
          </a:prstGeom>
          <a:ln w="28575" cap="flat" cmpd="sng">
            <a:solidFill>
              <a:srgbClr val="FF0000"/>
            </a:solidFill>
            <a:prstDash val="solid"/>
            <a:round/>
            <a:headEnd type="none" w="med" len="med"/>
            <a:tailEnd type="triangle" w="med" len="med"/>
          </a:ln>
        </p:spPr>
      </p:sp>
      <p:sp>
        <p:nvSpPr>
          <p:cNvPr id="172037" name="Text Box 8"/>
          <p:cNvSpPr txBox="1"/>
          <p:nvPr/>
        </p:nvSpPr>
        <p:spPr>
          <a:xfrm>
            <a:off x="6510338" y="6259513"/>
            <a:ext cx="1536700" cy="430212"/>
          </a:xfrm>
          <a:prstGeom prst="rect">
            <a:avLst/>
          </a:prstGeom>
          <a:noFill/>
          <a:ln w="9525">
            <a:noFill/>
          </a:ln>
        </p:spPr>
        <p:txBody>
          <a:bodyPr anchor="t" anchorCtr="0"/>
          <a:lstStyle/>
          <a:p>
            <a:pPr algn="just" eaLnBrk="0" hangingPunct="0"/>
            <a:r>
              <a:rPr lang="zh-CN" altLang="en-US" sz="2400" dirty="0">
                <a:latin typeface="Times New Roman" panose="02020603050405020304" pitchFamily="18" charset="0"/>
                <a:ea typeface="宋体" panose="02010600030101010101" pitchFamily="2" charset="-122"/>
              </a:rPr>
              <a:t>内存条</a:t>
            </a:r>
          </a:p>
        </p:txBody>
      </p:sp>
      <p:sp>
        <p:nvSpPr>
          <p:cNvPr id="172038" name="Line 9"/>
          <p:cNvSpPr/>
          <p:nvPr/>
        </p:nvSpPr>
        <p:spPr>
          <a:xfrm flipH="1" flipV="1">
            <a:off x="6284913" y="5451475"/>
            <a:ext cx="407987" cy="896938"/>
          </a:xfrm>
          <a:prstGeom prst="line">
            <a:avLst/>
          </a:prstGeom>
          <a:ln w="28575" cap="flat" cmpd="sng">
            <a:solidFill>
              <a:srgbClr val="FF0000"/>
            </a:solidFill>
            <a:prstDash val="solid"/>
            <a:round/>
            <a:headEnd type="none" w="med" len="med"/>
            <a:tailEnd type="triangle" w="med" len="med"/>
          </a:ln>
        </p:spPr>
      </p:sp>
      <p:sp>
        <p:nvSpPr>
          <p:cNvPr id="172039" name="Text Box 10"/>
          <p:cNvSpPr txBox="1"/>
          <p:nvPr/>
        </p:nvSpPr>
        <p:spPr>
          <a:xfrm>
            <a:off x="1527175" y="882650"/>
            <a:ext cx="2289175" cy="287338"/>
          </a:xfrm>
          <a:prstGeom prst="rect">
            <a:avLst/>
          </a:prstGeom>
          <a:noFill/>
          <a:ln w="9525">
            <a:noFill/>
          </a:ln>
        </p:spPr>
        <p:txBody>
          <a:bodyPr lIns="0" tIns="0" rIns="0" bIns="0" anchor="t" anchorCtr="0"/>
          <a:lstStyle/>
          <a:p>
            <a:pPr algn="just" eaLnBrk="0" hangingPunct="0">
              <a:lnSpc>
                <a:spcPct val="96000"/>
              </a:lnSpc>
            </a:pPr>
            <a:r>
              <a:rPr lang="en-US" altLang="zh-CN" sz="2400" dirty="0">
                <a:latin typeface="Times New Roman" panose="02020603050405020304" pitchFamily="18" charset="0"/>
              </a:rPr>
              <a:t>PCI</a:t>
            </a:r>
            <a:r>
              <a:rPr lang="zh-CN" altLang="en-US" sz="2400" dirty="0">
                <a:latin typeface="Times New Roman" panose="02020603050405020304" pitchFamily="18" charset="0"/>
                <a:ea typeface="宋体" panose="02010600030101010101" pitchFamily="2" charset="-122"/>
              </a:rPr>
              <a:t>总线插槽</a:t>
            </a:r>
          </a:p>
        </p:txBody>
      </p:sp>
      <p:sp>
        <p:nvSpPr>
          <p:cNvPr id="172040" name="Line 11"/>
          <p:cNvSpPr/>
          <p:nvPr/>
        </p:nvSpPr>
        <p:spPr>
          <a:xfrm flipH="1">
            <a:off x="2157413" y="1231900"/>
            <a:ext cx="384175" cy="1068388"/>
          </a:xfrm>
          <a:prstGeom prst="line">
            <a:avLst/>
          </a:prstGeom>
          <a:ln w="28575" cap="flat" cmpd="sng">
            <a:solidFill>
              <a:srgbClr val="FF0000"/>
            </a:solidFill>
            <a:prstDash val="solid"/>
            <a:round/>
            <a:headEnd type="none" w="med" len="med"/>
            <a:tailEnd type="triangle" w="med" len="med"/>
          </a:ln>
        </p:spPr>
      </p:sp>
    </p:spTree>
  </p:cSld>
  <p:clrMapOvr>
    <a:masterClrMapping/>
  </p:clrMapOvr>
  <p:transition spd="slow"/>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7" name="Rectangle 5"/>
          <p:cNvSpPr>
            <a:spLocks noGrp="1"/>
          </p:cNvSpPr>
          <p:nvPr>
            <p:ph type="title"/>
          </p:nvPr>
        </p:nvSpPr>
        <p:spPr>
          <a:xfrm>
            <a:off x="434975" y="247650"/>
            <a:ext cx="7543800" cy="528638"/>
          </a:xfrm>
        </p:spPr>
        <p:txBody>
          <a:bodyPr vert="horz" wrap="square" lIns="63500" tIns="25400" rIns="63500" bIns="25400" anchor="t" anchorCtr="0">
            <a:spAutoFit/>
          </a:bodyPr>
          <a:lstStyle/>
          <a:p>
            <a:r>
              <a:rPr lang="zh-CN" altLang="en-US" sz="3600" dirty="0"/>
              <a:t>解剖一台计算机（分而治之）</a:t>
            </a:r>
            <a:r>
              <a:rPr lang="zh-CN" altLang="en-US" dirty="0"/>
              <a:t> </a:t>
            </a:r>
          </a:p>
        </p:txBody>
      </p:sp>
      <p:pic>
        <p:nvPicPr>
          <p:cNvPr id="173058" name="Picture 8"/>
          <p:cNvPicPr>
            <a:picLocks noChangeAspect="1"/>
          </p:cNvPicPr>
          <p:nvPr/>
        </p:nvPicPr>
        <p:blipFill>
          <a:blip r:embed="rId2"/>
          <a:stretch>
            <a:fillRect/>
          </a:stretch>
        </p:blipFill>
        <p:spPr>
          <a:xfrm>
            <a:off x="381000" y="973138"/>
            <a:ext cx="8458200" cy="5616575"/>
          </a:xfrm>
          <a:prstGeom prst="rect">
            <a:avLst/>
          </a:prstGeom>
          <a:noFill/>
          <a:ln w="9525">
            <a:noFill/>
          </a:ln>
        </p:spPr>
      </p:pic>
      <p:sp>
        <p:nvSpPr>
          <p:cNvPr id="173059" name="Text Box 9"/>
          <p:cNvSpPr txBox="1"/>
          <p:nvPr/>
        </p:nvSpPr>
        <p:spPr>
          <a:xfrm>
            <a:off x="711200" y="2906713"/>
            <a:ext cx="1855788" cy="1054100"/>
          </a:xfrm>
          <a:prstGeom prst="rect">
            <a:avLst/>
          </a:prstGeom>
          <a:solidFill>
            <a:schemeClr val="bg1"/>
          </a:solidFill>
          <a:ln w="9525">
            <a:noFill/>
          </a:ln>
        </p:spPr>
        <p:txBody>
          <a:bodyPr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个人计算机由主机和外设组成</a:t>
            </a:r>
          </a:p>
          <a:p>
            <a:pPr algn="ctr" eaLnBrk="0" hangingPunct="0">
              <a:spcBef>
                <a:spcPct val="50000"/>
              </a:spcBef>
            </a:pPr>
            <a:endParaRPr lang="zh-CN" altLang="en-US" sz="1800" dirty="0">
              <a:latin typeface="Times New Roman" panose="02020603050405020304" pitchFamily="18" charset="0"/>
              <a:ea typeface="宋体" panose="02010600030101010101" pitchFamily="2" charset="-122"/>
            </a:endParaRPr>
          </a:p>
        </p:txBody>
      </p:sp>
      <p:sp>
        <p:nvSpPr>
          <p:cNvPr id="173060" name="Text Box 10"/>
          <p:cNvSpPr txBox="1"/>
          <p:nvPr/>
        </p:nvSpPr>
        <p:spPr>
          <a:xfrm>
            <a:off x="3265488" y="3203575"/>
            <a:ext cx="1377950" cy="641350"/>
          </a:xfrm>
          <a:prstGeom prst="rect">
            <a:avLst/>
          </a:prstGeom>
          <a:solidFill>
            <a:schemeClr val="bg1"/>
          </a:solidFill>
          <a:ln w="9525">
            <a:noFill/>
          </a:ln>
        </p:spPr>
        <p:txBody>
          <a:bodyPr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主机中包含多个电路板</a:t>
            </a:r>
          </a:p>
        </p:txBody>
      </p:sp>
      <p:sp>
        <p:nvSpPr>
          <p:cNvPr id="173061" name="Text Box 11"/>
          <p:cNvSpPr txBox="1"/>
          <p:nvPr/>
        </p:nvSpPr>
        <p:spPr>
          <a:xfrm>
            <a:off x="4770438" y="3214688"/>
            <a:ext cx="1817687" cy="641350"/>
          </a:xfrm>
          <a:prstGeom prst="rect">
            <a:avLst/>
          </a:prstGeom>
          <a:solidFill>
            <a:schemeClr val="bg1"/>
          </a:solidFill>
          <a:ln w="9525">
            <a:noFill/>
          </a:ln>
        </p:spPr>
        <p:txBody>
          <a:bodyPr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每个电路板中有十几个集成电路</a:t>
            </a:r>
          </a:p>
        </p:txBody>
      </p:sp>
      <p:sp>
        <p:nvSpPr>
          <p:cNvPr id="173062" name="Text Box 12"/>
          <p:cNvSpPr txBox="1"/>
          <p:nvPr/>
        </p:nvSpPr>
        <p:spPr>
          <a:xfrm>
            <a:off x="6702425" y="3433763"/>
            <a:ext cx="1681163" cy="641350"/>
          </a:xfrm>
          <a:prstGeom prst="rect">
            <a:avLst/>
          </a:prstGeom>
          <a:solidFill>
            <a:schemeClr val="bg1"/>
          </a:solidFill>
          <a:ln w="9525">
            <a:noFill/>
          </a:ln>
        </p:spPr>
        <p:txBody>
          <a:bodyPr lIns="0" rIns="0"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每个集成电路中有十几个模块</a:t>
            </a:r>
          </a:p>
        </p:txBody>
      </p:sp>
      <p:sp>
        <p:nvSpPr>
          <p:cNvPr id="173063" name="Text Box 13"/>
          <p:cNvSpPr txBox="1"/>
          <p:nvPr/>
        </p:nvSpPr>
        <p:spPr>
          <a:xfrm>
            <a:off x="6454775" y="5610225"/>
            <a:ext cx="1684338" cy="641350"/>
          </a:xfrm>
          <a:prstGeom prst="rect">
            <a:avLst/>
          </a:prstGeom>
          <a:solidFill>
            <a:schemeClr val="bg1"/>
          </a:solidFill>
          <a:ln w="9525">
            <a:noFill/>
          </a:ln>
        </p:spPr>
        <p:txBody>
          <a:bodyPr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每个模块中有上千万个单元</a:t>
            </a:r>
          </a:p>
        </p:txBody>
      </p:sp>
      <p:sp>
        <p:nvSpPr>
          <p:cNvPr id="173064" name="Text Box 14"/>
          <p:cNvSpPr txBox="1"/>
          <p:nvPr/>
        </p:nvSpPr>
        <p:spPr>
          <a:xfrm>
            <a:off x="4497388" y="6061075"/>
            <a:ext cx="1778000" cy="641350"/>
          </a:xfrm>
          <a:prstGeom prst="rect">
            <a:avLst/>
          </a:prstGeom>
          <a:solidFill>
            <a:schemeClr val="bg1"/>
          </a:solidFill>
          <a:ln w="9525">
            <a:noFill/>
          </a:ln>
        </p:spPr>
        <p:txBody>
          <a:bodyPr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每个单元中有十几个门电路</a:t>
            </a:r>
          </a:p>
        </p:txBody>
      </p:sp>
      <p:sp>
        <p:nvSpPr>
          <p:cNvPr id="173065" name="Text Box 15"/>
          <p:cNvSpPr txBox="1"/>
          <p:nvPr/>
        </p:nvSpPr>
        <p:spPr>
          <a:xfrm>
            <a:off x="320675" y="4478338"/>
            <a:ext cx="2071688" cy="641350"/>
          </a:xfrm>
          <a:prstGeom prst="rect">
            <a:avLst/>
          </a:prstGeom>
          <a:solidFill>
            <a:schemeClr val="bg1"/>
          </a:solidFill>
          <a:ln w="9525">
            <a:noFill/>
          </a:ln>
        </p:spPr>
        <p:txBody>
          <a:bodyPr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每个门电路实现基本的逻辑运算</a:t>
            </a:r>
          </a:p>
        </p:txBody>
      </p:sp>
      <p:sp>
        <p:nvSpPr>
          <p:cNvPr id="173066" name="Text Box 16"/>
          <p:cNvSpPr txBox="1"/>
          <p:nvPr/>
        </p:nvSpPr>
        <p:spPr>
          <a:xfrm>
            <a:off x="411163" y="5521325"/>
            <a:ext cx="1878012" cy="641350"/>
          </a:xfrm>
          <a:prstGeom prst="rect">
            <a:avLst/>
          </a:prstGeom>
          <a:solidFill>
            <a:schemeClr val="bg1"/>
          </a:solidFill>
          <a:ln w="9525">
            <a:noFill/>
          </a:ln>
        </p:spPr>
        <p:txBody>
          <a:bodyPr anchor="t" anchorCtr="0">
            <a:spAutoFit/>
          </a:bodyPr>
          <a:lstStyle/>
          <a:p>
            <a:pPr algn="ctr" eaLnBrk="0" hangingPunct="0">
              <a:spcBef>
                <a:spcPct val="50000"/>
              </a:spcBef>
            </a:pPr>
            <a:r>
              <a:rPr lang="zh-CN" altLang="en-US" dirty="0">
                <a:latin typeface="Times New Roman" panose="02020603050405020304" pitchFamily="18" charset="0"/>
                <a:ea typeface="宋体" panose="02010600030101010101" pitchFamily="2" charset="-122"/>
              </a:rPr>
              <a:t> </a:t>
            </a:r>
            <a:r>
              <a:rPr lang="zh-CN" altLang="en-US" sz="1800" dirty="0">
                <a:solidFill>
                  <a:schemeClr val="accent2"/>
                </a:solidFill>
                <a:latin typeface="黑体" panose="02010609060101010101" pitchFamily="49" charset="-122"/>
                <a:ea typeface="黑体" panose="02010609060101010101" pitchFamily="49" charset="-122"/>
              </a:rPr>
              <a:t>所有信息都用二进制编码表示</a:t>
            </a:r>
          </a:p>
        </p:txBody>
      </p:sp>
    </p:spTree>
  </p:cSld>
  <p:clrMapOvr>
    <a:masterClrMapping/>
  </p:clrMapOvr>
  <p:transition spd="slow"/>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1" name="Rectangle 2"/>
          <p:cNvSpPr>
            <a:spLocks noGrp="1"/>
          </p:cNvSpPr>
          <p:nvPr>
            <p:ph type="title"/>
          </p:nvPr>
        </p:nvSpPr>
        <p:spPr>
          <a:xfrm>
            <a:off x="219075" y="301625"/>
            <a:ext cx="8924925" cy="474663"/>
          </a:xfrm>
        </p:spPr>
        <p:txBody>
          <a:bodyPr vert="horz" wrap="square" lIns="63500" tIns="25400" rIns="63500" bIns="25400" anchor="t" anchorCtr="0">
            <a:spAutoFit/>
          </a:bodyPr>
          <a:lstStyle/>
          <a:p>
            <a:r>
              <a:rPr lang="en-US" altLang="zh-CN" b="0" dirty="0"/>
              <a:t>Integrated Circuits manufacturing process</a:t>
            </a:r>
            <a:r>
              <a:rPr lang="en-US" altLang="zh-CN" dirty="0"/>
              <a:t> </a:t>
            </a:r>
            <a:endParaRPr lang="en-US" altLang="zh-CN" sz="1800" b="0" dirty="0">
              <a:solidFill>
                <a:schemeClr val="tx1"/>
              </a:solidFill>
            </a:endParaRPr>
          </a:p>
        </p:txBody>
      </p:sp>
      <p:pic>
        <p:nvPicPr>
          <p:cNvPr id="174082" name="Picture 3"/>
          <p:cNvPicPr>
            <a:picLocks noChangeAspect="1"/>
          </p:cNvPicPr>
          <p:nvPr/>
        </p:nvPicPr>
        <p:blipFill>
          <a:blip r:embed="rId3"/>
          <a:stretch>
            <a:fillRect/>
          </a:stretch>
        </p:blipFill>
        <p:spPr>
          <a:xfrm>
            <a:off x="241300" y="1527175"/>
            <a:ext cx="8528050" cy="4656138"/>
          </a:xfrm>
          <a:prstGeom prst="rect">
            <a:avLst/>
          </a:prstGeom>
          <a:noFill/>
          <a:ln w="12700">
            <a:noFill/>
          </a:ln>
        </p:spPr>
      </p:pic>
      <p:sp>
        <p:nvSpPr>
          <p:cNvPr id="174083" name="Text Box 5"/>
          <p:cNvSpPr txBox="1"/>
          <p:nvPr/>
        </p:nvSpPr>
        <p:spPr>
          <a:xfrm>
            <a:off x="698500" y="1384300"/>
            <a:ext cx="1676400" cy="366713"/>
          </a:xfrm>
          <a:prstGeom prst="rect">
            <a:avLst/>
          </a:prstGeom>
          <a:noFill/>
          <a:ln w="9525">
            <a:noFill/>
          </a:ln>
        </p:spPr>
        <p:txBody>
          <a:bodyPr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单晶硅锭</a:t>
            </a:r>
          </a:p>
        </p:txBody>
      </p:sp>
      <p:sp>
        <p:nvSpPr>
          <p:cNvPr id="174084" name="Text Box 6"/>
          <p:cNvSpPr txBox="1"/>
          <p:nvPr/>
        </p:nvSpPr>
        <p:spPr>
          <a:xfrm>
            <a:off x="3921125" y="1133475"/>
            <a:ext cx="3013075" cy="923925"/>
          </a:xfrm>
          <a:prstGeom prst="rect">
            <a:avLst/>
          </a:prstGeom>
          <a:noFill/>
          <a:ln w="9525">
            <a:noFill/>
          </a:ln>
        </p:spPr>
        <p:txBody>
          <a:bodyPr anchor="t" anchorCtr="0">
            <a:spAutoFit/>
          </a:bodyPr>
          <a:lstStyle/>
          <a:p>
            <a:pPr algn="ctr" eaLnBrk="0" hangingPunct="0">
              <a:buSzTx/>
            </a:pPr>
            <a:r>
              <a:rPr lang="zh-CN" altLang="en-US" sz="1800" dirty="0">
                <a:solidFill>
                  <a:schemeClr val="accent2"/>
                </a:solidFill>
                <a:latin typeface="Arial" panose="020B0604020202020204" pitchFamily="34" charset="0"/>
                <a:ea typeface="黑体" panose="02010609060101010101" pitchFamily="49" charset="-122"/>
              </a:rPr>
              <a:t>圆形薄片 </a:t>
            </a:r>
            <a:r>
              <a:rPr lang="en-US" altLang="zh-CN" sz="1800" dirty="0">
                <a:solidFill>
                  <a:schemeClr val="accent2"/>
                </a:solidFill>
                <a:latin typeface="Arial" panose="020B0604020202020204" pitchFamily="34" charset="0"/>
                <a:ea typeface="黑体" panose="02010609060101010101" pitchFamily="49" charset="-122"/>
              </a:rPr>
              <a:t>/ </a:t>
            </a:r>
            <a:r>
              <a:rPr lang="zh-CN" altLang="en-US" sz="1800" dirty="0">
                <a:solidFill>
                  <a:schemeClr val="accent2"/>
                </a:solidFill>
                <a:latin typeface="Arial" panose="020B0604020202020204" pitchFamily="34" charset="0"/>
                <a:ea typeface="黑体" panose="02010609060101010101" pitchFamily="49" charset="-122"/>
              </a:rPr>
              <a:t>硅抛光片</a:t>
            </a:r>
          </a:p>
          <a:p>
            <a:pPr algn="ctr" eaLnBrk="0" hangingPunct="0">
              <a:buSzTx/>
            </a:pPr>
            <a:r>
              <a:rPr lang="zh-CN" altLang="en-US" sz="1800" dirty="0">
                <a:solidFill>
                  <a:schemeClr val="accent2"/>
                </a:solidFill>
                <a:latin typeface="Arial" panose="020B0604020202020204" pitchFamily="34" charset="0"/>
                <a:ea typeface="黑体" panose="02010609060101010101" pitchFamily="49" charset="-122"/>
              </a:rPr>
              <a:t>（</a:t>
            </a:r>
            <a:r>
              <a:rPr lang="en-US" altLang="zh-CN" sz="1800" dirty="0">
                <a:solidFill>
                  <a:schemeClr val="accent2"/>
                </a:solidFill>
                <a:latin typeface="Arial" panose="020B0604020202020204" pitchFamily="34" charset="0"/>
                <a:ea typeface="黑体" panose="02010609060101010101" pitchFamily="49" charset="-122"/>
              </a:rPr>
              <a:t>6/8/12</a:t>
            </a:r>
            <a:r>
              <a:rPr lang="zh-CN" altLang="en-US" sz="1800" dirty="0">
                <a:solidFill>
                  <a:schemeClr val="accent2"/>
                </a:solidFill>
                <a:latin typeface="Arial" panose="020B0604020202020204" pitchFamily="34" charset="0"/>
                <a:ea typeface="黑体" panose="02010609060101010101" pitchFamily="49" charset="-122"/>
              </a:rPr>
              <a:t>寸</a:t>
            </a:r>
            <a:r>
              <a:rPr lang="en-US" altLang="zh-CN" sz="1800" dirty="0">
                <a:solidFill>
                  <a:schemeClr val="accent2"/>
                </a:solidFill>
                <a:latin typeface="Arial" panose="020B0604020202020204" pitchFamily="34" charset="0"/>
                <a:ea typeface="黑体" panose="02010609060101010101" pitchFamily="49" charset="-122"/>
              </a:rPr>
              <a:t>,</a:t>
            </a:r>
            <a:r>
              <a:rPr lang="zh-CN" altLang="en-US" sz="1800" dirty="0">
                <a:solidFill>
                  <a:schemeClr val="accent2"/>
                </a:solidFill>
                <a:latin typeface="Arial" panose="020B0604020202020204" pitchFamily="34" charset="0"/>
                <a:ea typeface="黑体" panose="02010609060101010101" pitchFamily="49" charset="-122"/>
              </a:rPr>
              <a:t>厚度不足</a:t>
            </a:r>
            <a:r>
              <a:rPr lang="en-US" altLang="zh-CN" sz="1800" dirty="0">
                <a:solidFill>
                  <a:schemeClr val="accent2"/>
                </a:solidFill>
                <a:latin typeface="Arial" panose="020B0604020202020204" pitchFamily="34" charset="0"/>
                <a:ea typeface="黑体" panose="02010609060101010101" pitchFamily="49" charset="-122"/>
              </a:rPr>
              <a:t>1mm</a:t>
            </a:r>
            <a:r>
              <a:rPr lang="zh-CN" altLang="en-US" sz="1800" dirty="0">
                <a:solidFill>
                  <a:schemeClr val="accent2"/>
                </a:solidFill>
                <a:latin typeface="Arial" panose="020B0604020202020204" pitchFamily="34" charset="0"/>
                <a:ea typeface="黑体" panose="02010609060101010101" pitchFamily="49" charset="-122"/>
              </a:rPr>
              <a:t>）</a:t>
            </a:r>
          </a:p>
        </p:txBody>
      </p:sp>
      <p:sp>
        <p:nvSpPr>
          <p:cNvPr id="174085" name="Text Box 7"/>
          <p:cNvSpPr txBox="1"/>
          <p:nvPr/>
        </p:nvSpPr>
        <p:spPr>
          <a:xfrm>
            <a:off x="4083050" y="4286250"/>
            <a:ext cx="1930400" cy="366713"/>
          </a:xfrm>
          <a:prstGeom prst="rect">
            <a:avLst/>
          </a:prstGeom>
          <a:noFill/>
          <a:ln w="9525">
            <a:noFill/>
          </a:ln>
        </p:spPr>
        <p:txBody>
          <a:bodyPr anchor="t" anchorCtr="0">
            <a:spAutoFit/>
          </a:bodyPr>
          <a:lstStyle/>
          <a:p>
            <a:pPr algn="ctr" eaLnBrk="0" hangingPunct="0">
              <a:spcBef>
                <a:spcPct val="50000"/>
              </a:spcBef>
            </a:pPr>
            <a:r>
              <a:rPr lang="en-US" altLang="zh-CN" sz="1800" dirty="0">
                <a:solidFill>
                  <a:schemeClr val="accent2"/>
                </a:solidFill>
                <a:latin typeface="黑体" panose="02010609060101010101" pitchFamily="49" charset="-122"/>
                <a:ea typeface="黑体" panose="02010609060101010101" pitchFamily="49" charset="-122"/>
              </a:rPr>
              <a:t>IC</a:t>
            </a:r>
            <a:r>
              <a:rPr lang="zh-CN" altLang="en-US" sz="1800" dirty="0">
                <a:solidFill>
                  <a:schemeClr val="accent2"/>
                </a:solidFill>
                <a:latin typeface="黑体" panose="02010609060101010101" pitchFamily="49" charset="-122"/>
                <a:ea typeface="黑体" panose="02010609060101010101" pitchFamily="49" charset="-122"/>
              </a:rPr>
              <a:t>小片 </a:t>
            </a:r>
            <a:r>
              <a:rPr lang="en-US" altLang="zh-CN" sz="1800" dirty="0">
                <a:solidFill>
                  <a:schemeClr val="accent2"/>
                </a:solidFill>
                <a:latin typeface="黑体" panose="02010609060101010101" pitchFamily="49" charset="-122"/>
                <a:ea typeface="黑体" panose="02010609060101010101" pitchFamily="49" charset="-122"/>
              </a:rPr>
              <a:t>/ </a:t>
            </a:r>
            <a:r>
              <a:rPr lang="zh-CN" altLang="en-US" sz="1800" dirty="0">
                <a:solidFill>
                  <a:schemeClr val="accent2"/>
                </a:solidFill>
                <a:latin typeface="黑体" panose="02010609060101010101" pitchFamily="49" charset="-122"/>
                <a:ea typeface="黑体" panose="02010609060101010101" pitchFamily="49" charset="-122"/>
              </a:rPr>
              <a:t>芯片</a:t>
            </a:r>
          </a:p>
        </p:txBody>
      </p:sp>
      <p:sp>
        <p:nvSpPr>
          <p:cNvPr id="174086" name="Text Box 8"/>
          <p:cNvSpPr txBox="1"/>
          <p:nvPr/>
        </p:nvSpPr>
        <p:spPr>
          <a:xfrm>
            <a:off x="1485900" y="4292600"/>
            <a:ext cx="1663700" cy="641350"/>
          </a:xfrm>
          <a:prstGeom prst="rect">
            <a:avLst/>
          </a:prstGeom>
          <a:noFill/>
          <a:ln w="9525">
            <a:noFill/>
          </a:ln>
        </p:spPr>
        <p:txBody>
          <a:bodyPr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不合格的用磁浆点上记号</a:t>
            </a:r>
          </a:p>
        </p:txBody>
      </p:sp>
      <p:sp>
        <p:nvSpPr>
          <p:cNvPr id="174087" name="Text Box 9"/>
          <p:cNvSpPr txBox="1"/>
          <p:nvPr/>
        </p:nvSpPr>
        <p:spPr>
          <a:xfrm>
            <a:off x="90488" y="5875338"/>
            <a:ext cx="6443662" cy="641350"/>
          </a:xfrm>
          <a:prstGeom prst="rect">
            <a:avLst/>
          </a:prstGeom>
          <a:noFill/>
          <a:ln w="9525">
            <a:noFill/>
          </a:ln>
        </p:spPr>
        <p:txBody>
          <a:bodyPr anchor="t" anchorCtr="0">
            <a:spAutoFit/>
          </a:bodyPr>
          <a:lstStyle/>
          <a:p>
            <a:pP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封装：将芯片固定在塑胶或陶瓷基座上，把芯片上蚀刻出来的引线与基座底部伸出的引脚连接，盖上盖板并封焊成芯片</a:t>
            </a:r>
          </a:p>
        </p:txBody>
      </p:sp>
      <p:sp>
        <p:nvSpPr>
          <p:cNvPr id="174088" name="Text Box 10"/>
          <p:cNvSpPr txBox="1"/>
          <p:nvPr/>
        </p:nvSpPr>
        <p:spPr>
          <a:xfrm>
            <a:off x="7312025" y="5762625"/>
            <a:ext cx="1520825" cy="701675"/>
          </a:xfrm>
          <a:prstGeom prst="rect">
            <a:avLst/>
          </a:prstGeom>
          <a:noFill/>
          <a:ln w="9525">
            <a:noFill/>
          </a:ln>
        </p:spPr>
        <p:txBody>
          <a:bodyPr anchor="t" anchorCtr="0">
            <a:spAutoFit/>
          </a:bodyPr>
          <a:lstStyle/>
          <a:p>
            <a:pPr eaLnBrk="0" hangingPunct="0">
              <a:spcBef>
                <a:spcPct val="50000"/>
              </a:spcBef>
            </a:pPr>
            <a:r>
              <a:rPr lang="zh-CN" altLang="en-US" sz="2000" dirty="0">
                <a:solidFill>
                  <a:schemeClr val="accent1"/>
                </a:solidFill>
                <a:latin typeface="Times New Roman" panose="02020603050405020304" pitchFamily="18" charset="0"/>
                <a:ea typeface="宋体" panose="02010600030101010101" pitchFamily="2" charset="-122"/>
              </a:rPr>
              <a:t>约需</a:t>
            </a:r>
            <a:r>
              <a:rPr lang="en-US" altLang="zh-CN" sz="2000" dirty="0">
                <a:solidFill>
                  <a:schemeClr val="accent1"/>
                </a:solidFill>
                <a:latin typeface="Times New Roman" panose="02020603050405020304" pitchFamily="18" charset="0"/>
              </a:rPr>
              <a:t>400</a:t>
            </a:r>
            <a:r>
              <a:rPr lang="zh-CN" altLang="en-US" sz="2000" dirty="0">
                <a:solidFill>
                  <a:schemeClr val="accent1"/>
                </a:solidFill>
                <a:latin typeface="Times New Roman" panose="02020603050405020304" pitchFamily="18" charset="0"/>
                <a:ea typeface="宋体" panose="02010600030101010101" pitchFamily="2" charset="-122"/>
              </a:rPr>
              <a:t>多道工序！</a:t>
            </a:r>
          </a:p>
        </p:txBody>
      </p:sp>
      <p:sp>
        <p:nvSpPr>
          <p:cNvPr id="174089" name="Text Box 11"/>
          <p:cNvSpPr txBox="1"/>
          <p:nvPr/>
        </p:nvSpPr>
        <p:spPr>
          <a:xfrm>
            <a:off x="6751638" y="4648200"/>
            <a:ext cx="2125662" cy="366713"/>
          </a:xfrm>
          <a:prstGeom prst="rect">
            <a:avLst/>
          </a:prstGeom>
          <a:noFill/>
          <a:ln w="9525">
            <a:noFill/>
          </a:ln>
        </p:spPr>
        <p:txBody>
          <a:bodyPr anchor="t" anchorCtr="0">
            <a:spAutoFit/>
          </a:bodyPr>
          <a:lstStyle/>
          <a:p>
            <a:pPr algn="ctr" eaLnBrk="0" hangingPunct="0">
              <a:spcBef>
                <a:spcPct val="50000"/>
              </a:spcBef>
            </a:pPr>
            <a:r>
              <a:rPr lang="zh-CN" altLang="en-US" sz="1800" dirty="0">
                <a:solidFill>
                  <a:schemeClr val="accent2"/>
                </a:solidFill>
                <a:latin typeface="黑体" panose="02010609060101010101" pitchFamily="49" charset="-122"/>
                <a:ea typeface="黑体" panose="02010609060101010101" pitchFamily="49" charset="-122"/>
              </a:rPr>
              <a:t>“晶圆”</a:t>
            </a:r>
            <a:r>
              <a:rPr lang="zh-CN" altLang="en-US" sz="1800" dirty="0">
                <a:solidFill>
                  <a:schemeClr val="accent2"/>
                </a:solidFill>
                <a:latin typeface="Times New Roman" panose="02020603050405020304" pitchFamily="18" charset="0"/>
                <a:ea typeface="宋体" panose="02010600030101010101" pitchFamily="2" charset="-122"/>
              </a:rPr>
              <a:t> </a:t>
            </a:r>
            <a:r>
              <a:rPr lang="en-US" altLang="zh-CN" sz="1800" dirty="0">
                <a:solidFill>
                  <a:schemeClr val="accent2"/>
                </a:solidFill>
                <a:latin typeface="黑体" panose="02010609060101010101" pitchFamily="49" charset="-122"/>
                <a:ea typeface="黑体" panose="02010609060101010101" pitchFamily="49" charset="-122"/>
              </a:rPr>
              <a:t>/ </a:t>
            </a:r>
            <a:r>
              <a:rPr lang="zh-CN" altLang="en-US" sz="1800" dirty="0">
                <a:solidFill>
                  <a:schemeClr val="accent2"/>
                </a:solidFill>
                <a:latin typeface="黑体" panose="02010609060101010101" pitchFamily="49" charset="-122"/>
                <a:ea typeface="黑体" panose="02010609060101010101" pitchFamily="49" charset="-122"/>
              </a:rPr>
              <a:t>大芯片</a:t>
            </a:r>
            <a:endParaRPr lang="en-US" altLang="zh-CN" sz="1800" dirty="0">
              <a:solidFill>
                <a:schemeClr val="accent2"/>
              </a:solidFill>
              <a:latin typeface="黑体" panose="02010609060101010101" pitchFamily="49" charset="-122"/>
              <a:ea typeface="黑体" panose="02010609060101010101" pitchFamily="49" charset="-122"/>
            </a:endParaRPr>
          </a:p>
        </p:txBody>
      </p:sp>
    </p:spTree>
  </p:cSld>
  <p:clrMapOvr>
    <a:masterClrMapping/>
  </p:clrMapOvr>
  <p:transition spd="slow"/>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6129" name="Object 4"/>
          <p:cNvGraphicFramePr>
            <a:graphicFrameLocks noGrp="1" noChangeAspect="1"/>
          </p:cNvGraphicFramePr>
          <p:nvPr>
            <p:ph idx="1"/>
          </p:nvPr>
        </p:nvGraphicFramePr>
        <p:xfrm>
          <a:off x="311150" y="265113"/>
          <a:ext cx="8588375" cy="6343650"/>
        </p:xfrm>
        <a:graphic>
          <a:graphicData uri="http://schemas.openxmlformats.org/presentationml/2006/ole">
            <mc:AlternateContent xmlns:mc="http://schemas.openxmlformats.org/markup-compatibility/2006">
              <mc:Choice xmlns:v="urn:schemas-microsoft-com:vml" Requires="v">
                <p:oleObj r:id="rId2" imgW="7724775" imgH="5143500" progId="Paint.Picture">
                  <p:embed/>
                </p:oleObj>
              </mc:Choice>
              <mc:Fallback>
                <p:oleObj r:id="rId2" imgW="7724775" imgH="5143500" progId="Paint.Picture">
                  <p:embed/>
                  <p:pic>
                    <p:nvPicPr>
                      <p:cNvPr id="0" name="图片 3077"/>
                      <p:cNvPicPr/>
                      <p:nvPr/>
                    </p:nvPicPr>
                    <p:blipFill>
                      <a:blip r:embed="rId3"/>
                      <a:stretch>
                        <a:fillRect/>
                      </a:stretch>
                    </p:blipFill>
                    <p:spPr>
                      <a:xfrm>
                        <a:off x="311150" y="265113"/>
                        <a:ext cx="8588375" cy="6343650"/>
                      </a:xfrm>
                      <a:prstGeom prst="rect">
                        <a:avLst/>
                      </a:prstGeom>
                      <a:noFill/>
                      <a:ln w="38100">
                        <a:miter/>
                      </a:ln>
                    </p:spPr>
                  </p:pic>
                </p:oleObj>
              </mc:Fallback>
            </mc:AlternateContent>
          </a:graphicData>
        </a:graphic>
      </p:graphicFrame>
    </p:spTree>
  </p:cSld>
  <p:clrMapOvr>
    <a:masterClrMapping/>
  </p:clrMapOvr>
  <p:transition spd="slow"/>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7153" name="Object 7"/>
          <p:cNvGraphicFramePr>
            <a:graphicFrameLocks noGrp="1" noChangeAspect="1"/>
          </p:cNvGraphicFramePr>
          <p:nvPr>
            <p:ph/>
          </p:nvPr>
        </p:nvGraphicFramePr>
        <p:xfrm>
          <a:off x="287338" y="203200"/>
          <a:ext cx="8455025" cy="6183313"/>
        </p:xfrm>
        <a:graphic>
          <a:graphicData uri="http://schemas.openxmlformats.org/presentationml/2006/ole">
            <mc:AlternateContent xmlns:mc="http://schemas.openxmlformats.org/markup-compatibility/2006">
              <mc:Choice xmlns:v="urn:schemas-microsoft-com:vml" Requires="v">
                <p:oleObj r:id="rId2" imgW="7800975" imgH="4924425" progId="Paint.Picture">
                  <p:embed/>
                </p:oleObj>
              </mc:Choice>
              <mc:Fallback>
                <p:oleObj r:id="rId2" imgW="7800975" imgH="4924425" progId="Paint.Picture">
                  <p:embed/>
                  <p:pic>
                    <p:nvPicPr>
                      <p:cNvPr id="0" name="图片 3079"/>
                      <p:cNvPicPr/>
                      <p:nvPr/>
                    </p:nvPicPr>
                    <p:blipFill>
                      <a:blip r:embed="rId3"/>
                      <a:stretch>
                        <a:fillRect/>
                      </a:stretch>
                    </p:blipFill>
                    <p:spPr>
                      <a:xfrm>
                        <a:off x="287338" y="203200"/>
                        <a:ext cx="8455025" cy="6183313"/>
                      </a:xfrm>
                      <a:prstGeom prst="rect">
                        <a:avLst/>
                      </a:prstGeom>
                      <a:noFill/>
                      <a:ln w="38100">
                        <a:miter/>
                      </a:ln>
                    </p:spPr>
                  </p:pic>
                </p:oleObj>
              </mc:Fallback>
            </mc:AlternateContent>
          </a:graphicData>
        </a:graphic>
      </p:graphicFrame>
    </p:spTree>
  </p:cSld>
  <p:clrMapOvr>
    <a:masterClrMapping/>
  </p:clrMapOvr>
  <p:transition spd="med"/>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7" name="Rectangle 2"/>
          <p:cNvSpPr>
            <a:spLocks noGrp="1"/>
          </p:cNvSpPr>
          <p:nvPr>
            <p:ph type="title"/>
          </p:nvPr>
        </p:nvSpPr>
        <p:spPr>
          <a:xfrm>
            <a:off x="800100" y="228600"/>
            <a:ext cx="5629275" cy="528638"/>
          </a:xfrm>
        </p:spPr>
        <p:txBody>
          <a:bodyPr vert="horz" wrap="square" lIns="63500" tIns="25400" rIns="63500" bIns="25400" anchor="t" anchorCtr="0">
            <a:spAutoFit/>
          </a:bodyPr>
          <a:lstStyle/>
          <a:p>
            <a:r>
              <a:rPr lang="en-US" altLang="zh-CN" sz="3600" dirty="0"/>
              <a:t>Pentium4</a:t>
            </a:r>
            <a:r>
              <a:rPr lang="zh-CN" altLang="en-US" sz="3600" dirty="0"/>
              <a:t>处理器内部布局</a:t>
            </a:r>
          </a:p>
        </p:txBody>
      </p:sp>
      <p:graphicFrame>
        <p:nvGraphicFramePr>
          <p:cNvPr id="178178" name="Object 4"/>
          <p:cNvGraphicFramePr>
            <a:graphicFrameLocks noGrp="1" noChangeAspect="1"/>
          </p:cNvGraphicFramePr>
          <p:nvPr>
            <p:ph idx="1"/>
          </p:nvPr>
        </p:nvGraphicFramePr>
        <p:xfrm>
          <a:off x="0" y="995363"/>
          <a:ext cx="9101138" cy="5527675"/>
        </p:xfrm>
        <a:graphic>
          <a:graphicData uri="http://schemas.openxmlformats.org/presentationml/2006/ole">
            <mc:AlternateContent xmlns:mc="http://schemas.openxmlformats.org/markup-compatibility/2006">
              <mc:Choice xmlns:v="urn:schemas-microsoft-com:vml" Requires="v">
                <p:oleObj r:id="rId2" imgW="9467850" imgH="5600700" progId="Paint.Picture">
                  <p:embed/>
                </p:oleObj>
              </mc:Choice>
              <mc:Fallback>
                <p:oleObj r:id="rId2" imgW="9467850" imgH="5600700" progId="Paint.Picture">
                  <p:embed/>
                  <p:pic>
                    <p:nvPicPr>
                      <p:cNvPr id="0" name="图片 3078"/>
                      <p:cNvPicPr/>
                      <p:nvPr/>
                    </p:nvPicPr>
                    <p:blipFill>
                      <a:blip r:embed="rId3"/>
                      <a:stretch>
                        <a:fillRect/>
                      </a:stretch>
                    </p:blipFill>
                    <p:spPr>
                      <a:xfrm>
                        <a:off x="0" y="995363"/>
                        <a:ext cx="9101138" cy="5527675"/>
                      </a:xfrm>
                      <a:prstGeom prst="rect">
                        <a:avLst/>
                      </a:prstGeom>
                      <a:noFill/>
                      <a:ln w="38100">
                        <a:miter/>
                      </a:ln>
                    </p:spPr>
                  </p:pic>
                </p:oleObj>
              </mc:Fallback>
            </mc:AlternateContent>
          </a:graphicData>
        </a:graphic>
      </p:graphicFrame>
      <p:sp>
        <p:nvSpPr>
          <p:cNvPr id="178179" name="Text Box 5"/>
          <p:cNvSpPr txBox="1"/>
          <p:nvPr/>
        </p:nvSpPr>
        <p:spPr>
          <a:xfrm>
            <a:off x="5186363" y="1377950"/>
            <a:ext cx="573087" cy="915988"/>
          </a:xfrm>
          <a:prstGeom prst="rect">
            <a:avLst/>
          </a:prstGeom>
          <a:solidFill>
            <a:schemeClr val="bg1"/>
          </a:solidFill>
          <a:ln w="9525">
            <a:noFill/>
          </a:ln>
        </p:spPr>
        <p:txBody>
          <a:bodyPr anchor="t" anchorCtr="0">
            <a:spAutoFit/>
          </a:bodyPr>
          <a:lstStyle/>
          <a:p>
            <a:pPr algn="ct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控制器</a:t>
            </a:r>
          </a:p>
        </p:txBody>
      </p:sp>
      <p:sp>
        <p:nvSpPr>
          <p:cNvPr id="178180" name="Text Box 6"/>
          <p:cNvSpPr txBox="1"/>
          <p:nvPr/>
        </p:nvSpPr>
        <p:spPr>
          <a:xfrm>
            <a:off x="7108825" y="1254125"/>
            <a:ext cx="817563" cy="274638"/>
          </a:xfrm>
          <a:prstGeom prst="rect">
            <a:avLst/>
          </a:prstGeom>
          <a:solidFill>
            <a:schemeClr val="bg1"/>
          </a:solidFill>
          <a:ln w="9525">
            <a:noFill/>
          </a:ln>
        </p:spPr>
        <p:txBody>
          <a:bodyPr lIns="0" tIns="0" rIns="0" bIns="0" anchor="t" anchorCtr="0">
            <a:spAutoFit/>
          </a:bodyPr>
          <a:lstStyle/>
          <a:p>
            <a:pPr algn="ct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控制器</a:t>
            </a:r>
          </a:p>
        </p:txBody>
      </p:sp>
      <p:sp>
        <p:nvSpPr>
          <p:cNvPr id="178181" name="Text Box 7"/>
          <p:cNvSpPr txBox="1"/>
          <p:nvPr/>
        </p:nvSpPr>
        <p:spPr>
          <a:xfrm>
            <a:off x="5168900" y="2711450"/>
            <a:ext cx="1392238" cy="274638"/>
          </a:xfrm>
          <a:prstGeom prst="rect">
            <a:avLst/>
          </a:prstGeom>
          <a:solidFill>
            <a:schemeClr val="bg1"/>
          </a:solidFill>
          <a:ln w="9525">
            <a:noFill/>
          </a:ln>
        </p:spPr>
        <p:txBody>
          <a:bodyPr lIns="0" tIns="0" rIns="0" bIns="0" anchor="t" anchorCtr="0">
            <a:spAutoFit/>
          </a:bodyPr>
          <a:lstStyle/>
          <a:p>
            <a:pPr algn="ct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指令</a:t>
            </a:r>
            <a:r>
              <a:rPr lang="en-US" altLang="zh-CN" sz="1800" dirty="0">
                <a:solidFill>
                  <a:schemeClr val="accent2"/>
                </a:solidFill>
                <a:latin typeface="Times New Roman" panose="02020603050405020304" pitchFamily="18" charset="0"/>
                <a:ea typeface="黑体" panose="02010609060101010101" pitchFamily="49" charset="-122"/>
              </a:rPr>
              <a:t>Cache</a:t>
            </a:r>
          </a:p>
        </p:txBody>
      </p:sp>
      <p:sp>
        <p:nvSpPr>
          <p:cNvPr id="178182" name="Text Box 8"/>
          <p:cNvSpPr txBox="1"/>
          <p:nvPr/>
        </p:nvSpPr>
        <p:spPr>
          <a:xfrm>
            <a:off x="7050088" y="2994025"/>
            <a:ext cx="900112" cy="549275"/>
          </a:xfrm>
          <a:prstGeom prst="rect">
            <a:avLst/>
          </a:prstGeom>
          <a:solidFill>
            <a:schemeClr val="bg1"/>
          </a:solidFill>
          <a:ln w="9525">
            <a:noFill/>
          </a:ln>
        </p:spPr>
        <p:txBody>
          <a:bodyPr lIns="0" tIns="0" rIns="0" bIns="0" anchor="t" anchorCtr="0">
            <a:spAutoFit/>
          </a:bodyPr>
          <a:lstStyle/>
          <a:p>
            <a:pPr algn="ct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数据</a:t>
            </a:r>
            <a:r>
              <a:rPr lang="en-US" altLang="zh-CN" sz="1800" dirty="0">
                <a:solidFill>
                  <a:schemeClr val="accent2"/>
                </a:solidFill>
                <a:latin typeface="Times New Roman" panose="02020603050405020304" pitchFamily="18" charset="0"/>
                <a:ea typeface="黑体" panose="02010609060101010101" pitchFamily="49" charset="-122"/>
              </a:rPr>
              <a:t>Cache</a:t>
            </a:r>
          </a:p>
        </p:txBody>
      </p:sp>
      <p:sp>
        <p:nvSpPr>
          <p:cNvPr id="178183" name="Text Box 9"/>
          <p:cNvSpPr txBox="1"/>
          <p:nvPr/>
        </p:nvSpPr>
        <p:spPr>
          <a:xfrm>
            <a:off x="8242300" y="1809750"/>
            <a:ext cx="627063" cy="549275"/>
          </a:xfrm>
          <a:prstGeom prst="rect">
            <a:avLst/>
          </a:prstGeom>
          <a:solidFill>
            <a:schemeClr val="bg1"/>
          </a:solidFill>
          <a:ln w="9525">
            <a:noFill/>
          </a:ln>
        </p:spPr>
        <p:txBody>
          <a:bodyPr lIns="0" tIns="0" rIns="0" bIns="0" anchor="t" anchorCtr="0">
            <a:spAutoFit/>
          </a:bodyPr>
          <a:lstStyle/>
          <a:p>
            <a:pPr algn="ctr" eaLnBrk="0" hangingPunct="0">
              <a:spcBef>
                <a:spcPct val="50000"/>
              </a:spcBef>
            </a:pPr>
            <a:r>
              <a:rPr lang="en-US" altLang="zh-CN" sz="1800" dirty="0">
                <a:solidFill>
                  <a:schemeClr val="accent2"/>
                </a:solidFill>
                <a:latin typeface="Times New Roman" panose="02020603050405020304" pitchFamily="18" charset="0"/>
                <a:ea typeface="黑体" panose="02010609060101010101" pitchFamily="49" charset="-122"/>
              </a:rPr>
              <a:t>I/O</a:t>
            </a:r>
            <a:r>
              <a:rPr lang="zh-CN" altLang="en-US" sz="1800" dirty="0">
                <a:solidFill>
                  <a:schemeClr val="accent2"/>
                </a:solidFill>
                <a:latin typeface="Times New Roman" panose="02020603050405020304" pitchFamily="18" charset="0"/>
                <a:ea typeface="黑体" panose="02010609060101010101" pitchFamily="49" charset="-122"/>
              </a:rPr>
              <a:t>接口</a:t>
            </a:r>
            <a:r>
              <a:rPr lang="zh-CN" altLang="en-US" sz="1800" dirty="0">
                <a:latin typeface="Times New Roman" panose="02020603050405020304" pitchFamily="18" charset="0"/>
                <a:ea typeface="黑体" panose="02010609060101010101" pitchFamily="49" charset="-122"/>
              </a:rPr>
              <a:t> </a:t>
            </a:r>
          </a:p>
        </p:txBody>
      </p:sp>
      <p:sp>
        <p:nvSpPr>
          <p:cNvPr id="178184" name="Text Box 10"/>
          <p:cNvSpPr txBox="1"/>
          <p:nvPr/>
        </p:nvSpPr>
        <p:spPr>
          <a:xfrm>
            <a:off x="5492750" y="3403600"/>
            <a:ext cx="1392238" cy="549275"/>
          </a:xfrm>
          <a:prstGeom prst="rect">
            <a:avLst/>
          </a:prstGeom>
          <a:solidFill>
            <a:schemeClr val="bg1"/>
          </a:solidFill>
          <a:ln w="9525">
            <a:noFill/>
          </a:ln>
        </p:spPr>
        <p:txBody>
          <a:bodyPr lIns="0" tIns="0" rIns="0" bIns="0" anchor="t" anchorCtr="0">
            <a:spAutoFit/>
          </a:bodyPr>
          <a:lstStyle/>
          <a:p>
            <a:pPr algn="ct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浮点数和多媒体处理</a:t>
            </a:r>
          </a:p>
        </p:txBody>
      </p:sp>
      <p:sp>
        <p:nvSpPr>
          <p:cNvPr id="178185" name="Text Box 11"/>
          <p:cNvSpPr txBox="1"/>
          <p:nvPr/>
        </p:nvSpPr>
        <p:spPr>
          <a:xfrm>
            <a:off x="5940425" y="4752975"/>
            <a:ext cx="1392238" cy="274638"/>
          </a:xfrm>
          <a:prstGeom prst="rect">
            <a:avLst/>
          </a:prstGeom>
          <a:solidFill>
            <a:schemeClr val="bg1"/>
          </a:solidFill>
          <a:ln w="9525">
            <a:noFill/>
          </a:ln>
        </p:spPr>
        <p:txBody>
          <a:bodyPr lIns="0" tIns="0" rIns="0" bIns="0" anchor="t" anchorCtr="0">
            <a:spAutoFit/>
          </a:bodyPr>
          <a:lstStyle/>
          <a:p>
            <a:pPr algn="ct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控制器</a:t>
            </a:r>
          </a:p>
        </p:txBody>
      </p:sp>
      <p:sp>
        <p:nvSpPr>
          <p:cNvPr id="178186" name="Text Box 12"/>
          <p:cNvSpPr txBox="1"/>
          <p:nvPr/>
        </p:nvSpPr>
        <p:spPr>
          <a:xfrm>
            <a:off x="5191125" y="5749925"/>
            <a:ext cx="1555750" cy="549275"/>
          </a:xfrm>
          <a:prstGeom prst="rect">
            <a:avLst/>
          </a:prstGeom>
          <a:solidFill>
            <a:schemeClr val="bg1"/>
          </a:solidFill>
          <a:ln w="9525">
            <a:noFill/>
          </a:ln>
        </p:spPr>
        <p:txBody>
          <a:bodyPr lIns="0" tIns="0" rIns="0" bIns="0" anchor="t" anchorCtr="0">
            <a:spAutoFit/>
          </a:bodyPr>
          <a:lstStyle/>
          <a:p>
            <a:pPr algn="ct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高级流水线和超线程支持</a:t>
            </a:r>
          </a:p>
        </p:txBody>
      </p:sp>
      <p:sp>
        <p:nvSpPr>
          <p:cNvPr id="178187" name="Text Box 13"/>
          <p:cNvSpPr txBox="1"/>
          <p:nvPr/>
        </p:nvSpPr>
        <p:spPr>
          <a:xfrm>
            <a:off x="7110413" y="5924550"/>
            <a:ext cx="806450" cy="274638"/>
          </a:xfrm>
          <a:prstGeom prst="rect">
            <a:avLst/>
          </a:prstGeom>
          <a:solidFill>
            <a:schemeClr val="bg1"/>
          </a:solidFill>
          <a:ln w="9525">
            <a:noFill/>
          </a:ln>
        </p:spPr>
        <p:txBody>
          <a:bodyPr lIns="0" tIns="0" rIns="0" bIns="0" anchor="t" anchorCtr="0">
            <a:spAutoFit/>
          </a:bodyPr>
          <a:lstStyle/>
          <a:p>
            <a:pPr algn="ct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控制器</a:t>
            </a:r>
          </a:p>
        </p:txBody>
      </p:sp>
      <p:sp>
        <p:nvSpPr>
          <p:cNvPr id="178188" name="Text Box 14"/>
          <p:cNvSpPr txBox="1"/>
          <p:nvPr/>
        </p:nvSpPr>
        <p:spPr>
          <a:xfrm>
            <a:off x="7251700" y="3686175"/>
            <a:ext cx="585788" cy="549275"/>
          </a:xfrm>
          <a:prstGeom prst="rect">
            <a:avLst/>
          </a:prstGeom>
          <a:solidFill>
            <a:schemeClr val="bg1"/>
          </a:solidFill>
          <a:ln w="9525">
            <a:noFill/>
          </a:ln>
        </p:spPr>
        <p:txBody>
          <a:bodyPr lIns="0" tIns="0" rIns="0" bIns="0" anchor="t" anchorCtr="0">
            <a:spAutoFit/>
          </a:bodyPr>
          <a:lstStyle/>
          <a:p>
            <a:pPr algn="ct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整数处理</a:t>
            </a:r>
            <a:endParaRPr lang="en-US" altLang="zh-CN" sz="1800" dirty="0">
              <a:solidFill>
                <a:schemeClr val="accent2"/>
              </a:solidFill>
              <a:latin typeface="Times New Roman" panose="02020603050405020304" pitchFamily="18" charset="0"/>
              <a:ea typeface="黑体" panose="02010609060101010101" pitchFamily="49" charset="-122"/>
            </a:endParaRPr>
          </a:p>
        </p:txBody>
      </p:sp>
      <p:sp>
        <p:nvSpPr>
          <p:cNvPr id="178189" name="Text Box 15"/>
          <p:cNvSpPr txBox="1"/>
          <p:nvPr/>
        </p:nvSpPr>
        <p:spPr>
          <a:xfrm>
            <a:off x="8191500" y="3887788"/>
            <a:ext cx="736600" cy="1373187"/>
          </a:xfrm>
          <a:prstGeom prst="rect">
            <a:avLst/>
          </a:prstGeom>
          <a:solidFill>
            <a:schemeClr val="bg1"/>
          </a:solidFill>
          <a:ln w="9525">
            <a:noFill/>
          </a:ln>
        </p:spPr>
        <p:txBody>
          <a:bodyPr lIns="0" tIns="0" rIns="0" bIns="0" anchor="t" anchorCtr="0">
            <a:spAutoFit/>
          </a:bodyPr>
          <a:lstStyle/>
          <a:p>
            <a:pPr eaLnBrk="0" hangingPunct="0">
              <a:spcBef>
                <a:spcPct val="50000"/>
              </a:spcBef>
            </a:pPr>
            <a:r>
              <a:rPr lang="zh-CN" altLang="en-US" sz="1800" dirty="0">
                <a:solidFill>
                  <a:schemeClr val="accent2"/>
                </a:solidFill>
                <a:latin typeface="Times New Roman" panose="02020603050405020304" pitchFamily="18" charset="0"/>
                <a:ea typeface="黑体" panose="02010609060101010101" pitchFamily="49" charset="-122"/>
              </a:rPr>
              <a:t>二级</a:t>
            </a:r>
            <a:r>
              <a:rPr lang="en-US" altLang="zh-CN" sz="1800" dirty="0">
                <a:solidFill>
                  <a:schemeClr val="accent2"/>
                </a:solidFill>
                <a:latin typeface="Times New Roman" panose="02020603050405020304" pitchFamily="18" charset="0"/>
                <a:ea typeface="黑体" panose="02010609060101010101" pitchFamily="49" charset="-122"/>
              </a:rPr>
              <a:t>Cache</a:t>
            </a:r>
            <a:r>
              <a:rPr lang="zh-CN" altLang="en-US" sz="1800" dirty="0">
                <a:solidFill>
                  <a:schemeClr val="accent2"/>
                </a:solidFill>
                <a:latin typeface="Times New Roman" panose="02020603050405020304" pitchFamily="18" charset="0"/>
                <a:ea typeface="黑体" panose="02010609060101010101" pitchFamily="49" charset="-122"/>
              </a:rPr>
              <a:t>和内存访问接口</a:t>
            </a: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3" name="Picture 3"/>
          <p:cNvPicPr>
            <a:picLocks noChangeAspect="1"/>
          </p:cNvPicPr>
          <p:nvPr/>
        </p:nvPicPr>
        <p:blipFill>
          <a:blip r:embed="rId2"/>
          <a:stretch>
            <a:fillRect/>
          </a:stretch>
        </p:blipFill>
        <p:spPr>
          <a:xfrm>
            <a:off x="296863" y="730250"/>
            <a:ext cx="8596312" cy="4859338"/>
          </a:xfrm>
          <a:prstGeom prst="rect">
            <a:avLst/>
          </a:prstGeom>
          <a:noFill/>
          <a:ln w="9525">
            <a:noFill/>
          </a:ln>
        </p:spPr>
      </p:pic>
      <p:sp>
        <p:nvSpPr>
          <p:cNvPr id="28674" name="Rectangle 4"/>
          <p:cNvSpPr/>
          <p:nvPr/>
        </p:nvSpPr>
        <p:spPr>
          <a:xfrm>
            <a:off x="476250" y="103188"/>
            <a:ext cx="8229600" cy="561975"/>
          </a:xfrm>
          <a:prstGeom prst="rect">
            <a:avLst/>
          </a:prstGeom>
          <a:noFill/>
          <a:ln w="9525">
            <a:noFill/>
          </a:ln>
        </p:spPr>
        <p:txBody>
          <a:bodyPr anchor="ctr" anchorCtr="0"/>
          <a:lstStyle/>
          <a:p>
            <a:pPr algn="ctr" eaLnBrk="0" hangingPunct="0">
              <a:buSzTx/>
            </a:pPr>
            <a:r>
              <a:rPr lang="zh-CN" altLang="en-US" sz="3600" dirty="0">
                <a:solidFill>
                  <a:srgbClr val="CC3300"/>
                </a:solidFill>
                <a:latin typeface="Arial" panose="020B0604020202020204" pitchFamily="34" charset="0"/>
                <a:ea typeface="黑体" panose="02010609060101010101" pitchFamily="49" charset="-122"/>
              </a:rPr>
              <a:t>冯</a:t>
            </a:r>
            <a:r>
              <a:rPr lang="en-US" altLang="zh-CN" sz="3600" dirty="0">
                <a:solidFill>
                  <a:srgbClr val="CC3300"/>
                </a:solidFill>
                <a:latin typeface="Arial" panose="020B0604020202020204" pitchFamily="34" charset="0"/>
                <a:ea typeface="黑体" panose="02010609060101010101" pitchFamily="49" charset="-122"/>
              </a:rPr>
              <a:t>.</a:t>
            </a:r>
            <a:r>
              <a:rPr lang="zh-CN" altLang="en-US" sz="3600" dirty="0">
                <a:solidFill>
                  <a:srgbClr val="CC3300"/>
                </a:solidFill>
                <a:latin typeface="Arial" panose="020B0604020202020204" pitchFamily="34" charset="0"/>
                <a:ea typeface="黑体" panose="02010609060101010101" pitchFamily="49" charset="-122"/>
              </a:rPr>
              <a:t>诺依曼结构计算机模型</a:t>
            </a:r>
          </a:p>
        </p:txBody>
      </p:sp>
      <p:sp>
        <p:nvSpPr>
          <p:cNvPr id="546821" name="Text Box 5"/>
          <p:cNvSpPr txBox="1"/>
          <p:nvPr/>
        </p:nvSpPr>
        <p:spPr>
          <a:xfrm>
            <a:off x="206375" y="5561013"/>
            <a:ext cx="8415338" cy="1198562"/>
          </a:xfrm>
          <a:prstGeom prst="rect">
            <a:avLst/>
          </a:prstGeom>
          <a:noFill/>
          <a:ln w="9525">
            <a:noFill/>
          </a:ln>
        </p:spPr>
        <p:txBody>
          <a:bodyPr anchor="t" anchorCtr="0">
            <a:spAutoFit/>
          </a:bodyPr>
          <a:lstStyle/>
          <a:p>
            <a:pPr eaLnBrk="0" hangingPunct="0">
              <a:spcBef>
                <a:spcPct val="15000"/>
              </a:spcBef>
            </a:pPr>
            <a:r>
              <a:rPr lang="zh-CN" altLang="en-US" sz="2200" dirty="0">
                <a:solidFill>
                  <a:srgbClr val="0066FF"/>
                </a:solidFill>
                <a:latin typeface="Times New Roman" panose="02020603050405020304" pitchFamily="18" charset="0"/>
                <a:ea typeface="微软雅黑" panose="020B0503020204020204" pitchFamily="34" charset="-122"/>
              </a:rPr>
              <a:t>                           早期，部件之间用</a:t>
            </a:r>
            <a:r>
              <a:rPr lang="zh-CN" altLang="en-US" sz="2200" dirty="0">
                <a:solidFill>
                  <a:srgbClr val="FF0000"/>
                </a:solidFill>
                <a:latin typeface="Times New Roman" panose="02020603050405020304" pitchFamily="18" charset="0"/>
                <a:ea typeface="微软雅黑" panose="020B0503020204020204" pitchFamily="34" charset="-122"/>
              </a:rPr>
              <a:t>分散方式</a:t>
            </a:r>
            <a:r>
              <a:rPr lang="zh-CN" altLang="en-US" sz="2200" dirty="0">
                <a:solidFill>
                  <a:srgbClr val="0066FF"/>
                </a:solidFill>
                <a:latin typeface="Times New Roman" panose="02020603050405020304" pitchFamily="18" charset="0"/>
                <a:ea typeface="微软雅黑" panose="020B0503020204020204" pitchFamily="34" charset="-122"/>
              </a:rPr>
              <a:t>相连</a:t>
            </a:r>
          </a:p>
          <a:p>
            <a:pPr algn="ctr" eaLnBrk="0" hangingPunct="0">
              <a:spcBef>
                <a:spcPct val="15000"/>
              </a:spcBef>
            </a:pPr>
            <a:r>
              <a:rPr lang="zh-CN" altLang="en-US" sz="2200" dirty="0">
                <a:solidFill>
                  <a:srgbClr val="0066FF"/>
                </a:solidFill>
                <a:latin typeface="Times New Roman" panose="02020603050405020304" pitchFamily="18" charset="0"/>
                <a:ea typeface="微软雅黑" panose="020B0503020204020204" pitchFamily="34" charset="-122"/>
              </a:rPr>
              <a:t>现在，部件之间大多用</a:t>
            </a:r>
            <a:r>
              <a:rPr lang="zh-CN" altLang="en-US" sz="2200" dirty="0">
                <a:solidFill>
                  <a:srgbClr val="FF0000"/>
                </a:solidFill>
                <a:latin typeface="Times New Roman" panose="02020603050405020304" pitchFamily="18" charset="0"/>
                <a:ea typeface="微软雅黑" panose="020B0503020204020204" pitchFamily="34" charset="-122"/>
              </a:rPr>
              <a:t>总线方式</a:t>
            </a:r>
            <a:r>
              <a:rPr lang="zh-CN" altLang="en-US" sz="2200" dirty="0">
                <a:solidFill>
                  <a:srgbClr val="0066FF"/>
                </a:solidFill>
                <a:latin typeface="Times New Roman" panose="02020603050405020304" pitchFamily="18" charset="0"/>
                <a:ea typeface="微软雅黑" panose="020B0503020204020204" pitchFamily="34" charset="-122"/>
              </a:rPr>
              <a:t>相连</a:t>
            </a:r>
          </a:p>
          <a:p>
            <a:pPr algn="ctr" eaLnBrk="0" hangingPunct="0">
              <a:spcBef>
                <a:spcPct val="15000"/>
              </a:spcBef>
            </a:pPr>
            <a:r>
              <a:rPr lang="zh-CN" altLang="en-US" sz="2200" dirty="0">
                <a:solidFill>
                  <a:srgbClr val="0066FF"/>
                </a:solidFill>
                <a:latin typeface="Times New Roman" panose="02020603050405020304" pitchFamily="18" charset="0"/>
                <a:ea typeface="微软雅黑" panose="020B0503020204020204" pitchFamily="34" charset="-122"/>
              </a:rPr>
              <a:t>趋势，点对点</a:t>
            </a:r>
            <a:r>
              <a:rPr lang="zh-CN" altLang="en-US" sz="2200" dirty="0">
                <a:solidFill>
                  <a:srgbClr val="FF0000"/>
                </a:solidFill>
                <a:latin typeface="Times New Roman" panose="02020603050405020304" pitchFamily="18" charset="0"/>
                <a:ea typeface="微软雅黑" panose="020B0503020204020204" pitchFamily="34" charset="-122"/>
              </a:rPr>
              <a:t>（分散方式）</a:t>
            </a:r>
            <a:r>
              <a:rPr lang="zh-CN" altLang="en-US" sz="2200" dirty="0">
                <a:solidFill>
                  <a:srgbClr val="0066FF"/>
                </a:solidFill>
                <a:latin typeface="Times New Roman" panose="02020603050405020304" pitchFamily="18" charset="0"/>
                <a:ea typeface="微软雅黑" panose="020B0503020204020204" pitchFamily="34" charset="-122"/>
              </a:rPr>
              <a:t>高速连接</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46821"/>
                                        </p:tgtEl>
                                        <p:attrNameLst>
                                          <p:attrName>style.visibility</p:attrName>
                                        </p:attrNameLst>
                                      </p:cBhvr>
                                      <p:to>
                                        <p:strVal val="visible"/>
                                      </p:to>
                                    </p:set>
                                    <p:animEffect transition="in" filter="blinds(horizontal)">
                                      <p:cBhvr>
                                        <p:cTn id="7" dur="500"/>
                                        <p:tgtEl>
                                          <p:spTgt spid="5468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68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p:cNvSpPr>
          <p:nvPr>
            <p:ph type="title" idx="4294967295"/>
          </p:nvPr>
        </p:nvSpPr>
        <p:spPr>
          <a:xfrm>
            <a:off x="1381125" y="152400"/>
            <a:ext cx="6746875" cy="506413"/>
          </a:xfrm>
        </p:spPr>
        <p:txBody>
          <a:bodyPr vert="horz" wrap="square" lIns="63500" tIns="25400" rIns="63500" bIns="25400" anchor="t" anchorCtr="0">
            <a:spAutoFit/>
          </a:bodyPr>
          <a:lstStyle/>
          <a:p>
            <a:r>
              <a:rPr lang="zh-CN" altLang="en-US" sz="3400" dirty="0"/>
              <a:t>冯</a:t>
            </a:r>
            <a:r>
              <a:rPr lang="zh-CN" altLang="en-US" sz="3400" dirty="0">
                <a:latin typeface="黑体" panose="02010609060101010101" pitchFamily="49" charset="-122"/>
              </a:rPr>
              <a:t>·</a:t>
            </a:r>
            <a:r>
              <a:rPr lang="zh-CN" altLang="en-US" sz="3400" dirty="0"/>
              <a:t>诺依曼结构的主要思想</a:t>
            </a:r>
          </a:p>
        </p:txBody>
      </p:sp>
      <p:sp>
        <p:nvSpPr>
          <p:cNvPr id="312323" name="Text Box 3"/>
          <p:cNvSpPr txBox="1"/>
          <p:nvPr/>
        </p:nvSpPr>
        <p:spPr>
          <a:xfrm>
            <a:off x="385763" y="1268413"/>
            <a:ext cx="8178800" cy="5346700"/>
          </a:xfrm>
          <a:prstGeom prst="rect">
            <a:avLst/>
          </a:prstGeom>
          <a:noFill/>
          <a:ln w="9525">
            <a:noFill/>
          </a:ln>
        </p:spPr>
        <p:txBody>
          <a:bodyPr anchor="t" anchorCtr="0">
            <a:spAutoFit/>
          </a:bodyPr>
          <a:lstStyle/>
          <a:p>
            <a:pPr marL="457200" indent="-457200">
              <a:lnSpc>
                <a:spcPct val="110000"/>
              </a:lnSpc>
              <a:spcBef>
                <a:spcPct val="20000"/>
              </a:spcBef>
              <a:buClrTx/>
              <a:buSzTx/>
              <a:buFontTx/>
              <a:buAutoNum type="arabicPeriod"/>
            </a:pPr>
            <a:r>
              <a:rPr lang="zh-CN" altLang="en-US" sz="2200" dirty="0">
                <a:latin typeface="微软雅黑" panose="020B0503020204020204" pitchFamily="34" charset="-122"/>
                <a:ea typeface="微软雅黑" panose="020B0503020204020204" pitchFamily="34" charset="-122"/>
              </a:rPr>
              <a:t>计算机应由运算器、控制器、存储器、输入设备和输出设备五个基本部件组成。</a:t>
            </a:r>
          </a:p>
          <a:p>
            <a:pPr marL="457200" indent="-457200">
              <a:lnSpc>
                <a:spcPct val="110000"/>
              </a:lnSpc>
              <a:spcBef>
                <a:spcPct val="20000"/>
              </a:spcBef>
              <a:buClrTx/>
              <a:buSzTx/>
              <a:buFontTx/>
              <a:buAutoNum type="arabicPeriod"/>
            </a:pPr>
            <a:r>
              <a:rPr lang="zh-CN" altLang="en-US" sz="2200" dirty="0">
                <a:latin typeface="微软雅黑" panose="020B0503020204020204" pitchFamily="34" charset="-122"/>
                <a:ea typeface="微软雅黑" panose="020B0503020204020204" pitchFamily="34" charset="-122"/>
              </a:rPr>
              <a:t>各基本部件的功能是：</a:t>
            </a:r>
          </a:p>
          <a:p>
            <a:pPr marL="914400" lvl="1" indent="-457200" algn="l" rtl="0" eaLnBrk="1" fontAlgn="base" hangingPunct="1">
              <a:lnSpc>
                <a:spcPct val="110000"/>
              </a:lnSpc>
              <a:spcBef>
                <a:spcPct val="20000"/>
              </a:spcBef>
              <a:spcAft>
                <a:spcPct val="0"/>
              </a:spcAft>
              <a:buClr>
                <a:schemeClr val="tx1"/>
              </a:buClr>
              <a:buSzPct val="80000"/>
              <a:buChar char="•"/>
            </a:pPr>
            <a:r>
              <a:rPr lang="zh-CN" altLang="en-US" sz="2200" dirty="0">
                <a:solidFill>
                  <a:srgbClr val="FF3300"/>
                </a:solidFill>
                <a:latin typeface="微软雅黑" panose="020B0503020204020204" pitchFamily="34" charset="-122"/>
                <a:ea typeface="微软雅黑" panose="020B0503020204020204" pitchFamily="34" charset="-122"/>
              </a:rPr>
              <a:t>存储器</a:t>
            </a:r>
            <a:r>
              <a:rPr lang="zh-CN" altLang="en-US" sz="2200" dirty="0">
                <a:solidFill>
                  <a:schemeClr val="tx1"/>
                </a:solidFill>
                <a:latin typeface="微软雅黑" panose="020B0503020204020204" pitchFamily="34" charset="-122"/>
                <a:ea typeface="微软雅黑" panose="020B0503020204020204" pitchFamily="34" charset="-122"/>
              </a:rPr>
              <a:t>不仅能存放数据，而且也能存放指令，形式上两者没有区别，但计算机应能区分数据还是指令；</a:t>
            </a:r>
          </a:p>
          <a:p>
            <a:pPr marL="914400" lvl="1" indent="-457200" algn="l" rtl="0" eaLnBrk="1" fontAlgn="base" hangingPunct="1">
              <a:lnSpc>
                <a:spcPct val="110000"/>
              </a:lnSpc>
              <a:spcBef>
                <a:spcPct val="20000"/>
              </a:spcBef>
              <a:spcAft>
                <a:spcPct val="0"/>
              </a:spcAft>
              <a:buClr>
                <a:schemeClr val="tx1"/>
              </a:buClr>
              <a:buSzPct val="80000"/>
              <a:buChar char="•"/>
            </a:pPr>
            <a:r>
              <a:rPr lang="zh-CN" altLang="en-US" sz="2200" dirty="0">
                <a:solidFill>
                  <a:srgbClr val="FF3300"/>
                </a:solidFill>
                <a:latin typeface="微软雅黑" panose="020B0503020204020204" pitchFamily="34" charset="-122"/>
                <a:ea typeface="微软雅黑" panose="020B0503020204020204" pitchFamily="34" charset="-122"/>
              </a:rPr>
              <a:t>控制器</a:t>
            </a:r>
            <a:r>
              <a:rPr lang="zh-CN" altLang="en-US" sz="2200" dirty="0">
                <a:solidFill>
                  <a:schemeClr val="tx1"/>
                </a:solidFill>
                <a:latin typeface="微软雅黑" panose="020B0503020204020204" pitchFamily="34" charset="-122"/>
                <a:ea typeface="微软雅黑" panose="020B0503020204020204" pitchFamily="34" charset="-122"/>
              </a:rPr>
              <a:t>应能自动取出指令来执行；</a:t>
            </a:r>
          </a:p>
          <a:p>
            <a:pPr marL="914400" lvl="1" indent="-457200" algn="l" rtl="0" eaLnBrk="1" fontAlgn="base" hangingPunct="1">
              <a:lnSpc>
                <a:spcPct val="110000"/>
              </a:lnSpc>
              <a:spcBef>
                <a:spcPct val="20000"/>
              </a:spcBef>
              <a:spcAft>
                <a:spcPct val="0"/>
              </a:spcAft>
              <a:buClr>
                <a:schemeClr val="tx1"/>
              </a:buClr>
              <a:buSzPct val="80000"/>
              <a:buChar char="•"/>
            </a:pPr>
            <a:r>
              <a:rPr lang="zh-CN" altLang="en-US" sz="2200" dirty="0">
                <a:solidFill>
                  <a:srgbClr val="FF3300"/>
                </a:solidFill>
                <a:latin typeface="微软雅黑" panose="020B0503020204020204" pitchFamily="34" charset="-122"/>
                <a:ea typeface="微软雅黑" panose="020B0503020204020204" pitchFamily="34" charset="-122"/>
              </a:rPr>
              <a:t>运算器</a:t>
            </a:r>
            <a:r>
              <a:rPr lang="zh-CN" altLang="en-US" sz="2200" dirty="0">
                <a:solidFill>
                  <a:schemeClr val="tx1"/>
                </a:solidFill>
                <a:latin typeface="微软雅黑" panose="020B0503020204020204" pitchFamily="34" charset="-122"/>
                <a:ea typeface="微软雅黑" panose="020B0503020204020204" pitchFamily="34" charset="-122"/>
              </a:rPr>
              <a:t>应能进行加/减/乘/除四种基本算术运算，并且也能进行一些逻辑运算和附加运算；</a:t>
            </a:r>
          </a:p>
          <a:p>
            <a:pPr marL="914400" lvl="1" indent="-457200" algn="l" rtl="0" eaLnBrk="1" fontAlgn="base" hangingPunct="1">
              <a:lnSpc>
                <a:spcPct val="110000"/>
              </a:lnSpc>
              <a:spcBef>
                <a:spcPct val="20000"/>
              </a:spcBef>
              <a:spcAft>
                <a:spcPct val="0"/>
              </a:spcAft>
              <a:buClr>
                <a:schemeClr val="tx1"/>
              </a:buClr>
              <a:buSzPct val="80000"/>
              <a:buChar char="•"/>
            </a:pPr>
            <a:r>
              <a:rPr lang="zh-CN" altLang="en-US" sz="2200" dirty="0">
                <a:solidFill>
                  <a:schemeClr val="tx1"/>
                </a:solidFill>
                <a:latin typeface="微软雅黑" panose="020B0503020204020204" pitchFamily="34" charset="-122"/>
                <a:ea typeface="微软雅黑" panose="020B0503020204020204" pitchFamily="34" charset="-122"/>
              </a:rPr>
              <a:t>操作人员可以通过</a:t>
            </a:r>
            <a:r>
              <a:rPr lang="zh-CN" altLang="en-US" sz="2200" dirty="0">
                <a:solidFill>
                  <a:srgbClr val="FF3300"/>
                </a:solidFill>
                <a:latin typeface="微软雅黑" panose="020B0503020204020204" pitchFamily="34" charset="-122"/>
                <a:ea typeface="微软雅黑" panose="020B0503020204020204" pitchFamily="34" charset="-122"/>
              </a:rPr>
              <a:t>输入设备</a:t>
            </a:r>
            <a:r>
              <a:rPr lang="zh-CN" altLang="en-US" sz="2200" dirty="0">
                <a:solidFill>
                  <a:schemeClr val="tx1"/>
                </a:solidFill>
                <a:latin typeface="微软雅黑" panose="020B0503020204020204" pitchFamily="34" charset="-122"/>
                <a:ea typeface="微软雅黑" panose="020B0503020204020204" pitchFamily="34" charset="-122"/>
              </a:rPr>
              <a:t>、</a:t>
            </a:r>
            <a:r>
              <a:rPr lang="zh-CN" altLang="en-US" sz="2200" dirty="0">
                <a:solidFill>
                  <a:srgbClr val="FF3300"/>
                </a:solidFill>
                <a:latin typeface="微软雅黑" panose="020B0503020204020204" pitchFamily="34" charset="-122"/>
                <a:ea typeface="微软雅黑" panose="020B0503020204020204" pitchFamily="34" charset="-122"/>
              </a:rPr>
              <a:t>输出设备</a:t>
            </a:r>
            <a:r>
              <a:rPr lang="zh-CN" altLang="en-US" sz="2200" dirty="0">
                <a:solidFill>
                  <a:schemeClr val="tx1"/>
                </a:solidFill>
                <a:latin typeface="微软雅黑" panose="020B0503020204020204" pitchFamily="34" charset="-122"/>
                <a:ea typeface="微软雅黑" panose="020B0503020204020204" pitchFamily="34" charset="-122"/>
              </a:rPr>
              <a:t>和主机进行通信。</a:t>
            </a:r>
          </a:p>
          <a:p>
            <a:pPr marL="457200" indent="-457200">
              <a:lnSpc>
                <a:spcPct val="110000"/>
              </a:lnSpc>
              <a:spcBef>
                <a:spcPct val="20000"/>
              </a:spcBef>
              <a:buClrTx/>
              <a:buSzTx/>
              <a:buFontTx/>
              <a:buAutoNum type="arabicPeriod"/>
            </a:pPr>
            <a:r>
              <a:rPr lang="zh-CN" altLang="en-US" sz="2200" dirty="0">
                <a:latin typeface="微软雅黑" panose="020B0503020204020204" pitchFamily="34" charset="-122"/>
                <a:ea typeface="微软雅黑" panose="020B0503020204020204" pitchFamily="34" charset="-122"/>
              </a:rPr>
              <a:t>内部以</a:t>
            </a:r>
            <a:r>
              <a:rPr lang="zh-CN" altLang="en-US" sz="2200" dirty="0">
                <a:solidFill>
                  <a:srgbClr val="FF3300"/>
                </a:solidFill>
                <a:latin typeface="微软雅黑" panose="020B0503020204020204" pitchFamily="34" charset="-122"/>
                <a:ea typeface="微软雅黑" panose="020B0503020204020204" pitchFamily="34" charset="-122"/>
              </a:rPr>
              <a:t>二进制表示</a:t>
            </a:r>
            <a:r>
              <a:rPr lang="zh-CN" altLang="en-US" sz="2200" dirty="0">
                <a:latin typeface="微软雅黑" panose="020B0503020204020204" pitchFamily="34" charset="-122"/>
                <a:ea typeface="微软雅黑" panose="020B0503020204020204" pitchFamily="34" charset="-122"/>
              </a:rPr>
              <a:t>指令和数据。每条指令由操作码和地址码两部分组成。操作码指出操作类型，地址码指出操作数的地址。由一串指令组成程序。</a:t>
            </a:r>
          </a:p>
          <a:p>
            <a:pPr marL="457200" indent="-457200">
              <a:lnSpc>
                <a:spcPct val="110000"/>
              </a:lnSpc>
              <a:spcBef>
                <a:spcPct val="20000"/>
              </a:spcBef>
              <a:buClrTx/>
              <a:buSzTx/>
              <a:buFontTx/>
              <a:buAutoNum type="arabicPeriod"/>
            </a:pPr>
            <a:r>
              <a:rPr lang="zh-CN" altLang="en-US" sz="2200" dirty="0">
                <a:latin typeface="微软雅黑" panose="020B0503020204020204" pitchFamily="34" charset="-122"/>
                <a:ea typeface="微软雅黑" panose="020B0503020204020204" pitchFamily="34" charset="-122"/>
              </a:rPr>
              <a:t>采用</a:t>
            </a:r>
            <a:r>
              <a:rPr lang="zh-CN" altLang="en-US" sz="2200" dirty="0">
                <a:solidFill>
                  <a:srgbClr val="FF3300"/>
                </a:solidFill>
                <a:latin typeface="微软雅黑" panose="020B0503020204020204" pitchFamily="34" charset="-122"/>
                <a:ea typeface="微软雅黑" panose="020B0503020204020204" pitchFamily="34" charset="-122"/>
              </a:rPr>
              <a:t>“存储程序”</a:t>
            </a:r>
            <a:r>
              <a:rPr lang="zh-CN" altLang="en-US" sz="2200" dirty="0">
                <a:latin typeface="微软雅黑" panose="020B0503020204020204" pitchFamily="34" charset="-122"/>
                <a:ea typeface="微软雅黑" panose="020B0503020204020204" pitchFamily="34" charset="-122"/>
              </a:rPr>
              <a:t>工作方式。</a:t>
            </a:r>
          </a:p>
        </p:txBody>
      </p:sp>
      <p:sp>
        <p:nvSpPr>
          <p:cNvPr id="547844" name="Text Box 4"/>
          <p:cNvSpPr txBox="1"/>
          <p:nvPr/>
        </p:nvSpPr>
        <p:spPr>
          <a:xfrm>
            <a:off x="385763" y="765175"/>
            <a:ext cx="7966075" cy="396875"/>
          </a:xfrm>
          <a:prstGeom prst="rect">
            <a:avLst/>
          </a:prstGeom>
          <a:noFill/>
          <a:ln w="9525">
            <a:noFill/>
          </a:ln>
        </p:spPr>
        <p:txBody>
          <a:bodyPr anchor="t" anchorCtr="0">
            <a:spAutoFit/>
          </a:bodyPr>
          <a:lstStyle/>
          <a:p>
            <a:pPr eaLnBrk="0" hangingPunct="0">
              <a:spcBef>
                <a:spcPct val="50000"/>
              </a:spcBef>
            </a:pPr>
            <a:r>
              <a:rPr lang="zh-CN" altLang="en-US" sz="2000" dirty="0">
                <a:solidFill>
                  <a:schemeClr val="accent2"/>
                </a:solidFill>
                <a:latin typeface="Times New Roman" panose="02020603050405020304" pitchFamily="18" charset="0"/>
                <a:ea typeface="微软雅黑" panose="020B0503020204020204" pitchFamily="34" charset="-122"/>
              </a:rPr>
              <a:t>冯</a:t>
            </a:r>
            <a:r>
              <a:rPr lang="zh-CN" altLang="en-US" sz="2000" dirty="0">
                <a:solidFill>
                  <a:schemeClr val="accent2"/>
                </a:solidFill>
                <a:latin typeface="微软雅黑" panose="020B0503020204020204" pitchFamily="34" charset="-122"/>
                <a:ea typeface="微软雅黑" panose="020B0503020204020204" pitchFamily="34" charset="-122"/>
              </a:rPr>
              <a:t>·</a:t>
            </a:r>
            <a:r>
              <a:rPr lang="zh-CN" altLang="en-US" sz="2000" dirty="0">
                <a:solidFill>
                  <a:schemeClr val="accent2"/>
                </a:solidFill>
                <a:latin typeface="Times New Roman" panose="02020603050405020304" pitchFamily="18" charset="0"/>
                <a:ea typeface="微软雅黑" panose="020B0503020204020204" pitchFamily="34" charset="-122"/>
              </a:rPr>
              <a:t>诺依曼结构的主要思想是什么呢？</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47844"/>
                                        </p:tgtEl>
                                        <p:attrNameLst>
                                          <p:attrName>style.visibility</p:attrName>
                                        </p:attrNameLst>
                                      </p:cBhvr>
                                      <p:to>
                                        <p:strVal val="visible"/>
                                      </p:to>
                                    </p:set>
                                    <p:animEffect transition="in" filter="blinds(horizontal)">
                                      <p:cBhvr>
                                        <p:cTn id="7" dur="500"/>
                                        <p:tgtEl>
                                          <p:spTgt spid="54784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12323">
                                            <p:txEl>
                                              <p:pRg st="0" end="0"/>
                                            </p:txEl>
                                          </p:spTgt>
                                        </p:tgtEl>
                                        <p:attrNameLst>
                                          <p:attrName>style.visibility</p:attrName>
                                        </p:attrNameLst>
                                      </p:cBhvr>
                                      <p:to>
                                        <p:strVal val="visible"/>
                                      </p:to>
                                    </p:set>
                                    <p:animEffect transition="in" filter="blinds(horizontal)">
                                      <p:cBhvr>
                                        <p:cTn id="12" dur="500"/>
                                        <p:tgtEl>
                                          <p:spTgt spid="31232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12323">
                                            <p:txEl>
                                              <p:pRg st="1" end="1"/>
                                            </p:txEl>
                                          </p:spTgt>
                                        </p:tgtEl>
                                        <p:attrNameLst>
                                          <p:attrName>style.visibility</p:attrName>
                                        </p:attrNameLst>
                                      </p:cBhvr>
                                      <p:to>
                                        <p:strVal val="visible"/>
                                      </p:to>
                                    </p:set>
                                    <p:animEffect transition="in" filter="blinds(horizontal)">
                                      <p:cBhvr>
                                        <p:cTn id="17" dur="500"/>
                                        <p:tgtEl>
                                          <p:spTgt spid="31232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12323">
                                            <p:txEl>
                                              <p:pRg st="2" end="2"/>
                                            </p:txEl>
                                          </p:spTgt>
                                        </p:tgtEl>
                                        <p:attrNameLst>
                                          <p:attrName>style.visibility</p:attrName>
                                        </p:attrNameLst>
                                      </p:cBhvr>
                                      <p:to>
                                        <p:strVal val="visible"/>
                                      </p:to>
                                    </p:set>
                                    <p:animEffect transition="in" filter="blinds(horizontal)">
                                      <p:cBhvr>
                                        <p:cTn id="22" dur="500"/>
                                        <p:tgtEl>
                                          <p:spTgt spid="31232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12323">
                                            <p:txEl>
                                              <p:pRg st="3" end="3"/>
                                            </p:txEl>
                                          </p:spTgt>
                                        </p:tgtEl>
                                        <p:attrNameLst>
                                          <p:attrName>style.visibility</p:attrName>
                                        </p:attrNameLst>
                                      </p:cBhvr>
                                      <p:to>
                                        <p:strVal val="visible"/>
                                      </p:to>
                                    </p:set>
                                    <p:animEffect transition="in" filter="blinds(horizontal)">
                                      <p:cBhvr>
                                        <p:cTn id="27" dur="500"/>
                                        <p:tgtEl>
                                          <p:spTgt spid="31232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12323">
                                            <p:txEl>
                                              <p:pRg st="4" end="4"/>
                                            </p:txEl>
                                          </p:spTgt>
                                        </p:tgtEl>
                                        <p:attrNameLst>
                                          <p:attrName>style.visibility</p:attrName>
                                        </p:attrNameLst>
                                      </p:cBhvr>
                                      <p:to>
                                        <p:strVal val="visible"/>
                                      </p:to>
                                    </p:set>
                                    <p:animEffect transition="in" filter="blinds(horizontal)">
                                      <p:cBhvr>
                                        <p:cTn id="32" dur="500"/>
                                        <p:tgtEl>
                                          <p:spTgt spid="31232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12323">
                                            <p:txEl>
                                              <p:pRg st="5" end="5"/>
                                            </p:txEl>
                                          </p:spTgt>
                                        </p:tgtEl>
                                        <p:attrNameLst>
                                          <p:attrName>style.visibility</p:attrName>
                                        </p:attrNameLst>
                                      </p:cBhvr>
                                      <p:to>
                                        <p:strVal val="visible"/>
                                      </p:to>
                                    </p:set>
                                    <p:animEffect transition="in" filter="blinds(horizontal)">
                                      <p:cBhvr>
                                        <p:cTn id="37" dur="500"/>
                                        <p:tgtEl>
                                          <p:spTgt spid="31232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12323">
                                            <p:txEl>
                                              <p:pRg st="6" end="6"/>
                                            </p:txEl>
                                          </p:spTgt>
                                        </p:tgtEl>
                                        <p:attrNameLst>
                                          <p:attrName>style.visibility</p:attrName>
                                        </p:attrNameLst>
                                      </p:cBhvr>
                                      <p:to>
                                        <p:strVal val="visible"/>
                                      </p:to>
                                    </p:set>
                                    <p:animEffect transition="in" filter="blinds(horizontal)">
                                      <p:cBhvr>
                                        <p:cTn id="42" dur="500"/>
                                        <p:tgtEl>
                                          <p:spTgt spid="31232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312323">
                                            <p:txEl>
                                              <p:pRg st="7" end="7"/>
                                            </p:txEl>
                                          </p:spTgt>
                                        </p:tgtEl>
                                        <p:attrNameLst>
                                          <p:attrName>style.visibility</p:attrName>
                                        </p:attrNameLst>
                                      </p:cBhvr>
                                      <p:to>
                                        <p:strVal val="visible"/>
                                      </p:to>
                                    </p:set>
                                    <p:animEffect transition="in" filter="blinds(horizontal)">
                                      <p:cBhvr>
                                        <p:cTn id="47" dur="500"/>
                                        <p:tgtEl>
                                          <p:spTgt spid="31232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784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ext Box 61"/>
          <p:cNvSpPr txBox="1"/>
          <p:nvPr/>
        </p:nvSpPr>
        <p:spPr>
          <a:xfrm>
            <a:off x="387350" y="2303463"/>
            <a:ext cx="116998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GPRs</a:t>
            </a:r>
          </a:p>
        </p:txBody>
      </p:sp>
      <p:grpSp>
        <p:nvGrpSpPr>
          <p:cNvPr id="31746" name="Group 63"/>
          <p:cNvGrpSpPr/>
          <p:nvPr/>
        </p:nvGrpSpPr>
        <p:grpSpPr>
          <a:xfrm>
            <a:off x="877888" y="2803525"/>
            <a:ext cx="1035050" cy="1574800"/>
            <a:chOff x="2228" y="1678"/>
            <a:chExt cx="737" cy="992"/>
          </a:xfrm>
        </p:grpSpPr>
        <p:sp>
          <p:nvSpPr>
            <p:cNvPr id="31747" name="Rectangle 64"/>
            <p:cNvSpPr/>
            <p:nvPr/>
          </p:nvSpPr>
          <p:spPr>
            <a:xfrm>
              <a:off x="2228" y="1678"/>
              <a:ext cx="737" cy="992"/>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1748" name="Line 65"/>
            <p:cNvSpPr/>
            <p:nvPr/>
          </p:nvSpPr>
          <p:spPr>
            <a:xfrm>
              <a:off x="2228" y="1933"/>
              <a:ext cx="736" cy="0"/>
            </a:xfrm>
            <a:prstGeom prst="line">
              <a:avLst/>
            </a:prstGeom>
            <a:ln w="9525" cap="flat" cmpd="sng">
              <a:solidFill>
                <a:schemeClr val="tx1"/>
              </a:solidFill>
              <a:prstDash val="solid"/>
              <a:round/>
              <a:headEnd type="none" w="med" len="med"/>
              <a:tailEnd type="none" w="med" len="med"/>
            </a:ln>
          </p:spPr>
        </p:sp>
        <p:sp>
          <p:nvSpPr>
            <p:cNvPr id="31749" name="Line 66"/>
            <p:cNvSpPr/>
            <p:nvPr/>
          </p:nvSpPr>
          <p:spPr>
            <a:xfrm>
              <a:off x="2228" y="2188"/>
              <a:ext cx="736" cy="0"/>
            </a:xfrm>
            <a:prstGeom prst="line">
              <a:avLst/>
            </a:prstGeom>
            <a:ln w="9525" cap="flat" cmpd="sng">
              <a:solidFill>
                <a:schemeClr val="tx1"/>
              </a:solidFill>
              <a:prstDash val="solid"/>
              <a:round/>
              <a:headEnd type="none" w="med" len="med"/>
              <a:tailEnd type="none" w="med" len="med"/>
            </a:ln>
          </p:spPr>
        </p:sp>
        <p:sp>
          <p:nvSpPr>
            <p:cNvPr id="31750" name="Line 67"/>
            <p:cNvSpPr/>
            <p:nvPr/>
          </p:nvSpPr>
          <p:spPr>
            <a:xfrm>
              <a:off x="2228" y="2415"/>
              <a:ext cx="736" cy="0"/>
            </a:xfrm>
            <a:prstGeom prst="line">
              <a:avLst/>
            </a:prstGeom>
            <a:ln w="9525" cap="flat" cmpd="sng">
              <a:solidFill>
                <a:schemeClr val="tx1"/>
              </a:solidFill>
              <a:prstDash val="solid"/>
              <a:round/>
              <a:headEnd type="none" w="med" len="med"/>
              <a:tailEnd type="none" w="med" len="med"/>
            </a:ln>
          </p:spPr>
        </p:sp>
      </p:grpSp>
      <p:sp>
        <p:nvSpPr>
          <p:cNvPr id="31751" name="Text Box 68"/>
          <p:cNvSpPr txBox="1"/>
          <p:nvPr/>
        </p:nvSpPr>
        <p:spPr>
          <a:xfrm>
            <a:off x="519113" y="2817813"/>
            <a:ext cx="315912"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0</a:t>
            </a:r>
          </a:p>
        </p:txBody>
      </p:sp>
      <p:sp>
        <p:nvSpPr>
          <p:cNvPr id="31752" name="Text Box 69"/>
          <p:cNvSpPr txBox="1"/>
          <p:nvPr/>
        </p:nvSpPr>
        <p:spPr>
          <a:xfrm>
            <a:off x="520700" y="3203575"/>
            <a:ext cx="315913"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1</a:t>
            </a:r>
          </a:p>
        </p:txBody>
      </p:sp>
      <p:sp>
        <p:nvSpPr>
          <p:cNvPr id="31753" name="Text Box 70"/>
          <p:cNvSpPr txBox="1"/>
          <p:nvPr/>
        </p:nvSpPr>
        <p:spPr>
          <a:xfrm>
            <a:off x="520700" y="3614738"/>
            <a:ext cx="315913"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2</a:t>
            </a:r>
          </a:p>
        </p:txBody>
      </p:sp>
      <p:sp>
        <p:nvSpPr>
          <p:cNvPr id="31754" name="Text Box 71"/>
          <p:cNvSpPr txBox="1"/>
          <p:nvPr/>
        </p:nvSpPr>
        <p:spPr>
          <a:xfrm>
            <a:off x="519113" y="4064000"/>
            <a:ext cx="315912"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3</a:t>
            </a:r>
          </a:p>
        </p:txBody>
      </p:sp>
      <p:sp>
        <p:nvSpPr>
          <p:cNvPr id="31755" name="Rectangle 72"/>
          <p:cNvSpPr/>
          <p:nvPr/>
        </p:nvSpPr>
        <p:spPr>
          <a:xfrm>
            <a:off x="882650" y="2803525"/>
            <a:ext cx="1035050" cy="1574800"/>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nvGrpSpPr>
          <p:cNvPr id="31756" name="组合 25"/>
          <p:cNvGrpSpPr/>
          <p:nvPr/>
        </p:nvGrpSpPr>
        <p:grpSpPr>
          <a:xfrm>
            <a:off x="652463" y="4940300"/>
            <a:ext cx="1406525" cy="711200"/>
            <a:chOff x="1241560" y="5094186"/>
            <a:chExt cx="1484313" cy="649421"/>
          </a:xfrm>
        </p:grpSpPr>
        <p:grpSp>
          <p:nvGrpSpPr>
            <p:cNvPr id="31757" name="Group 19"/>
            <p:cNvGrpSpPr/>
            <p:nvPr/>
          </p:nvGrpSpPr>
          <p:grpSpPr>
            <a:xfrm rot="-5400000" flipH="1">
              <a:off x="1659002" y="4676736"/>
              <a:ext cx="649421" cy="1484313"/>
              <a:chOff x="3078" y="2330"/>
              <a:chExt cx="625" cy="1580"/>
            </a:xfrm>
          </p:grpSpPr>
          <p:sp>
            <p:nvSpPr>
              <p:cNvPr id="31758" name="Line 12"/>
              <p:cNvSpPr/>
              <p:nvPr/>
            </p:nvSpPr>
            <p:spPr>
              <a:xfrm flipH="1">
                <a:off x="3078" y="2330"/>
                <a:ext cx="9" cy="691"/>
              </a:xfrm>
              <a:prstGeom prst="line">
                <a:avLst/>
              </a:prstGeom>
              <a:ln w="25400" cap="flat" cmpd="sng">
                <a:solidFill>
                  <a:schemeClr val="tx1"/>
                </a:solidFill>
                <a:prstDash val="solid"/>
                <a:round/>
                <a:headEnd type="none" w="med" len="med"/>
                <a:tailEnd type="none" w="med" len="med"/>
              </a:ln>
            </p:spPr>
          </p:sp>
          <p:sp>
            <p:nvSpPr>
              <p:cNvPr id="31759" name="Line 13"/>
              <p:cNvSpPr/>
              <p:nvPr/>
            </p:nvSpPr>
            <p:spPr>
              <a:xfrm>
                <a:off x="3107" y="2330"/>
                <a:ext cx="592" cy="307"/>
              </a:xfrm>
              <a:prstGeom prst="line">
                <a:avLst/>
              </a:prstGeom>
              <a:ln w="25400" cap="flat" cmpd="sng">
                <a:solidFill>
                  <a:schemeClr val="tx1"/>
                </a:solidFill>
                <a:prstDash val="solid"/>
                <a:round/>
                <a:headEnd type="none" w="med" len="med"/>
                <a:tailEnd type="none" w="med" len="med"/>
              </a:ln>
            </p:spPr>
          </p:sp>
          <p:sp>
            <p:nvSpPr>
              <p:cNvPr id="31760" name="Line 14"/>
              <p:cNvSpPr/>
              <p:nvPr/>
            </p:nvSpPr>
            <p:spPr>
              <a:xfrm>
                <a:off x="3087" y="3018"/>
                <a:ext cx="213" cy="110"/>
              </a:xfrm>
              <a:prstGeom prst="line">
                <a:avLst/>
              </a:prstGeom>
              <a:ln w="25400" cap="flat" cmpd="sng">
                <a:solidFill>
                  <a:schemeClr val="tx1"/>
                </a:solidFill>
                <a:prstDash val="solid"/>
                <a:round/>
                <a:headEnd type="none" w="med" len="med"/>
                <a:tailEnd type="none" w="med" len="med"/>
              </a:ln>
            </p:spPr>
          </p:sp>
          <p:sp>
            <p:nvSpPr>
              <p:cNvPr id="31761" name="Line 16"/>
              <p:cNvSpPr/>
              <p:nvPr/>
            </p:nvSpPr>
            <p:spPr>
              <a:xfrm>
                <a:off x="3693" y="2644"/>
                <a:ext cx="10" cy="457"/>
              </a:xfrm>
              <a:prstGeom prst="line">
                <a:avLst/>
              </a:prstGeom>
              <a:ln w="25400" cap="flat" cmpd="sng">
                <a:solidFill>
                  <a:schemeClr val="tx1"/>
                </a:solidFill>
                <a:prstDash val="solid"/>
                <a:round/>
                <a:headEnd type="none" w="med" len="med"/>
                <a:tailEnd type="none" w="med" len="med"/>
              </a:ln>
            </p:spPr>
          </p:sp>
          <p:sp>
            <p:nvSpPr>
              <p:cNvPr id="31762" name="Line 18"/>
              <p:cNvSpPr/>
              <p:nvPr/>
            </p:nvSpPr>
            <p:spPr>
              <a:xfrm flipV="1">
                <a:off x="3120" y="3256"/>
                <a:ext cx="0" cy="654"/>
              </a:xfrm>
              <a:prstGeom prst="line">
                <a:avLst/>
              </a:prstGeom>
              <a:ln w="25400" cap="flat" cmpd="sng">
                <a:solidFill>
                  <a:schemeClr val="tx1"/>
                </a:solidFill>
                <a:prstDash val="solid"/>
                <a:round/>
                <a:headEnd type="none" w="med" len="med"/>
                <a:tailEnd type="none" w="med" len="med"/>
              </a:ln>
            </p:spPr>
          </p:sp>
          <p:sp>
            <p:nvSpPr>
              <p:cNvPr id="31763" name="Line 19"/>
              <p:cNvSpPr/>
              <p:nvPr/>
            </p:nvSpPr>
            <p:spPr>
              <a:xfrm flipV="1">
                <a:off x="3135" y="3549"/>
                <a:ext cx="564" cy="349"/>
              </a:xfrm>
              <a:prstGeom prst="line">
                <a:avLst/>
              </a:prstGeom>
              <a:ln w="25400" cap="flat" cmpd="sng">
                <a:solidFill>
                  <a:schemeClr val="tx1"/>
                </a:solidFill>
                <a:prstDash val="solid"/>
                <a:round/>
                <a:headEnd type="none" w="med" len="med"/>
                <a:tailEnd type="none" w="med" len="med"/>
              </a:ln>
            </p:spPr>
          </p:sp>
          <p:sp>
            <p:nvSpPr>
              <p:cNvPr id="31764" name="Line 20"/>
              <p:cNvSpPr/>
              <p:nvPr/>
            </p:nvSpPr>
            <p:spPr>
              <a:xfrm flipV="1">
                <a:off x="3121" y="3125"/>
                <a:ext cx="171" cy="124"/>
              </a:xfrm>
              <a:prstGeom prst="line">
                <a:avLst/>
              </a:prstGeom>
              <a:ln w="25400" cap="flat" cmpd="sng">
                <a:solidFill>
                  <a:schemeClr val="tx1"/>
                </a:solidFill>
                <a:prstDash val="solid"/>
                <a:round/>
                <a:headEnd type="none" w="med" len="med"/>
                <a:tailEnd type="none" w="med" len="med"/>
              </a:ln>
            </p:spPr>
          </p:sp>
          <p:sp>
            <p:nvSpPr>
              <p:cNvPr id="31765" name="Line 22"/>
              <p:cNvSpPr/>
              <p:nvPr/>
            </p:nvSpPr>
            <p:spPr>
              <a:xfrm flipV="1">
                <a:off x="3702" y="3067"/>
                <a:ext cx="0" cy="481"/>
              </a:xfrm>
              <a:prstGeom prst="line">
                <a:avLst/>
              </a:prstGeom>
              <a:ln w="25400" cap="flat" cmpd="sng">
                <a:solidFill>
                  <a:schemeClr val="tx1"/>
                </a:solidFill>
                <a:prstDash val="solid"/>
                <a:round/>
                <a:headEnd type="none" w="med" len="med"/>
                <a:tailEnd type="none" w="med" len="med"/>
              </a:ln>
            </p:spPr>
          </p:sp>
        </p:grpSp>
        <p:sp>
          <p:nvSpPr>
            <p:cNvPr id="31766" name="Rectangle 25"/>
            <p:cNvSpPr/>
            <p:nvPr/>
          </p:nvSpPr>
          <p:spPr>
            <a:xfrm flipH="1">
              <a:off x="1574496" y="5298266"/>
              <a:ext cx="859310" cy="422167"/>
            </a:xfrm>
            <a:prstGeom prst="rect">
              <a:avLst/>
            </a:prstGeom>
            <a:noFill/>
            <a:ln w="12700">
              <a:noFill/>
            </a:ln>
          </p:spPr>
          <p:txBody>
            <a:bodyPr lIns="90488" tIns="44450" rIns="90488" bIns="44450" anchor="t" anchorCtr="0">
              <a:spAutoFit/>
            </a:bodyPr>
            <a:lstStyle/>
            <a:p>
              <a:pPr eaLnBrk="0" hangingPunct="0">
                <a:lnSpc>
                  <a:spcPct val="90000"/>
                </a:lnSpc>
              </a:pPr>
              <a:r>
                <a:rPr lang="en-US" altLang="zh-CN" sz="2400" dirty="0">
                  <a:latin typeface="Arial" panose="020B0604020202020204" pitchFamily="34" charset="0"/>
                </a:rPr>
                <a:t>ALU</a:t>
              </a:r>
              <a:endParaRPr lang="en-US" altLang="zh-CN" sz="2400" dirty="0">
                <a:latin typeface="Arial" panose="020B0604020202020204" pitchFamily="34" charset="0"/>
                <a:ea typeface="Arial" panose="020B0604020202020204" pitchFamily="34" charset="0"/>
              </a:endParaRPr>
            </a:p>
          </p:txBody>
        </p:sp>
      </p:grpSp>
      <p:sp>
        <p:nvSpPr>
          <p:cNvPr id="31767" name="Line 30"/>
          <p:cNvSpPr/>
          <p:nvPr/>
        </p:nvSpPr>
        <p:spPr>
          <a:xfrm rot="-5400000" flipH="1">
            <a:off x="703263" y="4656138"/>
            <a:ext cx="565150" cy="0"/>
          </a:xfrm>
          <a:prstGeom prst="line">
            <a:avLst/>
          </a:prstGeom>
          <a:ln w="38100" cap="flat" cmpd="sng">
            <a:solidFill>
              <a:srgbClr val="3333CC"/>
            </a:solidFill>
            <a:prstDash val="solid"/>
            <a:round/>
            <a:headEnd type="none" w="med" len="med"/>
            <a:tailEnd type="triangle" w="med" len="med"/>
          </a:ln>
        </p:spPr>
      </p:sp>
      <p:sp>
        <p:nvSpPr>
          <p:cNvPr id="31768" name="Line 31"/>
          <p:cNvSpPr/>
          <p:nvPr/>
        </p:nvSpPr>
        <p:spPr>
          <a:xfrm rot="-5400000" flipH="1" flipV="1">
            <a:off x="1495425" y="4670425"/>
            <a:ext cx="593725" cy="0"/>
          </a:xfrm>
          <a:prstGeom prst="line">
            <a:avLst/>
          </a:prstGeom>
          <a:ln w="38100" cap="flat" cmpd="sng">
            <a:solidFill>
              <a:srgbClr val="3333CC"/>
            </a:solidFill>
            <a:prstDash val="solid"/>
            <a:round/>
            <a:headEnd type="none" w="med" len="med"/>
            <a:tailEnd type="triangle" w="med" len="med"/>
          </a:ln>
        </p:spPr>
      </p:sp>
      <p:sp>
        <p:nvSpPr>
          <p:cNvPr id="31769" name="Text Box 6"/>
          <p:cNvSpPr txBox="1"/>
          <p:nvPr/>
        </p:nvSpPr>
        <p:spPr>
          <a:xfrm>
            <a:off x="2971800" y="4208463"/>
            <a:ext cx="584200" cy="369887"/>
          </a:xfrm>
          <a:prstGeom prst="rect">
            <a:avLst/>
          </a:prstGeom>
          <a:solidFill>
            <a:srgbClr val="FF0000">
              <a:alpha val="18039"/>
            </a:srgbClr>
          </a:solidFill>
          <a:ln w="25400"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 PC</a:t>
            </a:r>
          </a:p>
        </p:txBody>
      </p:sp>
      <p:sp>
        <p:nvSpPr>
          <p:cNvPr id="31770" name="Text Box 13"/>
          <p:cNvSpPr txBox="1"/>
          <p:nvPr/>
        </p:nvSpPr>
        <p:spPr>
          <a:xfrm>
            <a:off x="4560888" y="4208463"/>
            <a:ext cx="781050" cy="369887"/>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MAR</a:t>
            </a:r>
          </a:p>
        </p:txBody>
      </p:sp>
      <p:sp>
        <p:nvSpPr>
          <p:cNvPr id="31771" name="Text Box 14"/>
          <p:cNvSpPr txBox="1"/>
          <p:nvPr/>
        </p:nvSpPr>
        <p:spPr>
          <a:xfrm>
            <a:off x="4257675" y="2132013"/>
            <a:ext cx="1084263" cy="36830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chemeClr val="accent2"/>
                </a:solidFill>
                <a:latin typeface="微软雅黑" panose="020B0503020204020204" pitchFamily="34" charset="-122"/>
                <a:ea typeface="微软雅黑" panose="020B0503020204020204" pitchFamily="34" charset="-122"/>
              </a:rPr>
              <a:t>  MDR</a:t>
            </a:r>
          </a:p>
        </p:txBody>
      </p:sp>
      <p:sp>
        <p:nvSpPr>
          <p:cNvPr id="31772" name="Text Box 32"/>
          <p:cNvSpPr txBox="1"/>
          <p:nvPr/>
        </p:nvSpPr>
        <p:spPr>
          <a:xfrm>
            <a:off x="3040063" y="5233988"/>
            <a:ext cx="1508125" cy="40005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000" dirty="0">
                <a:latin typeface="微软雅黑" panose="020B0503020204020204" pitchFamily="34" charset="-122"/>
                <a:ea typeface="微软雅黑" panose="020B0503020204020204" pitchFamily="34" charset="-122"/>
              </a:rPr>
              <a:t>标志寄存器</a:t>
            </a:r>
            <a:endParaRPr lang="en-US" altLang="zh-CN" sz="2000" dirty="0">
              <a:latin typeface="微软雅黑" panose="020B0503020204020204" pitchFamily="34" charset="-122"/>
              <a:ea typeface="微软雅黑" panose="020B0503020204020204" pitchFamily="34" charset="-122"/>
            </a:endParaRPr>
          </a:p>
        </p:txBody>
      </p:sp>
      <p:sp>
        <p:nvSpPr>
          <p:cNvPr id="31773" name="Text Box 2"/>
          <p:cNvSpPr txBox="1"/>
          <p:nvPr/>
        </p:nvSpPr>
        <p:spPr>
          <a:xfrm>
            <a:off x="2852738" y="3209925"/>
            <a:ext cx="1358900" cy="466725"/>
          </a:xfrm>
          <a:prstGeom prst="rect">
            <a:avLst/>
          </a:prstGeom>
          <a:solidFill>
            <a:srgbClr val="0000FF">
              <a:alpha val="25882"/>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400" dirty="0">
                <a:latin typeface="微软雅黑" panose="020B0503020204020204" pitchFamily="34" charset="-122"/>
                <a:ea typeface="微软雅黑" panose="020B0503020204020204" pitchFamily="34" charset="-122"/>
              </a:rPr>
              <a:t> 控制器</a:t>
            </a:r>
          </a:p>
        </p:txBody>
      </p:sp>
      <p:grpSp>
        <p:nvGrpSpPr>
          <p:cNvPr id="31774" name="组合 42"/>
          <p:cNvGrpSpPr/>
          <p:nvPr/>
        </p:nvGrpSpPr>
        <p:grpSpPr>
          <a:xfrm>
            <a:off x="5334000" y="1765300"/>
            <a:ext cx="1179513" cy="752475"/>
            <a:chOff x="7442619" y="4868863"/>
            <a:chExt cx="1118160" cy="648200"/>
          </a:xfrm>
        </p:grpSpPr>
        <p:sp>
          <p:nvSpPr>
            <p:cNvPr id="31775" name="Text Box 55"/>
            <p:cNvSpPr txBox="1"/>
            <p:nvPr/>
          </p:nvSpPr>
          <p:spPr>
            <a:xfrm>
              <a:off x="7641184" y="4868863"/>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3333CC"/>
                  </a:solidFill>
                  <a:latin typeface="微软雅黑" panose="020B0503020204020204" pitchFamily="34" charset="-122"/>
                  <a:ea typeface="微软雅黑" panose="020B0503020204020204" pitchFamily="34" charset="-122"/>
                </a:rPr>
                <a:t>数据</a:t>
              </a:r>
            </a:p>
          </p:txBody>
        </p:sp>
        <p:sp>
          <p:nvSpPr>
            <p:cNvPr id="31776" name="AutoShape 56"/>
            <p:cNvSpPr/>
            <p:nvPr/>
          </p:nvSpPr>
          <p:spPr>
            <a:xfrm>
              <a:off x="7442619" y="5138739"/>
              <a:ext cx="1118160" cy="378324"/>
            </a:xfrm>
            <a:prstGeom prst="leftRightArrow">
              <a:avLst>
                <a:gd name="adj1" fmla="val 50000"/>
                <a:gd name="adj2" fmla="val 55854"/>
              </a:avLst>
            </a:prstGeom>
            <a:solidFill>
              <a:schemeClr val="bg1"/>
            </a:solidFill>
            <a:ln w="28575" cap="flat" cmpd="sng">
              <a:solidFill>
                <a:srgbClr val="3333CC"/>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grpSp>
        <p:nvGrpSpPr>
          <p:cNvPr id="31777" name="组合 43"/>
          <p:cNvGrpSpPr/>
          <p:nvPr/>
        </p:nvGrpSpPr>
        <p:grpSpPr>
          <a:xfrm>
            <a:off x="5381625" y="2933700"/>
            <a:ext cx="1077913" cy="703263"/>
            <a:chOff x="7482051" y="3223714"/>
            <a:chExt cx="1077320" cy="606260"/>
          </a:xfrm>
        </p:grpSpPr>
        <p:sp>
          <p:nvSpPr>
            <p:cNvPr id="31778" name="AutoShape 54"/>
            <p:cNvSpPr/>
            <p:nvPr/>
          </p:nvSpPr>
          <p:spPr>
            <a:xfrm>
              <a:off x="7482051" y="3475038"/>
              <a:ext cx="1077320" cy="354936"/>
            </a:xfrm>
            <a:prstGeom prst="leftRightArrow">
              <a:avLst>
                <a:gd name="adj1" fmla="val 50000"/>
                <a:gd name="adj2" fmla="val 53819"/>
              </a:avLst>
            </a:prstGeom>
            <a:solidFill>
              <a:schemeClr val="bg1"/>
            </a:solidFill>
            <a:ln w="28575" cap="flat" cmpd="sng">
              <a:solidFill>
                <a:srgbClr val="FF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1779" name="Text Box 57"/>
            <p:cNvSpPr txBox="1"/>
            <p:nvPr/>
          </p:nvSpPr>
          <p:spPr>
            <a:xfrm>
              <a:off x="7682024" y="3223714"/>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a:t>
              </a:r>
            </a:p>
          </p:txBody>
        </p:sp>
      </p:grpSp>
      <p:grpSp>
        <p:nvGrpSpPr>
          <p:cNvPr id="31780" name="组合 44"/>
          <p:cNvGrpSpPr/>
          <p:nvPr/>
        </p:nvGrpSpPr>
        <p:grpSpPr>
          <a:xfrm>
            <a:off x="5356225" y="3906838"/>
            <a:ext cx="1133475" cy="766762"/>
            <a:chOff x="7597835" y="1807906"/>
            <a:chExt cx="961535" cy="660644"/>
          </a:xfrm>
        </p:grpSpPr>
        <p:sp>
          <p:nvSpPr>
            <p:cNvPr id="31781" name="Text Box 53"/>
            <p:cNvSpPr txBox="1"/>
            <p:nvPr/>
          </p:nvSpPr>
          <p:spPr>
            <a:xfrm>
              <a:off x="7637346" y="1807906"/>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8000"/>
                  </a:solidFill>
                  <a:latin typeface="微软雅黑" panose="020B0503020204020204" pitchFamily="34" charset="-122"/>
                  <a:ea typeface="微软雅黑" panose="020B0503020204020204" pitchFamily="34" charset="-122"/>
                </a:rPr>
                <a:t>地址</a:t>
              </a:r>
            </a:p>
          </p:txBody>
        </p:sp>
        <p:sp>
          <p:nvSpPr>
            <p:cNvPr id="31782" name="AutoShape 58"/>
            <p:cNvSpPr/>
            <p:nvPr/>
          </p:nvSpPr>
          <p:spPr>
            <a:xfrm>
              <a:off x="7597835" y="2040659"/>
              <a:ext cx="961535" cy="427891"/>
            </a:xfrm>
            <a:prstGeom prst="rightArrow">
              <a:avLst>
                <a:gd name="adj1" fmla="val 50000"/>
                <a:gd name="adj2" fmla="val 58165"/>
              </a:avLst>
            </a:prstGeom>
            <a:solidFill>
              <a:schemeClr val="bg1"/>
            </a:solidFill>
            <a:ln w="28575" cap="flat" cmpd="sng">
              <a:solidFill>
                <a:srgbClr val="0080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sp>
        <p:nvSpPr>
          <p:cNvPr id="31783" name="Line 59"/>
          <p:cNvSpPr/>
          <p:nvPr/>
        </p:nvSpPr>
        <p:spPr>
          <a:xfrm rot="5400000" flipH="1" flipV="1">
            <a:off x="4768850" y="2889250"/>
            <a:ext cx="0" cy="1114425"/>
          </a:xfrm>
          <a:prstGeom prst="line">
            <a:avLst/>
          </a:prstGeom>
          <a:ln w="38100" cap="flat" cmpd="sng">
            <a:solidFill>
              <a:srgbClr val="FF3300"/>
            </a:solidFill>
            <a:prstDash val="dash"/>
            <a:round/>
            <a:headEnd type="none" w="med" len="med"/>
            <a:tailEnd type="triangle" w="med" len="med"/>
          </a:ln>
        </p:spPr>
      </p:sp>
      <p:sp>
        <p:nvSpPr>
          <p:cNvPr id="31784" name="Text Box 49"/>
          <p:cNvSpPr txBox="1"/>
          <p:nvPr/>
        </p:nvSpPr>
        <p:spPr>
          <a:xfrm>
            <a:off x="2735263" y="2130425"/>
            <a:ext cx="1144587" cy="376238"/>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FF3300"/>
                </a:solidFill>
                <a:latin typeface="微软雅黑" panose="020B0503020204020204" pitchFamily="34" charset="-122"/>
                <a:ea typeface="微软雅黑" panose="020B0503020204020204" pitchFamily="34" charset="-122"/>
              </a:rPr>
              <a:t>    </a:t>
            </a:r>
            <a:endParaRPr lang="en-US" altLang="zh-CN" sz="1800" dirty="0">
              <a:solidFill>
                <a:schemeClr val="hlink"/>
              </a:solidFill>
              <a:latin typeface="微软雅黑" panose="020B0503020204020204" pitchFamily="34" charset="-122"/>
              <a:ea typeface="微软雅黑" panose="020B0503020204020204" pitchFamily="34" charset="-122"/>
            </a:endParaRPr>
          </a:p>
        </p:txBody>
      </p:sp>
      <p:sp>
        <p:nvSpPr>
          <p:cNvPr id="31785" name="矩形 46"/>
          <p:cNvSpPr/>
          <p:nvPr/>
        </p:nvSpPr>
        <p:spPr>
          <a:xfrm>
            <a:off x="2368550" y="2149475"/>
            <a:ext cx="493713"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IR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31786" name="Group 73"/>
          <p:cNvGrpSpPr/>
          <p:nvPr/>
        </p:nvGrpSpPr>
        <p:grpSpPr>
          <a:xfrm>
            <a:off x="6502400" y="1647825"/>
            <a:ext cx="1577975" cy="4052888"/>
            <a:chOff x="4125" y="1565"/>
            <a:chExt cx="994" cy="2553"/>
          </a:xfrm>
        </p:grpSpPr>
        <p:grpSp>
          <p:nvGrpSpPr>
            <p:cNvPr id="31787" name="Group 74"/>
            <p:cNvGrpSpPr/>
            <p:nvPr/>
          </p:nvGrpSpPr>
          <p:grpSpPr>
            <a:xfrm>
              <a:off x="4125" y="1565"/>
              <a:ext cx="994" cy="2553"/>
              <a:chOff x="4156" y="1565"/>
              <a:chExt cx="1026" cy="2553"/>
            </a:xfrm>
          </p:grpSpPr>
          <p:sp>
            <p:nvSpPr>
              <p:cNvPr id="31788" name="Text Box 75"/>
              <p:cNvSpPr txBox="1"/>
              <p:nvPr/>
            </p:nvSpPr>
            <p:spPr>
              <a:xfrm>
                <a:off x="4156" y="1565"/>
                <a:ext cx="737" cy="288"/>
              </a:xfrm>
              <a:prstGeom prst="rect">
                <a:avLst/>
              </a:prstGeom>
              <a:solidFill>
                <a:srgbClr val="0000FF">
                  <a:alpha val="25882"/>
                </a:srgbClr>
              </a:solidFill>
              <a:ln w="9525">
                <a:noFill/>
              </a:ln>
            </p:spPr>
            <p:txBody>
              <a:bodyPr anchor="t" anchorCtr="0">
                <a:spAutoFit/>
              </a:bodyPr>
              <a:lstStyle/>
              <a:p>
                <a:pPr marL="342900" indent="-342900" eaLnBrk="0" hangingPunct="0">
                  <a:spcBef>
                    <a:spcPct val="50000"/>
                  </a:spcBef>
                </a:pPr>
                <a:r>
                  <a:rPr lang="zh-CN" altLang="en-US" sz="2400" dirty="0">
                    <a:latin typeface="微软雅黑" panose="020B0503020204020204" pitchFamily="34" charset="-122"/>
                    <a:ea typeface="微软雅黑" panose="020B0503020204020204" pitchFamily="34" charset="-122"/>
                  </a:rPr>
                  <a:t>存储器</a:t>
                </a:r>
              </a:p>
            </p:txBody>
          </p:sp>
          <p:grpSp>
            <p:nvGrpSpPr>
              <p:cNvPr id="31789" name="Group 76"/>
              <p:cNvGrpSpPr/>
              <p:nvPr/>
            </p:nvGrpSpPr>
            <p:grpSpPr>
              <a:xfrm>
                <a:off x="4156" y="1877"/>
                <a:ext cx="737" cy="2211"/>
                <a:chOff x="3447" y="1423"/>
                <a:chExt cx="879" cy="2211"/>
              </a:xfrm>
            </p:grpSpPr>
            <p:sp>
              <p:nvSpPr>
                <p:cNvPr id="31790" name="Rectangle 77"/>
                <p:cNvSpPr/>
                <p:nvPr/>
              </p:nvSpPr>
              <p:spPr>
                <a:xfrm>
                  <a:off x="3447" y="1423"/>
                  <a:ext cx="879" cy="2211"/>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1791" name="Line 78"/>
                <p:cNvSpPr/>
                <p:nvPr/>
              </p:nvSpPr>
              <p:spPr>
                <a:xfrm>
                  <a:off x="3447" y="1678"/>
                  <a:ext cx="878" cy="0"/>
                </a:xfrm>
                <a:prstGeom prst="line">
                  <a:avLst/>
                </a:prstGeom>
                <a:ln w="9525" cap="flat" cmpd="sng">
                  <a:solidFill>
                    <a:schemeClr val="tx1"/>
                  </a:solidFill>
                  <a:prstDash val="solid"/>
                  <a:round/>
                  <a:headEnd type="none" w="med" len="med"/>
                  <a:tailEnd type="none" w="med" len="med"/>
                </a:ln>
              </p:spPr>
            </p:sp>
            <p:sp>
              <p:nvSpPr>
                <p:cNvPr id="31792" name="Line 79"/>
                <p:cNvSpPr/>
                <p:nvPr/>
              </p:nvSpPr>
              <p:spPr>
                <a:xfrm>
                  <a:off x="3447" y="1962"/>
                  <a:ext cx="878" cy="0"/>
                </a:xfrm>
                <a:prstGeom prst="line">
                  <a:avLst/>
                </a:prstGeom>
                <a:ln w="9525" cap="flat" cmpd="sng">
                  <a:solidFill>
                    <a:schemeClr val="tx1"/>
                  </a:solidFill>
                  <a:prstDash val="solid"/>
                  <a:round/>
                  <a:headEnd type="none" w="med" len="med"/>
                  <a:tailEnd type="none" w="med" len="med"/>
                </a:ln>
              </p:spPr>
            </p:sp>
            <p:sp>
              <p:nvSpPr>
                <p:cNvPr id="31793" name="Line 80"/>
                <p:cNvSpPr/>
                <p:nvPr/>
              </p:nvSpPr>
              <p:spPr>
                <a:xfrm>
                  <a:off x="3447" y="2245"/>
                  <a:ext cx="878" cy="0"/>
                </a:xfrm>
                <a:prstGeom prst="line">
                  <a:avLst/>
                </a:prstGeom>
                <a:ln w="9525" cap="flat" cmpd="sng">
                  <a:solidFill>
                    <a:schemeClr val="tx1"/>
                  </a:solidFill>
                  <a:prstDash val="solid"/>
                  <a:round/>
                  <a:headEnd type="none" w="med" len="med"/>
                  <a:tailEnd type="none" w="med" len="med"/>
                </a:ln>
              </p:spPr>
            </p:sp>
            <p:sp>
              <p:nvSpPr>
                <p:cNvPr id="31794" name="Line 81"/>
                <p:cNvSpPr/>
                <p:nvPr/>
              </p:nvSpPr>
              <p:spPr>
                <a:xfrm>
                  <a:off x="3447" y="2529"/>
                  <a:ext cx="878" cy="0"/>
                </a:xfrm>
                <a:prstGeom prst="line">
                  <a:avLst/>
                </a:prstGeom>
                <a:ln w="9525" cap="flat" cmpd="sng">
                  <a:solidFill>
                    <a:schemeClr val="tx1"/>
                  </a:solidFill>
                  <a:prstDash val="solid"/>
                  <a:round/>
                  <a:headEnd type="none" w="med" len="med"/>
                  <a:tailEnd type="none" w="med" len="med"/>
                </a:ln>
              </p:spPr>
            </p:sp>
            <p:sp>
              <p:nvSpPr>
                <p:cNvPr id="31795" name="Line 82"/>
                <p:cNvSpPr/>
                <p:nvPr/>
              </p:nvSpPr>
              <p:spPr>
                <a:xfrm>
                  <a:off x="3447" y="2812"/>
                  <a:ext cx="878" cy="0"/>
                </a:xfrm>
                <a:prstGeom prst="line">
                  <a:avLst/>
                </a:prstGeom>
                <a:ln w="9525" cap="flat" cmpd="sng">
                  <a:solidFill>
                    <a:schemeClr val="tx1"/>
                  </a:solidFill>
                  <a:prstDash val="solid"/>
                  <a:round/>
                  <a:headEnd type="none" w="med" len="med"/>
                  <a:tailEnd type="none" w="med" len="med"/>
                </a:ln>
              </p:spPr>
            </p:sp>
            <p:sp>
              <p:nvSpPr>
                <p:cNvPr id="31796" name="Line 83"/>
                <p:cNvSpPr/>
                <p:nvPr/>
              </p:nvSpPr>
              <p:spPr>
                <a:xfrm>
                  <a:off x="3447" y="3096"/>
                  <a:ext cx="878" cy="0"/>
                </a:xfrm>
                <a:prstGeom prst="line">
                  <a:avLst/>
                </a:prstGeom>
                <a:ln w="9525" cap="flat" cmpd="sng">
                  <a:solidFill>
                    <a:schemeClr val="tx1"/>
                  </a:solidFill>
                  <a:prstDash val="solid"/>
                  <a:round/>
                  <a:headEnd type="none" w="med" len="med"/>
                  <a:tailEnd type="none" w="med" len="med"/>
                </a:ln>
              </p:spPr>
            </p:sp>
            <p:sp>
              <p:nvSpPr>
                <p:cNvPr id="31797" name="Line 84"/>
                <p:cNvSpPr/>
                <p:nvPr/>
              </p:nvSpPr>
              <p:spPr>
                <a:xfrm>
                  <a:off x="3447" y="3379"/>
                  <a:ext cx="878" cy="0"/>
                </a:xfrm>
                <a:prstGeom prst="line">
                  <a:avLst/>
                </a:prstGeom>
                <a:ln w="9525" cap="flat" cmpd="sng">
                  <a:solidFill>
                    <a:schemeClr val="tx1"/>
                  </a:solidFill>
                  <a:prstDash val="solid"/>
                  <a:round/>
                  <a:headEnd type="none" w="med" len="med"/>
                  <a:tailEnd type="none" w="med" len="med"/>
                </a:ln>
              </p:spPr>
            </p:sp>
          </p:grpSp>
          <p:sp>
            <p:nvSpPr>
              <p:cNvPr id="31798" name="Text Box 85"/>
              <p:cNvSpPr txBox="1"/>
              <p:nvPr/>
            </p:nvSpPr>
            <p:spPr>
              <a:xfrm>
                <a:off x="4864" y="1941"/>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0</a:t>
                </a:r>
              </a:p>
            </p:txBody>
          </p:sp>
          <p:sp>
            <p:nvSpPr>
              <p:cNvPr id="31799" name="Text Box 86"/>
              <p:cNvSpPr txBox="1"/>
              <p:nvPr/>
            </p:nvSpPr>
            <p:spPr>
              <a:xfrm>
                <a:off x="4865" y="2160"/>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a:t>
                </a:r>
              </a:p>
            </p:txBody>
          </p:sp>
          <p:sp>
            <p:nvSpPr>
              <p:cNvPr id="31800" name="Text Box 87"/>
              <p:cNvSpPr txBox="1"/>
              <p:nvPr/>
            </p:nvSpPr>
            <p:spPr>
              <a:xfrm>
                <a:off x="4865" y="2472"/>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2</a:t>
                </a:r>
              </a:p>
            </p:txBody>
          </p:sp>
          <p:sp>
            <p:nvSpPr>
              <p:cNvPr id="31801" name="Text Box 88"/>
              <p:cNvSpPr txBox="1"/>
              <p:nvPr/>
            </p:nvSpPr>
            <p:spPr>
              <a:xfrm>
                <a:off x="4864" y="2755"/>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3</a:t>
                </a:r>
              </a:p>
            </p:txBody>
          </p:sp>
          <p:sp>
            <p:nvSpPr>
              <p:cNvPr id="31802" name="Text Box 90"/>
              <p:cNvSpPr txBox="1"/>
              <p:nvPr/>
            </p:nvSpPr>
            <p:spPr>
              <a:xfrm>
                <a:off x="4865" y="3322"/>
                <a:ext cx="199" cy="231"/>
              </a:xfrm>
              <a:prstGeom prst="rect">
                <a:avLst/>
              </a:prstGeom>
              <a:noFill/>
              <a:ln w="9525">
                <a:noFill/>
              </a:ln>
            </p:spPr>
            <p:txBody>
              <a:bodyPr anchor="t" anchorCtr="0">
                <a:spAutoFit/>
              </a:bodyPr>
              <a:lstStyle/>
              <a:p>
                <a:pPr marL="342900" indent="-342900" eaLnBrk="0" hangingPunct="0">
                  <a:spcBef>
                    <a:spcPct val="50000"/>
                  </a:spcBef>
                </a:pPr>
                <a:endParaRPr lang="en-US" altLang="zh-CN" sz="1800" dirty="0">
                  <a:solidFill>
                    <a:srgbClr val="008000"/>
                  </a:solidFill>
                  <a:latin typeface="微软雅黑" panose="020B0503020204020204" pitchFamily="34" charset="-122"/>
                  <a:ea typeface="微软雅黑" panose="020B0503020204020204" pitchFamily="34" charset="-122"/>
                </a:endParaRPr>
              </a:p>
            </p:txBody>
          </p:sp>
          <p:sp>
            <p:nvSpPr>
              <p:cNvPr id="31803" name="Text Box 91"/>
              <p:cNvSpPr txBox="1"/>
              <p:nvPr/>
            </p:nvSpPr>
            <p:spPr>
              <a:xfrm>
                <a:off x="4864" y="3578"/>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14</a:t>
                </a:r>
              </a:p>
            </p:txBody>
          </p:sp>
          <p:sp>
            <p:nvSpPr>
              <p:cNvPr id="31804" name="Text Box 92"/>
              <p:cNvSpPr txBox="1"/>
              <p:nvPr/>
            </p:nvSpPr>
            <p:spPr>
              <a:xfrm>
                <a:off x="4864" y="3885"/>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15</a:t>
                </a:r>
              </a:p>
            </p:txBody>
          </p:sp>
        </p:grpSp>
        <p:sp>
          <p:nvSpPr>
            <p:cNvPr id="31805" name="Rectangle 93"/>
            <p:cNvSpPr/>
            <p:nvPr/>
          </p:nvSpPr>
          <p:spPr>
            <a:xfrm>
              <a:off x="4127" y="1877"/>
              <a:ext cx="708" cy="2211"/>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70" name="直接连接符 69"/>
          <p:cNvCxnSpPr/>
          <p:nvPr/>
        </p:nvCxnSpPr>
        <p:spPr>
          <a:xfrm>
            <a:off x="3222625" y="2130425"/>
            <a:ext cx="0" cy="376238"/>
          </a:xfrm>
          <a:prstGeom prst="line">
            <a:avLst/>
          </a:prstGeom>
          <a:ln w="25400"/>
        </p:spPr>
        <p:style>
          <a:lnRef idx="1">
            <a:schemeClr val="dk1"/>
          </a:lnRef>
          <a:fillRef idx="0">
            <a:schemeClr val="dk1"/>
          </a:fillRef>
          <a:effectRef idx="0">
            <a:schemeClr val="dk1"/>
          </a:effectRef>
          <a:fontRef idx="minor">
            <a:schemeClr val="tx1"/>
          </a:fontRef>
        </p:style>
      </p:cxnSp>
      <p:sp>
        <p:nvSpPr>
          <p:cNvPr id="31807" name="矩形 70"/>
          <p:cNvSpPr/>
          <p:nvPr/>
        </p:nvSpPr>
        <p:spPr>
          <a:xfrm>
            <a:off x="2681288" y="2162175"/>
            <a:ext cx="571500"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OP</a:t>
            </a:r>
            <a:endParaRPr lang="zh-CN" altLang="en-US" sz="1800" dirty="0">
              <a:solidFill>
                <a:srgbClr val="FF0000"/>
              </a:solidFill>
              <a:latin typeface="微软雅黑" panose="020B0503020204020204" pitchFamily="34" charset="-122"/>
              <a:ea typeface="微软雅黑" panose="020B0503020204020204" pitchFamily="34" charset="-122"/>
            </a:endParaRPr>
          </a:p>
        </p:txBody>
      </p:sp>
      <p:sp>
        <p:nvSpPr>
          <p:cNvPr id="31808" name="矩形 72"/>
          <p:cNvSpPr/>
          <p:nvPr/>
        </p:nvSpPr>
        <p:spPr>
          <a:xfrm>
            <a:off x="3219450" y="2132013"/>
            <a:ext cx="754063" cy="369887"/>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addr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31809" name="Group 7"/>
          <p:cNvGrpSpPr/>
          <p:nvPr/>
        </p:nvGrpSpPr>
        <p:grpSpPr>
          <a:xfrm>
            <a:off x="7993063" y="2663825"/>
            <a:ext cx="1028700" cy="831850"/>
            <a:chOff x="5035" y="1579"/>
            <a:chExt cx="648" cy="524"/>
          </a:xfrm>
        </p:grpSpPr>
        <p:sp>
          <p:nvSpPr>
            <p:cNvPr id="31810" name="Text Box 8"/>
            <p:cNvSpPr txBox="1"/>
            <p:nvPr/>
          </p:nvSpPr>
          <p:spPr>
            <a:xfrm>
              <a:off x="5261" y="1579"/>
              <a:ext cx="422"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输入</a:t>
              </a: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31811" name="AutoShape 9"/>
            <p:cNvSpPr/>
            <p:nvPr/>
          </p:nvSpPr>
          <p:spPr>
            <a:xfrm>
              <a:off x="5035" y="1791"/>
              <a:ext cx="199" cy="141"/>
            </a:xfrm>
            <a:prstGeom prst="leftRightArrow">
              <a:avLst>
                <a:gd name="adj1" fmla="val 50000"/>
                <a:gd name="adj2" fmla="val 28200"/>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pPr marL="342900" indent="-342900" algn="ctr" eaLnBrk="0" hangingPunct="0"/>
              <a:endParaRPr lang="zh-CN" altLang="en-US" sz="1800" dirty="0">
                <a:solidFill>
                  <a:srgbClr val="CC3300"/>
                </a:solidFill>
                <a:latin typeface="微软雅黑" panose="020B0503020204020204" pitchFamily="34" charset="-122"/>
                <a:ea typeface="微软雅黑" panose="020B0503020204020204" pitchFamily="34" charset="-122"/>
              </a:endParaRPr>
            </a:p>
          </p:txBody>
        </p:sp>
      </p:grpSp>
      <p:grpSp>
        <p:nvGrpSpPr>
          <p:cNvPr id="31812" name="Group 10"/>
          <p:cNvGrpSpPr/>
          <p:nvPr/>
        </p:nvGrpSpPr>
        <p:grpSpPr>
          <a:xfrm>
            <a:off x="7991475" y="3968750"/>
            <a:ext cx="990600" cy="831850"/>
            <a:chOff x="5034" y="2415"/>
            <a:chExt cx="624" cy="524"/>
          </a:xfrm>
        </p:grpSpPr>
        <p:sp>
          <p:nvSpPr>
            <p:cNvPr id="31813" name="Text Box 11"/>
            <p:cNvSpPr txBox="1"/>
            <p:nvPr/>
          </p:nvSpPr>
          <p:spPr>
            <a:xfrm>
              <a:off x="5261" y="2415"/>
              <a:ext cx="397"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输出</a:t>
              </a:r>
              <a:endParaRPr lang="en-US" altLang="zh-CN" sz="2400" dirty="0">
                <a:solidFill>
                  <a:srgbClr val="CC3300"/>
                </a:solidFill>
                <a:latin typeface="微软雅黑" panose="020B0503020204020204" pitchFamily="34" charset="-122"/>
                <a:ea typeface="微软雅黑" panose="020B0503020204020204" pitchFamily="34" charset="-122"/>
              </a:endParaRP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31814" name="AutoShape 12"/>
            <p:cNvSpPr/>
            <p:nvPr/>
          </p:nvSpPr>
          <p:spPr>
            <a:xfrm>
              <a:off x="5034" y="2614"/>
              <a:ext cx="227" cy="141"/>
            </a:xfrm>
            <a:prstGeom prst="leftRightArrow">
              <a:avLst>
                <a:gd name="adj1" fmla="val 50000"/>
                <a:gd name="adj2" fmla="val 32168"/>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81" name="直接连接符 80"/>
          <p:cNvCxnSpPr/>
          <p:nvPr/>
        </p:nvCxnSpPr>
        <p:spPr>
          <a:xfrm>
            <a:off x="7745413" y="4064000"/>
            <a:ext cx="0" cy="534988"/>
          </a:xfrm>
          <a:prstGeom prst="line">
            <a:avLst/>
          </a:prstGeom>
          <a:ln w="50800">
            <a:prstDash val="sysDot"/>
          </a:ln>
        </p:spPr>
        <p:style>
          <a:lnRef idx="1">
            <a:schemeClr val="dk1"/>
          </a:lnRef>
          <a:fillRef idx="0">
            <a:schemeClr val="dk1"/>
          </a:fillRef>
          <a:effectRef idx="0">
            <a:schemeClr val="dk1"/>
          </a:effectRef>
          <a:fontRef idx="minor">
            <a:schemeClr val="tx1"/>
          </a:fontRef>
        </p:style>
      </p:cxnSp>
      <p:cxnSp>
        <p:nvCxnSpPr>
          <p:cNvPr id="85" name="直接连接符 84"/>
          <p:cNvCxnSpPr/>
          <p:nvPr/>
        </p:nvCxnSpPr>
        <p:spPr>
          <a:xfrm>
            <a:off x="7092950" y="4070350"/>
            <a:ext cx="0" cy="534988"/>
          </a:xfrm>
          <a:prstGeom prst="line">
            <a:avLst/>
          </a:prstGeom>
          <a:ln w="50800">
            <a:prstDash val="sysDot"/>
          </a:ln>
        </p:spPr>
        <p:style>
          <a:lnRef idx="1">
            <a:schemeClr val="dk1"/>
          </a:lnRef>
          <a:fillRef idx="0">
            <a:schemeClr val="dk1"/>
          </a:fillRef>
          <a:effectRef idx="0">
            <a:schemeClr val="dk1"/>
          </a:effectRef>
          <a:fontRef idx="minor">
            <a:schemeClr val="tx1"/>
          </a:fontRef>
        </p:style>
      </p:cxnSp>
      <p:sp>
        <p:nvSpPr>
          <p:cNvPr id="31817" name="Line 39"/>
          <p:cNvSpPr/>
          <p:nvPr/>
        </p:nvSpPr>
        <p:spPr>
          <a:xfrm rot="-5400000">
            <a:off x="2044700" y="4375150"/>
            <a:ext cx="0" cy="3524250"/>
          </a:xfrm>
          <a:prstGeom prst="line">
            <a:avLst/>
          </a:prstGeom>
          <a:ln w="38100" cap="flat" cmpd="sng">
            <a:solidFill>
              <a:srgbClr val="3333CC"/>
            </a:solidFill>
            <a:prstDash val="solid"/>
            <a:round/>
            <a:headEnd type="none" w="med" len="med"/>
            <a:tailEnd type="none" w="med" len="med"/>
          </a:ln>
        </p:spPr>
      </p:sp>
      <p:sp>
        <p:nvSpPr>
          <p:cNvPr id="31818" name="Line 40"/>
          <p:cNvSpPr/>
          <p:nvPr/>
        </p:nvSpPr>
        <p:spPr>
          <a:xfrm rot="-5400000" flipV="1">
            <a:off x="3532188" y="5864225"/>
            <a:ext cx="504825" cy="0"/>
          </a:xfrm>
          <a:prstGeom prst="line">
            <a:avLst/>
          </a:prstGeom>
          <a:ln w="38100" cap="flat" cmpd="sng">
            <a:solidFill>
              <a:srgbClr val="3333CC"/>
            </a:solidFill>
            <a:prstDash val="solid"/>
            <a:round/>
            <a:headEnd type="none" w="med" len="med"/>
            <a:tailEnd type="triangle" w="med" len="med"/>
          </a:ln>
        </p:spPr>
      </p:sp>
      <p:sp>
        <p:nvSpPr>
          <p:cNvPr id="31819" name="Line 41"/>
          <p:cNvSpPr/>
          <p:nvPr/>
        </p:nvSpPr>
        <p:spPr>
          <a:xfrm rot="-5400000" flipH="1" flipV="1">
            <a:off x="1073150" y="5881688"/>
            <a:ext cx="517525" cy="0"/>
          </a:xfrm>
          <a:prstGeom prst="line">
            <a:avLst/>
          </a:prstGeom>
          <a:ln w="53975" cap="flat" cmpd="sng">
            <a:solidFill>
              <a:srgbClr val="3333CC"/>
            </a:solidFill>
            <a:prstDash val="solid"/>
            <a:round/>
            <a:headEnd type="none" w="med" len="med"/>
            <a:tailEnd type="triangle" w="med" len="med"/>
          </a:ln>
        </p:spPr>
      </p:sp>
      <p:sp>
        <p:nvSpPr>
          <p:cNvPr id="31820" name="Line 51"/>
          <p:cNvSpPr/>
          <p:nvPr/>
        </p:nvSpPr>
        <p:spPr>
          <a:xfrm flipV="1">
            <a:off x="276225" y="1736725"/>
            <a:ext cx="0" cy="4429125"/>
          </a:xfrm>
          <a:prstGeom prst="line">
            <a:avLst/>
          </a:prstGeom>
          <a:ln w="38100" cap="flat" cmpd="sng">
            <a:solidFill>
              <a:srgbClr val="0066FF"/>
            </a:solidFill>
            <a:prstDash val="solid"/>
            <a:round/>
            <a:headEnd type="none" w="med" len="med"/>
            <a:tailEnd type="none" w="med" len="med"/>
          </a:ln>
        </p:spPr>
      </p:sp>
      <p:sp>
        <p:nvSpPr>
          <p:cNvPr id="31821" name="Line 39"/>
          <p:cNvSpPr/>
          <p:nvPr/>
        </p:nvSpPr>
        <p:spPr>
          <a:xfrm rot="-5400000">
            <a:off x="2530475" y="-547687"/>
            <a:ext cx="19050" cy="4514850"/>
          </a:xfrm>
          <a:prstGeom prst="line">
            <a:avLst/>
          </a:prstGeom>
          <a:ln w="38100" cap="flat" cmpd="sng">
            <a:solidFill>
              <a:srgbClr val="3333CC"/>
            </a:solidFill>
            <a:prstDash val="solid"/>
            <a:round/>
            <a:headEnd type="none" w="med" len="med"/>
            <a:tailEnd type="none" w="med" len="med"/>
          </a:ln>
        </p:spPr>
      </p:sp>
      <p:sp>
        <p:nvSpPr>
          <p:cNvPr id="31822" name="Line 40"/>
          <p:cNvSpPr/>
          <p:nvPr/>
        </p:nvSpPr>
        <p:spPr>
          <a:xfrm rot="5400000" flipV="1">
            <a:off x="4545013" y="1916113"/>
            <a:ext cx="501650" cy="0"/>
          </a:xfrm>
          <a:prstGeom prst="line">
            <a:avLst/>
          </a:prstGeom>
          <a:ln w="38100" cap="flat" cmpd="sng">
            <a:solidFill>
              <a:srgbClr val="3333CC"/>
            </a:solidFill>
            <a:prstDash val="solid"/>
            <a:round/>
            <a:headEnd type="triangle" w="med" len="med"/>
            <a:tailEnd type="triangle" w="med" len="med"/>
          </a:ln>
        </p:spPr>
      </p:sp>
      <p:sp>
        <p:nvSpPr>
          <p:cNvPr id="31823" name="Line 40"/>
          <p:cNvSpPr/>
          <p:nvPr/>
        </p:nvSpPr>
        <p:spPr>
          <a:xfrm rot="5400000">
            <a:off x="927100" y="2276475"/>
            <a:ext cx="1079500" cy="0"/>
          </a:xfrm>
          <a:prstGeom prst="line">
            <a:avLst/>
          </a:prstGeom>
          <a:ln w="38100" cap="flat" cmpd="sng">
            <a:solidFill>
              <a:srgbClr val="3333CC"/>
            </a:solidFill>
            <a:prstDash val="solid"/>
            <a:round/>
            <a:headEnd type="triangle" w="med" len="med"/>
            <a:tailEnd type="triangle" w="med" len="med"/>
          </a:ln>
        </p:spPr>
      </p:sp>
      <p:sp>
        <p:nvSpPr>
          <p:cNvPr id="31824" name="Line 33"/>
          <p:cNvSpPr/>
          <p:nvPr/>
        </p:nvSpPr>
        <p:spPr>
          <a:xfrm flipH="1">
            <a:off x="3851275" y="2303463"/>
            <a:ext cx="396875" cy="0"/>
          </a:xfrm>
          <a:prstGeom prst="line">
            <a:avLst/>
          </a:prstGeom>
          <a:ln w="38100" cap="flat" cmpd="sng">
            <a:solidFill>
              <a:srgbClr val="3333CC"/>
            </a:solidFill>
            <a:prstDash val="solid"/>
            <a:round/>
            <a:headEnd type="none" w="med" len="med"/>
            <a:tailEnd type="triangle" w="med" len="med"/>
          </a:ln>
        </p:spPr>
      </p:sp>
      <p:sp>
        <p:nvSpPr>
          <p:cNvPr id="31825" name="Line 40"/>
          <p:cNvSpPr/>
          <p:nvPr/>
        </p:nvSpPr>
        <p:spPr>
          <a:xfrm rot="5400000" flipV="1">
            <a:off x="2673350" y="2852738"/>
            <a:ext cx="647700" cy="0"/>
          </a:xfrm>
          <a:prstGeom prst="line">
            <a:avLst/>
          </a:prstGeom>
          <a:ln w="38100" cap="flat" cmpd="sng">
            <a:solidFill>
              <a:srgbClr val="00B050"/>
            </a:solidFill>
            <a:prstDash val="solid"/>
            <a:round/>
            <a:headEnd type="none" w="med" len="med"/>
            <a:tailEnd type="triangle" w="med" len="med"/>
          </a:ln>
        </p:spPr>
      </p:sp>
      <p:sp>
        <p:nvSpPr>
          <p:cNvPr id="31826" name="Line 50"/>
          <p:cNvSpPr/>
          <p:nvPr/>
        </p:nvSpPr>
        <p:spPr>
          <a:xfrm rot="-10800000" flipH="1">
            <a:off x="3556000" y="4375150"/>
            <a:ext cx="1008063" cy="0"/>
          </a:xfrm>
          <a:prstGeom prst="line">
            <a:avLst/>
          </a:prstGeom>
          <a:ln w="38100" cap="flat" cmpd="sng">
            <a:solidFill>
              <a:schemeClr val="hlink"/>
            </a:solidFill>
            <a:prstDash val="solid"/>
            <a:round/>
            <a:headEnd type="none" w="med" len="med"/>
            <a:tailEnd type="triangle" w="med" len="med"/>
          </a:ln>
        </p:spPr>
      </p:sp>
      <p:sp>
        <p:nvSpPr>
          <p:cNvPr id="31827" name="Line 40"/>
          <p:cNvSpPr/>
          <p:nvPr/>
        </p:nvSpPr>
        <p:spPr>
          <a:xfrm rot="5400000" flipV="1">
            <a:off x="3336925" y="2713038"/>
            <a:ext cx="395288" cy="0"/>
          </a:xfrm>
          <a:prstGeom prst="line">
            <a:avLst/>
          </a:prstGeom>
          <a:ln w="38100" cap="flat" cmpd="sng">
            <a:solidFill>
              <a:srgbClr val="00B050"/>
            </a:solidFill>
            <a:prstDash val="solid"/>
            <a:round/>
            <a:headEnd type="none" w="med" len="med"/>
            <a:tailEnd type="none" w="med" len="med"/>
          </a:ln>
        </p:spPr>
      </p:sp>
      <p:sp>
        <p:nvSpPr>
          <p:cNvPr id="31828" name="Line 50"/>
          <p:cNvSpPr/>
          <p:nvPr/>
        </p:nvSpPr>
        <p:spPr>
          <a:xfrm rot="-10800000" flipH="1">
            <a:off x="3529013" y="2905125"/>
            <a:ext cx="1403350" cy="0"/>
          </a:xfrm>
          <a:prstGeom prst="line">
            <a:avLst/>
          </a:prstGeom>
          <a:ln w="38100" cap="flat" cmpd="sng">
            <a:solidFill>
              <a:schemeClr val="hlink"/>
            </a:solidFill>
            <a:prstDash val="solid"/>
            <a:round/>
            <a:headEnd type="none" w="med" len="med"/>
            <a:tailEnd type="none" w="med" len="med"/>
          </a:ln>
        </p:spPr>
      </p:sp>
      <p:sp>
        <p:nvSpPr>
          <p:cNvPr id="31829" name="Line 40"/>
          <p:cNvSpPr/>
          <p:nvPr/>
        </p:nvSpPr>
        <p:spPr>
          <a:xfrm rot="5400000">
            <a:off x="4265613" y="3554413"/>
            <a:ext cx="1331912" cy="0"/>
          </a:xfrm>
          <a:prstGeom prst="line">
            <a:avLst/>
          </a:prstGeom>
          <a:ln w="38100" cap="flat" cmpd="sng">
            <a:solidFill>
              <a:srgbClr val="00B050"/>
            </a:solidFill>
            <a:prstDash val="solid"/>
            <a:round/>
            <a:headEnd type="none" w="med" len="med"/>
            <a:tailEnd type="triangle" w="med" len="med"/>
          </a:ln>
        </p:spPr>
      </p:sp>
      <p:sp>
        <p:nvSpPr>
          <p:cNvPr id="31830" name="Line 59"/>
          <p:cNvSpPr/>
          <p:nvPr/>
        </p:nvSpPr>
        <p:spPr>
          <a:xfrm rot="5400000" flipV="1">
            <a:off x="2551113" y="3094038"/>
            <a:ext cx="0" cy="577850"/>
          </a:xfrm>
          <a:prstGeom prst="line">
            <a:avLst/>
          </a:prstGeom>
          <a:ln w="38100" cap="flat" cmpd="sng">
            <a:solidFill>
              <a:srgbClr val="FF3300"/>
            </a:solidFill>
            <a:prstDash val="dash"/>
            <a:round/>
            <a:headEnd type="none" w="med" len="med"/>
            <a:tailEnd type="none" w="med" len="med"/>
          </a:ln>
        </p:spPr>
      </p:sp>
      <p:sp>
        <p:nvSpPr>
          <p:cNvPr id="31831" name="Line 59"/>
          <p:cNvSpPr/>
          <p:nvPr/>
        </p:nvSpPr>
        <p:spPr>
          <a:xfrm rot="-5400000" flipH="1" flipV="1">
            <a:off x="2039938" y="5218113"/>
            <a:ext cx="0" cy="468312"/>
          </a:xfrm>
          <a:prstGeom prst="line">
            <a:avLst/>
          </a:prstGeom>
          <a:ln w="38100" cap="flat" cmpd="sng">
            <a:solidFill>
              <a:srgbClr val="FF3300"/>
            </a:solidFill>
            <a:prstDash val="dash"/>
            <a:round/>
            <a:headEnd type="none" w="med" len="med"/>
            <a:tailEnd type="triangle" w="med" len="med"/>
          </a:ln>
        </p:spPr>
      </p:sp>
      <p:sp>
        <p:nvSpPr>
          <p:cNvPr id="31832" name="Line 40"/>
          <p:cNvSpPr/>
          <p:nvPr/>
        </p:nvSpPr>
        <p:spPr>
          <a:xfrm rot="5400000">
            <a:off x="1247775" y="4408488"/>
            <a:ext cx="2052638" cy="0"/>
          </a:xfrm>
          <a:prstGeom prst="line">
            <a:avLst/>
          </a:prstGeom>
          <a:ln w="38100" cap="flat" cmpd="sng">
            <a:solidFill>
              <a:srgbClr val="FF0000"/>
            </a:solidFill>
            <a:prstDash val="dash"/>
            <a:round/>
            <a:headEnd type="none" w="med" len="med"/>
            <a:tailEnd type="none" w="med" len="med"/>
          </a:ln>
        </p:spPr>
      </p:sp>
      <p:sp>
        <p:nvSpPr>
          <p:cNvPr id="31833" name="Line 50"/>
          <p:cNvSpPr/>
          <p:nvPr/>
        </p:nvSpPr>
        <p:spPr>
          <a:xfrm rot="-10800000" flipH="1">
            <a:off x="2609850" y="5454650"/>
            <a:ext cx="431800" cy="0"/>
          </a:xfrm>
          <a:prstGeom prst="line">
            <a:avLst/>
          </a:prstGeom>
          <a:ln w="38100" cap="flat" cmpd="sng">
            <a:solidFill>
              <a:schemeClr val="hlink"/>
            </a:solidFill>
            <a:prstDash val="solid"/>
            <a:round/>
            <a:headEnd type="none" w="med" len="med"/>
            <a:tailEnd type="none" w="med" len="med"/>
          </a:ln>
        </p:spPr>
      </p:sp>
      <p:sp>
        <p:nvSpPr>
          <p:cNvPr id="31834" name="Line 40"/>
          <p:cNvSpPr/>
          <p:nvPr/>
        </p:nvSpPr>
        <p:spPr>
          <a:xfrm rot="5400000">
            <a:off x="1638300" y="4518025"/>
            <a:ext cx="1908175" cy="0"/>
          </a:xfrm>
          <a:prstGeom prst="line">
            <a:avLst/>
          </a:prstGeom>
          <a:ln w="38100" cap="flat" cmpd="sng">
            <a:solidFill>
              <a:srgbClr val="00B050"/>
            </a:solidFill>
            <a:prstDash val="solid"/>
            <a:round/>
            <a:headEnd type="none" w="med" len="med"/>
            <a:tailEnd type="none" w="med" len="med"/>
          </a:ln>
        </p:spPr>
      </p:sp>
      <p:sp>
        <p:nvSpPr>
          <p:cNvPr id="31835" name="Line 50"/>
          <p:cNvSpPr/>
          <p:nvPr/>
        </p:nvSpPr>
        <p:spPr>
          <a:xfrm rot="-10800000" flipH="1">
            <a:off x="2573338" y="3570288"/>
            <a:ext cx="288925" cy="0"/>
          </a:xfrm>
          <a:prstGeom prst="line">
            <a:avLst/>
          </a:prstGeom>
          <a:ln w="38100" cap="flat" cmpd="sng">
            <a:solidFill>
              <a:schemeClr val="hlink"/>
            </a:solidFill>
            <a:prstDash val="solid"/>
            <a:round/>
            <a:headEnd type="none" w="med" len="med"/>
            <a:tailEnd type="triangle" w="med" len="med"/>
          </a:ln>
        </p:spPr>
      </p:sp>
      <p:sp>
        <p:nvSpPr>
          <p:cNvPr id="31836" name="Line 59"/>
          <p:cNvSpPr/>
          <p:nvPr/>
        </p:nvSpPr>
        <p:spPr>
          <a:xfrm rot="5400000" flipH="1" flipV="1">
            <a:off x="6249988" y="5748338"/>
            <a:ext cx="0" cy="1117600"/>
          </a:xfrm>
          <a:prstGeom prst="line">
            <a:avLst/>
          </a:prstGeom>
          <a:ln w="38100" cap="flat" cmpd="sng">
            <a:solidFill>
              <a:srgbClr val="FF3300"/>
            </a:solidFill>
            <a:prstDash val="dash"/>
            <a:round/>
            <a:headEnd type="none" w="med" len="med"/>
            <a:tailEnd type="triangle" w="med" len="med"/>
          </a:ln>
        </p:spPr>
      </p:sp>
      <p:sp>
        <p:nvSpPr>
          <p:cNvPr id="31837" name="Text Box 57"/>
          <p:cNvSpPr txBox="1"/>
          <p:nvPr/>
        </p:nvSpPr>
        <p:spPr>
          <a:xfrm>
            <a:off x="6832600" y="6105525"/>
            <a:ext cx="1700213"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控制信号线</a:t>
            </a:r>
          </a:p>
        </p:txBody>
      </p:sp>
      <p:sp>
        <p:nvSpPr>
          <p:cNvPr id="31838" name="Line 59"/>
          <p:cNvSpPr/>
          <p:nvPr/>
        </p:nvSpPr>
        <p:spPr>
          <a:xfrm rot="5400000" flipH="1" flipV="1">
            <a:off x="6243638" y="6154738"/>
            <a:ext cx="0" cy="1116012"/>
          </a:xfrm>
          <a:prstGeom prst="line">
            <a:avLst/>
          </a:prstGeom>
          <a:ln w="38100" cap="flat" cmpd="sng">
            <a:solidFill>
              <a:srgbClr val="0000FF"/>
            </a:solidFill>
            <a:prstDash val="solid"/>
            <a:round/>
            <a:headEnd type="none" w="med" len="med"/>
            <a:tailEnd type="triangle" w="med" len="med"/>
          </a:ln>
        </p:spPr>
      </p:sp>
      <p:sp>
        <p:nvSpPr>
          <p:cNvPr id="31839" name="Text Box 57"/>
          <p:cNvSpPr txBox="1"/>
          <p:nvPr/>
        </p:nvSpPr>
        <p:spPr>
          <a:xfrm>
            <a:off x="6784975" y="6488113"/>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00FF"/>
                </a:solidFill>
                <a:latin typeface="微软雅黑" panose="020B0503020204020204" pitchFamily="34" charset="-122"/>
                <a:ea typeface="微软雅黑" panose="020B0503020204020204" pitchFamily="34" charset="-122"/>
              </a:rPr>
              <a:t>数据传送线</a:t>
            </a:r>
          </a:p>
        </p:txBody>
      </p:sp>
      <p:sp>
        <p:nvSpPr>
          <p:cNvPr id="116" name="矩形 115"/>
          <p:cNvSpPr/>
          <p:nvPr/>
        </p:nvSpPr>
        <p:spPr>
          <a:xfrm>
            <a:off x="161925" y="1042988"/>
            <a:ext cx="5172075" cy="53117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31841" name="Text Box 57"/>
          <p:cNvSpPr txBox="1"/>
          <p:nvPr/>
        </p:nvSpPr>
        <p:spPr>
          <a:xfrm>
            <a:off x="207963" y="1111250"/>
            <a:ext cx="2563812"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中央处理器（</a:t>
            </a:r>
            <a:r>
              <a:rPr lang="en-US" altLang="zh-CN" sz="2000" dirty="0">
                <a:solidFill>
                  <a:srgbClr val="FF3300"/>
                </a:solidFill>
                <a:latin typeface="微软雅黑" panose="020B0503020204020204" pitchFamily="34" charset="-122"/>
                <a:ea typeface="微软雅黑" panose="020B0503020204020204" pitchFamily="34" charset="-122"/>
              </a:rPr>
              <a:t>CPU</a:t>
            </a:r>
            <a:r>
              <a:rPr lang="zh-CN" altLang="en-US" sz="2000" dirty="0">
                <a:solidFill>
                  <a:srgbClr val="FF3300"/>
                </a:solidFill>
                <a:latin typeface="微软雅黑" panose="020B0503020204020204" pitchFamily="34" charset="-122"/>
                <a:ea typeface="微软雅黑" panose="020B0503020204020204" pitchFamily="34" charset="-122"/>
              </a:rPr>
              <a:t>）</a:t>
            </a:r>
          </a:p>
        </p:txBody>
      </p:sp>
      <p:sp>
        <p:nvSpPr>
          <p:cNvPr id="118" name="Rectangle 99"/>
          <p:cNvSpPr txBox="1">
            <a:spLocks noChangeArrowheads="1"/>
          </p:cNvSpPr>
          <p:nvPr/>
        </p:nvSpPr>
        <p:spPr>
          <a:xfrm>
            <a:off x="322263" y="42863"/>
            <a:ext cx="8229600" cy="561975"/>
          </a:xfrm>
          <a:prstGeom prst="rect">
            <a:avLst/>
          </a:prstGeom>
        </p:spPr>
        <p:txBody>
          <a:bodyPr/>
          <a:lstStyle>
            <a:lvl1pPr algn="ctr" rtl="0" eaLnBrk="0" fontAlgn="base" hangingPunct="0">
              <a:spcBef>
                <a:spcPct val="0"/>
              </a:spcBef>
              <a:spcAft>
                <a:spcPct val="0"/>
              </a:spcAft>
              <a:defRPr sz="4000" b="1">
                <a:solidFill>
                  <a:srgbClr val="CC3300"/>
                </a:solidFill>
                <a:latin typeface="+mj-lt"/>
                <a:ea typeface="黑体" panose="02010609060101010101" pitchFamily="49" charset="-122"/>
                <a:cs typeface="+mj-cs"/>
              </a:defRPr>
            </a:lvl1pPr>
            <a:lvl2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0" cap="none" spc="0" normalizeH="0" baseline="0" noProof="0" dirty="0">
                <a:ln>
                  <a:noFill/>
                </a:ln>
                <a:solidFill>
                  <a:srgbClr val="CC3300"/>
                </a:solidFill>
                <a:effectLst/>
                <a:uLnTx/>
                <a:uFillTx/>
                <a:latin typeface="+mj-lt"/>
                <a:ea typeface="黑体" panose="02010609060101010101" pitchFamily="49" charset="-122"/>
                <a:cs typeface="+mj-cs"/>
              </a:rPr>
              <a:t>现代计算机结构模型</a:t>
            </a:r>
          </a:p>
        </p:txBody>
      </p:sp>
      <p:sp>
        <p:nvSpPr>
          <p:cNvPr id="31843" name="Text Box 61"/>
          <p:cNvSpPr txBox="1"/>
          <p:nvPr/>
        </p:nvSpPr>
        <p:spPr>
          <a:xfrm>
            <a:off x="836613" y="5627688"/>
            <a:ext cx="339725"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F</a:t>
            </a:r>
          </a:p>
        </p:txBody>
      </p:sp>
      <p:sp>
        <p:nvSpPr>
          <p:cNvPr id="31844" name="Text Box 61"/>
          <p:cNvSpPr txBox="1"/>
          <p:nvPr/>
        </p:nvSpPr>
        <p:spPr>
          <a:xfrm>
            <a:off x="619125" y="4411663"/>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a:t>
            </a:r>
          </a:p>
        </p:txBody>
      </p:sp>
      <p:sp>
        <p:nvSpPr>
          <p:cNvPr id="31845" name="Text Box 61"/>
          <p:cNvSpPr txBox="1"/>
          <p:nvPr/>
        </p:nvSpPr>
        <p:spPr>
          <a:xfrm>
            <a:off x="1785938" y="4400550"/>
            <a:ext cx="619125"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B</a:t>
            </a:r>
          </a:p>
        </p:txBody>
      </p:sp>
      <p:sp>
        <p:nvSpPr>
          <p:cNvPr id="31846" name="Text Box 61"/>
          <p:cNvSpPr txBox="1"/>
          <p:nvPr/>
        </p:nvSpPr>
        <p:spPr>
          <a:xfrm>
            <a:off x="1738313" y="5448300"/>
            <a:ext cx="1262062" cy="461963"/>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ALUop</a:t>
            </a:r>
          </a:p>
        </p:txBody>
      </p:sp>
      <p:sp>
        <p:nvSpPr>
          <p:cNvPr id="126" name="Rectangle 95"/>
          <p:cNvSpPr/>
          <p:nvPr/>
        </p:nvSpPr>
        <p:spPr>
          <a:xfrm>
            <a:off x="7405688" y="1185863"/>
            <a:ext cx="1595437" cy="431800"/>
          </a:xfrm>
          <a:prstGeom prst="rect">
            <a:avLst/>
          </a:prstGeom>
          <a:noFill/>
          <a:ln w="9525">
            <a:noFill/>
          </a:ln>
        </p:spPr>
        <p:txBody>
          <a:bodyPr wrap="none" anchor="t" anchorCtr="0">
            <a:spAutoFit/>
          </a:bodyPr>
          <a:lstStyle/>
          <a:p>
            <a:pPr marL="342900" indent="-342900" eaLnBrk="0" hangingPunct="0">
              <a:spcBef>
                <a:spcPct val="50000"/>
              </a:spcBef>
            </a:pPr>
            <a:r>
              <a:rPr lang="zh-CN" altLang="en-US" sz="2200" dirty="0">
                <a:solidFill>
                  <a:srgbClr val="3333CC"/>
                </a:solidFill>
                <a:latin typeface="微软雅黑" panose="020B0503020204020204" pitchFamily="34" charset="-122"/>
                <a:ea typeface="微软雅黑" panose="020B0503020204020204" pitchFamily="34" charset="-122"/>
              </a:rPr>
              <a:t>工厂、饭店</a:t>
            </a:r>
          </a:p>
        </p:txBody>
      </p:sp>
      <p:sp>
        <p:nvSpPr>
          <p:cNvPr id="127" name="Text Box 96"/>
          <p:cNvSpPr txBox="1"/>
          <p:nvPr/>
        </p:nvSpPr>
        <p:spPr>
          <a:xfrm>
            <a:off x="341313" y="6400800"/>
            <a:ext cx="4095750" cy="457200"/>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solidFill>
                  <a:srgbClr val="3333CC"/>
                </a:solidFill>
                <a:latin typeface="微软雅黑" panose="020B0503020204020204" pitchFamily="34" charset="-122"/>
                <a:ea typeface="微软雅黑" panose="020B0503020204020204" pitchFamily="34" charset="-122"/>
              </a:rPr>
              <a:t>计算机是如何工作的呢？</a:t>
            </a:r>
          </a:p>
        </p:txBody>
      </p:sp>
      <p:sp>
        <p:nvSpPr>
          <p:cNvPr id="128" name="Text Box 97"/>
          <p:cNvSpPr txBox="1"/>
          <p:nvPr/>
        </p:nvSpPr>
        <p:spPr>
          <a:xfrm>
            <a:off x="5214938" y="631825"/>
            <a:ext cx="3294062" cy="831850"/>
          </a:xfrm>
          <a:prstGeom prst="rect">
            <a:avLst/>
          </a:prstGeom>
          <a:noFill/>
          <a:ln w="9525">
            <a:noFill/>
          </a:ln>
        </p:spPr>
        <p:txBody>
          <a:bodyPr anchor="t" anchorCtr="0">
            <a:spAutoFit/>
          </a:bodyPr>
          <a:lstStyle/>
          <a:p>
            <a:pPr marL="342900" indent="-342900" eaLnBrk="0" hangingPunct="0">
              <a:spcBef>
                <a:spcPct val="10000"/>
              </a:spcBef>
            </a:pPr>
            <a:r>
              <a:rPr lang="zh-CN" altLang="en-US" sz="2400" dirty="0">
                <a:latin typeface="微软雅黑" panose="020B0503020204020204" pitchFamily="34" charset="-122"/>
                <a:ea typeface="微软雅黑" panose="020B0503020204020204" pitchFamily="34" charset="-122"/>
              </a:rPr>
              <a:t>   计算机相当于现实生活中的什么？</a:t>
            </a:r>
          </a:p>
        </p:txBody>
      </p:sp>
      <p:sp>
        <p:nvSpPr>
          <p:cNvPr id="31850" name="Line 59"/>
          <p:cNvSpPr/>
          <p:nvPr/>
        </p:nvSpPr>
        <p:spPr>
          <a:xfrm rot="10800000" flipH="1" flipV="1">
            <a:off x="3267075" y="3698875"/>
            <a:ext cx="0" cy="539750"/>
          </a:xfrm>
          <a:prstGeom prst="line">
            <a:avLst/>
          </a:prstGeom>
          <a:ln w="38100" cap="flat" cmpd="sng">
            <a:solidFill>
              <a:srgbClr val="FF3300"/>
            </a:solidFill>
            <a:prstDash val="dash"/>
            <a:round/>
            <a:headEnd type="none" w="med" len="med"/>
            <a:tailEnd type="triangle" w="med" len="med"/>
          </a:ln>
        </p:spPr>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8">
                                            <p:txEl>
                                              <p:pRg st="0" end="0"/>
                                            </p:txEl>
                                          </p:spTgt>
                                        </p:tgtEl>
                                        <p:attrNameLst>
                                          <p:attrName>style.visibility</p:attrName>
                                        </p:attrNameLst>
                                      </p:cBhvr>
                                      <p:to>
                                        <p:strVal val="visible"/>
                                      </p:to>
                                    </p:set>
                                    <p:animEffect transition="in" filter="blinds(horizontal)">
                                      <p:cBhvr>
                                        <p:cTn id="7" dur="500"/>
                                        <p:tgtEl>
                                          <p:spTgt spid="12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6"/>
                                        </p:tgtEl>
                                        <p:attrNameLst>
                                          <p:attrName>style.visibility</p:attrName>
                                        </p:attrNameLst>
                                      </p:cBhvr>
                                      <p:to>
                                        <p:strVal val="visible"/>
                                      </p:to>
                                    </p:set>
                                    <p:animEffect transition="in" filter="blinds(horizontal)">
                                      <p:cBhvr>
                                        <p:cTn id="12" dur="500"/>
                                        <p:tgtEl>
                                          <p:spTgt spid="12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linds(horizontal)">
                                      <p:cBhvr>
                                        <p:cTn id="17"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p:bldP spid="12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p:cNvSpPr>
            <a:spLocks noGrp="1"/>
          </p:cNvSpPr>
          <p:nvPr>
            <p:ph type="title"/>
          </p:nvPr>
        </p:nvSpPr>
        <p:spPr>
          <a:xfrm>
            <a:off x="457200" y="98425"/>
            <a:ext cx="8229600" cy="561975"/>
          </a:xfrm>
        </p:spPr>
        <p:txBody>
          <a:bodyPr vert="horz" wrap="square" lIns="63500" tIns="25400" rIns="63500" bIns="25400" anchor="t" anchorCtr="0">
            <a:spAutoFit/>
          </a:bodyPr>
          <a:lstStyle/>
          <a:p>
            <a:r>
              <a:rPr lang="zh-CN" altLang="en-US" sz="3600" dirty="0"/>
              <a:t>认识计算机中最基本的部件</a:t>
            </a:r>
          </a:p>
        </p:txBody>
      </p:sp>
      <p:sp>
        <p:nvSpPr>
          <p:cNvPr id="549891" name="Text Box 3"/>
          <p:cNvSpPr txBox="1"/>
          <p:nvPr/>
        </p:nvSpPr>
        <p:spPr>
          <a:xfrm>
            <a:off x="206375" y="728663"/>
            <a:ext cx="8640763" cy="1230312"/>
          </a:xfrm>
          <a:prstGeom prst="rect">
            <a:avLst/>
          </a:prstGeom>
          <a:noFill/>
          <a:ln w="9525">
            <a:noFill/>
          </a:ln>
        </p:spPr>
        <p:txBody>
          <a:bodyPr anchor="t" anchorCtr="0">
            <a:spAutoFit/>
          </a:bodyPr>
          <a:lstStyle/>
          <a:p>
            <a:pPr marL="342900" indent="-342900" eaLnBrk="0" hangingPunct="0">
              <a:spcBef>
                <a:spcPct val="20000"/>
              </a:spcBef>
            </a:pPr>
            <a:r>
              <a:rPr lang="en-US" altLang="zh-CN" sz="2200" dirty="0">
                <a:latin typeface="微软雅黑" panose="020B0503020204020204" pitchFamily="34" charset="-122"/>
                <a:ea typeface="微软雅黑" panose="020B0503020204020204" pitchFamily="34" charset="-122"/>
              </a:rPr>
              <a:t>CPU</a:t>
            </a:r>
            <a:r>
              <a:rPr lang="zh-CN" altLang="en-US" sz="2200" dirty="0">
                <a:latin typeface="微软雅黑" panose="020B0503020204020204" pitchFamily="34" charset="-122"/>
                <a:ea typeface="微软雅黑" panose="020B0503020204020204" pitchFamily="34" charset="-122"/>
              </a:rPr>
              <a:t>：中央处理器；</a:t>
            </a:r>
            <a:r>
              <a:rPr lang="en-US" altLang="zh-CN" sz="2200" dirty="0">
                <a:latin typeface="微软雅黑" panose="020B0503020204020204" pitchFamily="34" charset="-122"/>
                <a:ea typeface="微软雅黑" panose="020B0503020204020204" pitchFamily="34" charset="-122"/>
              </a:rPr>
              <a:t>PC</a:t>
            </a:r>
            <a:r>
              <a:rPr lang="zh-CN" altLang="en-US" sz="2200" dirty="0">
                <a:latin typeface="微软雅黑" panose="020B0503020204020204" pitchFamily="34" charset="-122"/>
                <a:ea typeface="微软雅黑" panose="020B0503020204020204" pitchFamily="34" charset="-122"/>
              </a:rPr>
              <a:t>：程序计数器；</a:t>
            </a:r>
            <a:r>
              <a:rPr lang="en-US" altLang="zh-CN" sz="2200" dirty="0">
                <a:latin typeface="微软雅黑" panose="020B0503020204020204" pitchFamily="34" charset="-122"/>
                <a:ea typeface="微软雅黑" panose="020B0503020204020204" pitchFamily="34" charset="-122"/>
              </a:rPr>
              <a:t>MAR</a:t>
            </a:r>
            <a:r>
              <a:rPr lang="zh-CN" altLang="en-US" sz="2200" dirty="0">
                <a:latin typeface="微软雅黑" panose="020B0503020204020204" pitchFamily="34" charset="-122"/>
                <a:ea typeface="微软雅黑" panose="020B0503020204020204" pitchFamily="34" charset="-122"/>
              </a:rPr>
              <a:t>：存储器地址寄存器</a:t>
            </a:r>
          </a:p>
          <a:p>
            <a:pPr marL="342900" indent="-342900" eaLnBrk="0" hangingPunct="0">
              <a:spcBef>
                <a:spcPct val="20000"/>
              </a:spcBef>
            </a:pPr>
            <a:r>
              <a:rPr lang="en-US" altLang="zh-CN" sz="2200" dirty="0">
                <a:solidFill>
                  <a:srgbClr val="3333CC"/>
                </a:solidFill>
                <a:latin typeface="微软雅黑" panose="020B0503020204020204" pitchFamily="34" charset="-122"/>
                <a:ea typeface="微软雅黑" panose="020B0503020204020204" pitchFamily="34" charset="-122"/>
              </a:rPr>
              <a:t>ALU</a:t>
            </a:r>
            <a:r>
              <a:rPr lang="zh-CN" altLang="en-US" sz="2200" dirty="0">
                <a:solidFill>
                  <a:srgbClr val="3333CC"/>
                </a:solidFill>
                <a:latin typeface="微软雅黑" panose="020B0503020204020204" pitchFamily="34" charset="-122"/>
                <a:ea typeface="微软雅黑" panose="020B0503020204020204" pitchFamily="34" charset="-122"/>
              </a:rPr>
              <a:t>：算术逻辑部件；</a:t>
            </a:r>
            <a:r>
              <a:rPr lang="en-US" altLang="zh-CN" sz="2200" dirty="0">
                <a:solidFill>
                  <a:srgbClr val="3333CC"/>
                </a:solidFill>
                <a:latin typeface="微软雅黑" panose="020B0503020204020204" pitchFamily="34" charset="-122"/>
                <a:ea typeface="微软雅黑" panose="020B0503020204020204" pitchFamily="34" charset="-122"/>
              </a:rPr>
              <a:t>IR</a:t>
            </a:r>
            <a:r>
              <a:rPr lang="zh-CN" altLang="en-US" sz="2200" dirty="0">
                <a:solidFill>
                  <a:srgbClr val="3333CC"/>
                </a:solidFill>
                <a:latin typeface="微软雅黑" panose="020B0503020204020204" pitchFamily="34" charset="-122"/>
                <a:ea typeface="微软雅黑" panose="020B0503020204020204" pitchFamily="34" charset="-122"/>
              </a:rPr>
              <a:t>：指令寄存器；</a:t>
            </a:r>
            <a:r>
              <a:rPr lang="en-US" altLang="zh-CN" sz="2200" dirty="0">
                <a:solidFill>
                  <a:srgbClr val="3333CC"/>
                </a:solidFill>
                <a:latin typeface="微软雅黑" panose="020B0503020204020204" pitchFamily="34" charset="-122"/>
                <a:ea typeface="微软雅黑" panose="020B0503020204020204" pitchFamily="34" charset="-122"/>
              </a:rPr>
              <a:t>MDR</a:t>
            </a:r>
            <a:r>
              <a:rPr lang="zh-CN" altLang="en-US" sz="2200" dirty="0">
                <a:solidFill>
                  <a:srgbClr val="3333CC"/>
                </a:solidFill>
                <a:latin typeface="微软雅黑" panose="020B0503020204020204" pitchFamily="34" charset="-122"/>
                <a:ea typeface="微软雅黑" panose="020B0503020204020204" pitchFamily="34" charset="-122"/>
              </a:rPr>
              <a:t>：存储器数据寄存器</a:t>
            </a:r>
          </a:p>
          <a:p>
            <a:pPr marL="342900" indent="-342900" eaLnBrk="0" hangingPunct="0">
              <a:spcBef>
                <a:spcPct val="20000"/>
              </a:spcBef>
            </a:pPr>
            <a:r>
              <a:rPr lang="en-US" altLang="zh-CN" sz="2200" dirty="0">
                <a:solidFill>
                  <a:srgbClr val="008000"/>
                </a:solidFill>
                <a:latin typeface="微软雅黑" panose="020B0503020204020204" pitchFamily="34" charset="-122"/>
                <a:ea typeface="微软雅黑" panose="020B0503020204020204" pitchFamily="34" charset="-122"/>
              </a:rPr>
              <a:t>GPRs</a:t>
            </a:r>
            <a:r>
              <a:rPr lang="zh-CN" altLang="en-US" sz="2200" dirty="0">
                <a:solidFill>
                  <a:srgbClr val="008000"/>
                </a:solidFill>
                <a:latin typeface="微软雅黑" panose="020B0503020204020204" pitchFamily="34" charset="-122"/>
                <a:ea typeface="微软雅黑" panose="020B0503020204020204" pitchFamily="34" charset="-122"/>
              </a:rPr>
              <a:t>：通用寄存器组（由若干通用寄存器组成，早期就是累加器）</a:t>
            </a:r>
          </a:p>
        </p:txBody>
      </p:sp>
      <p:grpSp>
        <p:nvGrpSpPr>
          <p:cNvPr id="33795" name="组合 1"/>
          <p:cNvGrpSpPr/>
          <p:nvPr/>
        </p:nvGrpSpPr>
        <p:grpSpPr>
          <a:xfrm>
            <a:off x="161925" y="2076450"/>
            <a:ext cx="8859838" cy="4811713"/>
            <a:chOff x="161925" y="2076412"/>
            <a:chExt cx="8859838" cy="4811751"/>
          </a:xfrm>
        </p:grpSpPr>
        <p:sp>
          <p:nvSpPr>
            <p:cNvPr id="33796" name="Text Box 61"/>
            <p:cNvSpPr txBox="1"/>
            <p:nvPr/>
          </p:nvSpPr>
          <p:spPr>
            <a:xfrm>
              <a:off x="387350" y="2753075"/>
              <a:ext cx="116998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GPRs</a:t>
              </a:r>
            </a:p>
          </p:txBody>
        </p:sp>
        <p:grpSp>
          <p:nvGrpSpPr>
            <p:cNvPr id="33797" name="Group 63"/>
            <p:cNvGrpSpPr/>
            <p:nvPr/>
          </p:nvGrpSpPr>
          <p:grpSpPr>
            <a:xfrm>
              <a:off x="877888" y="3253137"/>
              <a:ext cx="1035050" cy="1574800"/>
              <a:chOff x="2228" y="1678"/>
              <a:chExt cx="737" cy="992"/>
            </a:xfrm>
          </p:grpSpPr>
          <p:sp>
            <p:nvSpPr>
              <p:cNvPr id="33798" name="Rectangle 64"/>
              <p:cNvSpPr/>
              <p:nvPr/>
            </p:nvSpPr>
            <p:spPr>
              <a:xfrm>
                <a:off x="2228" y="1678"/>
                <a:ext cx="737" cy="992"/>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3799" name="Line 65"/>
              <p:cNvSpPr/>
              <p:nvPr/>
            </p:nvSpPr>
            <p:spPr>
              <a:xfrm>
                <a:off x="2228" y="1933"/>
                <a:ext cx="736" cy="0"/>
              </a:xfrm>
              <a:prstGeom prst="line">
                <a:avLst/>
              </a:prstGeom>
              <a:ln w="9525" cap="flat" cmpd="sng">
                <a:solidFill>
                  <a:schemeClr val="tx1"/>
                </a:solidFill>
                <a:prstDash val="solid"/>
                <a:round/>
                <a:headEnd type="none" w="med" len="med"/>
                <a:tailEnd type="none" w="med" len="med"/>
              </a:ln>
            </p:spPr>
          </p:sp>
          <p:sp>
            <p:nvSpPr>
              <p:cNvPr id="33800" name="Line 66"/>
              <p:cNvSpPr/>
              <p:nvPr/>
            </p:nvSpPr>
            <p:spPr>
              <a:xfrm>
                <a:off x="2228" y="2188"/>
                <a:ext cx="736" cy="0"/>
              </a:xfrm>
              <a:prstGeom prst="line">
                <a:avLst/>
              </a:prstGeom>
              <a:ln w="9525" cap="flat" cmpd="sng">
                <a:solidFill>
                  <a:schemeClr val="tx1"/>
                </a:solidFill>
                <a:prstDash val="solid"/>
                <a:round/>
                <a:headEnd type="none" w="med" len="med"/>
                <a:tailEnd type="none" w="med" len="med"/>
              </a:ln>
            </p:spPr>
          </p:sp>
          <p:sp>
            <p:nvSpPr>
              <p:cNvPr id="33801" name="Line 67"/>
              <p:cNvSpPr/>
              <p:nvPr/>
            </p:nvSpPr>
            <p:spPr>
              <a:xfrm>
                <a:off x="2228" y="2415"/>
                <a:ext cx="736" cy="0"/>
              </a:xfrm>
              <a:prstGeom prst="line">
                <a:avLst/>
              </a:prstGeom>
              <a:ln w="9525" cap="flat" cmpd="sng">
                <a:solidFill>
                  <a:schemeClr val="tx1"/>
                </a:solidFill>
                <a:prstDash val="solid"/>
                <a:round/>
                <a:headEnd type="none" w="med" len="med"/>
                <a:tailEnd type="none" w="med" len="med"/>
              </a:ln>
            </p:spPr>
          </p:sp>
        </p:grpSp>
        <p:sp>
          <p:nvSpPr>
            <p:cNvPr id="33802" name="Text Box 68"/>
            <p:cNvSpPr txBox="1"/>
            <p:nvPr/>
          </p:nvSpPr>
          <p:spPr>
            <a:xfrm>
              <a:off x="519113" y="3267425"/>
              <a:ext cx="315912"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0</a:t>
              </a:r>
            </a:p>
          </p:txBody>
        </p:sp>
        <p:sp>
          <p:nvSpPr>
            <p:cNvPr id="33803" name="Text Box 69"/>
            <p:cNvSpPr txBox="1"/>
            <p:nvPr/>
          </p:nvSpPr>
          <p:spPr>
            <a:xfrm>
              <a:off x="520700" y="3653187"/>
              <a:ext cx="315913"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1</a:t>
              </a:r>
            </a:p>
          </p:txBody>
        </p:sp>
        <p:sp>
          <p:nvSpPr>
            <p:cNvPr id="33804" name="Text Box 70"/>
            <p:cNvSpPr txBox="1"/>
            <p:nvPr/>
          </p:nvSpPr>
          <p:spPr>
            <a:xfrm>
              <a:off x="520700" y="4064350"/>
              <a:ext cx="315913"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2</a:t>
              </a:r>
            </a:p>
          </p:txBody>
        </p:sp>
        <p:sp>
          <p:nvSpPr>
            <p:cNvPr id="33805" name="Text Box 71"/>
            <p:cNvSpPr txBox="1"/>
            <p:nvPr/>
          </p:nvSpPr>
          <p:spPr>
            <a:xfrm>
              <a:off x="519113" y="4513612"/>
              <a:ext cx="315912"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3</a:t>
              </a:r>
            </a:p>
          </p:txBody>
        </p:sp>
        <p:sp>
          <p:nvSpPr>
            <p:cNvPr id="33806" name="Rectangle 72"/>
            <p:cNvSpPr/>
            <p:nvPr/>
          </p:nvSpPr>
          <p:spPr>
            <a:xfrm>
              <a:off x="882650" y="3253137"/>
              <a:ext cx="1035050" cy="1574800"/>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nvGrpSpPr>
            <p:cNvPr id="33807" name="组合 25"/>
            <p:cNvGrpSpPr/>
            <p:nvPr/>
          </p:nvGrpSpPr>
          <p:grpSpPr>
            <a:xfrm>
              <a:off x="652463" y="5389912"/>
              <a:ext cx="1406525" cy="711376"/>
              <a:chOff x="1241560" y="5094186"/>
              <a:chExt cx="1484313" cy="649421"/>
            </a:xfrm>
          </p:grpSpPr>
          <p:grpSp>
            <p:nvGrpSpPr>
              <p:cNvPr id="33808" name="Group 19"/>
              <p:cNvGrpSpPr/>
              <p:nvPr/>
            </p:nvGrpSpPr>
            <p:grpSpPr>
              <a:xfrm rot="-5400000" flipH="1">
                <a:off x="1659002" y="4676736"/>
                <a:ext cx="649421" cy="1484313"/>
                <a:chOff x="3078" y="2330"/>
                <a:chExt cx="625" cy="1580"/>
              </a:xfrm>
            </p:grpSpPr>
            <p:sp>
              <p:nvSpPr>
                <p:cNvPr id="33809" name="Line 12"/>
                <p:cNvSpPr/>
                <p:nvPr/>
              </p:nvSpPr>
              <p:spPr>
                <a:xfrm flipH="1">
                  <a:off x="3078" y="2330"/>
                  <a:ext cx="9" cy="691"/>
                </a:xfrm>
                <a:prstGeom prst="line">
                  <a:avLst/>
                </a:prstGeom>
                <a:ln w="25400" cap="flat" cmpd="sng">
                  <a:solidFill>
                    <a:schemeClr val="tx1"/>
                  </a:solidFill>
                  <a:prstDash val="solid"/>
                  <a:round/>
                  <a:headEnd type="none" w="med" len="med"/>
                  <a:tailEnd type="none" w="med" len="med"/>
                </a:ln>
              </p:spPr>
            </p:sp>
            <p:sp>
              <p:nvSpPr>
                <p:cNvPr id="33810" name="Line 13"/>
                <p:cNvSpPr/>
                <p:nvPr/>
              </p:nvSpPr>
              <p:spPr>
                <a:xfrm>
                  <a:off x="3107" y="2330"/>
                  <a:ext cx="592" cy="307"/>
                </a:xfrm>
                <a:prstGeom prst="line">
                  <a:avLst/>
                </a:prstGeom>
                <a:ln w="25400" cap="flat" cmpd="sng">
                  <a:solidFill>
                    <a:schemeClr val="tx1"/>
                  </a:solidFill>
                  <a:prstDash val="solid"/>
                  <a:round/>
                  <a:headEnd type="none" w="med" len="med"/>
                  <a:tailEnd type="none" w="med" len="med"/>
                </a:ln>
              </p:spPr>
            </p:sp>
            <p:sp>
              <p:nvSpPr>
                <p:cNvPr id="33811" name="Line 14"/>
                <p:cNvSpPr/>
                <p:nvPr/>
              </p:nvSpPr>
              <p:spPr>
                <a:xfrm>
                  <a:off x="3087" y="3018"/>
                  <a:ext cx="213" cy="110"/>
                </a:xfrm>
                <a:prstGeom prst="line">
                  <a:avLst/>
                </a:prstGeom>
                <a:ln w="25400" cap="flat" cmpd="sng">
                  <a:solidFill>
                    <a:schemeClr val="tx1"/>
                  </a:solidFill>
                  <a:prstDash val="solid"/>
                  <a:round/>
                  <a:headEnd type="none" w="med" len="med"/>
                  <a:tailEnd type="none" w="med" len="med"/>
                </a:ln>
              </p:spPr>
            </p:sp>
            <p:sp>
              <p:nvSpPr>
                <p:cNvPr id="33812" name="Line 16"/>
                <p:cNvSpPr/>
                <p:nvPr/>
              </p:nvSpPr>
              <p:spPr>
                <a:xfrm>
                  <a:off x="3693" y="2644"/>
                  <a:ext cx="10" cy="457"/>
                </a:xfrm>
                <a:prstGeom prst="line">
                  <a:avLst/>
                </a:prstGeom>
                <a:ln w="25400" cap="flat" cmpd="sng">
                  <a:solidFill>
                    <a:schemeClr val="tx1"/>
                  </a:solidFill>
                  <a:prstDash val="solid"/>
                  <a:round/>
                  <a:headEnd type="none" w="med" len="med"/>
                  <a:tailEnd type="none" w="med" len="med"/>
                </a:ln>
              </p:spPr>
            </p:sp>
            <p:sp>
              <p:nvSpPr>
                <p:cNvPr id="33813" name="Line 18"/>
                <p:cNvSpPr/>
                <p:nvPr/>
              </p:nvSpPr>
              <p:spPr>
                <a:xfrm flipV="1">
                  <a:off x="3120" y="3256"/>
                  <a:ext cx="0" cy="654"/>
                </a:xfrm>
                <a:prstGeom prst="line">
                  <a:avLst/>
                </a:prstGeom>
                <a:ln w="25400" cap="flat" cmpd="sng">
                  <a:solidFill>
                    <a:schemeClr val="tx1"/>
                  </a:solidFill>
                  <a:prstDash val="solid"/>
                  <a:round/>
                  <a:headEnd type="none" w="med" len="med"/>
                  <a:tailEnd type="none" w="med" len="med"/>
                </a:ln>
              </p:spPr>
            </p:sp>
            <p:sp>
              <p:nvSpPr>
                <p:cNvPr id="33814" name="Line 19"/>
                <p:cNvSpPr/>
                <p:nvPr/>
              </p:nvSpPr>
              <p:spPr>
                <a:xfrm flipV="1">
                  <a:off x="3135" y="3549"/>
                  <a:ext cx="564" cy="349"/>
                </a:xfrm>
                <a:prstGeom prst="line">
                  <a:avLst/>
                </a:prstGeom>
                <a:ln w="25400" cap="flat" cmpd="sng">
                  <a:solidFill>
                    <a:schemeClr val="tx1"/>
                  </a:solidFill>
                  <a:prstDash val="solid"/>
                  <a:round/>
                  <a:headEnd type="none" w="med" len="med"/>
                  <a:tailEnd type="none" w="med" len="med"/>
                </a:ln>
              </p:spPr>
            </p:sp>
            <p:sp>
              <p:nvSpPr>
                <p:cNvPr id="33815" name="Line 20"/>
                <p:cNvSpPr/>
                <p:nvPr/>
              </p:nvSpPr>
              <p:spPr>
                <a:xfrm flipV="1">
                  <a:off x="3121" y="3125"/>
                  <a:ext cx="171" cy="124"/>
                </a:xfrm>
                <a:prstGeom prst="line">
                  <a:avLst/>
                </a:prstGeom>
                <a:ln w="25400" cap="flat" cmpd="sng">
                  <a:solidFill>
                    <a:schemeClr val="tx1"/>
                  </a:solidFill>
                  <a:prstDash val="solid"/>
                  <a:round/>
                  <a:headEnd type="none" w="med" len="med"/>
                  <a:tailEnd type="none" w="med" len="med"/>
                </a:ln>
              </p:spPr>
            </p:sp>
            <p:sp>
              <p:nvSpPr>
                <p:cNvPr id="33816" name="Line 22"/>
                <p:cNvSpPr/>
                <p:nvPr/>
              </p:nvSpPr>
              <p:spPr>
                <a:xfrm flipV="1">
                  <a:off x="3702" y="3067"/>
                  <a:ext cx="0" cy="481"/>
                </a:xfrm>
                <a:prstGeom prst="line">
                  <a:avLst/>
                </a:prstGeom>
                <a:ln w="25400" cap="flat" cmpd="sng">
                  <a:solidFill>
                    <a:schemeClr val="tx1"/>
                  </a:solidFill>
                  <a:prstDash val="solid"/>
                  <a:round/>
                  <a:headEnd type="none" w="med" len="med"/>
                  <a:tailEnd type="none" w="med" len="med"/>
                </a:ln>
              </p:spPr>
            </p:sp>
          </p:grpSp>
          <p:sp>
            <p:nvSpPr>
              <p:cNvPr id="33817" name="Rectangle 25"/>
              <p:cNvSpPr/>
              <p:nvPr/>
            </p:nvSpPr>
            <p:spPr>
              <a:xfrm flipH="1">
                <a:off x="1574496" y="5298266"/>
                <a:ext cx="859310" cy="422167"/>
              </a:xfrm>
              <a:prstGeom prst="rect">
                <a:avLst/>
              </a:prstGeom>
              <a:noFill/>
              <a:ln w="12700">
                <a:noFill/>
              </a:ln>
            </p:spPr>
            <p:txBody>
              <a:bodyPr lIns="90488" tIns="44450" rIns="90488" bIns="44450" anchor="t" anchorCtr="0">
                <a:spAutoFit/>
              </a:bodyPr>
              <a:lstStyle/>
              <a:p>
                <a:pPr eaLnBrk="0" hangingPunct="0">
                  <a:lnSpc>
                    <a:spcPct val="90000"/>
                  </a:lnSpc>
                </a:pPr>
                <a:r>
                  <a:rPr lang="en-US" altLang="zh-CN" sz="2400" dirty="0">
                    <a:latin typeface="Arial" panose="020B0604020202020204" pitchFamily="34" charset="0"/>
                  </a:rPr>
                  <a:t>ALU</a:t>
                </a:r>
                <a:endParaRPr lang="en-US" altLang="zh-CN" sz="2400" dirty="0">
                  <a:latin typeface="Arial" panose="020B0604020202020204" pitchFamily="34" charset="0"/>
                  <a:ea typeface="Arial" panose="020B0604020202020204" pitchFamily="34" charset="0"/>
                </a:endParaRPr>
              </a:p>
            </p:txBody>
          </p:sp>
        </p:grpSp>
        <p:sp>
          <p:nvSpPr>
            <p:cNvPr id="33818" name="Line 30"/>
            <p:cNvSpPr/>
            <p:nvPr/>
          </p:nvSpPr>
          <p:spPr>
            <a:xfrm rot="-5400000" flipH="1">
              <a:off x="704052" y="5106539"/>
              <a:ext cx="566737" cy="0"/>
            </a:xfrm>
            <a:prstGeom prst="line">
              <a:avLst/>
            </a:prstGeom>
            <a:ln w="38100" cap="flat" cmpd="sng">
              <a:solidFill>
                <a:srgbClr val="3333CC"/>
              </a:solidFill>
              <a:prstDash val="solid"/>
              <a:round/>
              <a:headEnd type="none" w="med" len="med"/>
              <a:tailEnd type="triangle" w="med" len="med"/>
            </a:ln>
          </p:spPr>
        </p:sp>
        <p:sp>
          <p:nvSpPr>
            <p:cNvPr id="33819" name="Line 31"/>
            <p:cNvSpPr/>
            <p:nvPr/>
          </p:nvSpPr>
          <p:spPr>
            <a:xfrm rot="-5400000" flipH="1" flipV="1">
              <a:off x="1496219" y="5120831"/>
              <a:ext cx="592138" cy="0"/>
            </a:xfrm>
            <a:prstGeom prst="line">
              <a:avLst/>
            </a:prstGeom>
            <a:ln w="38100" cap="flat" cmpd="sng">
              <a:solidFill>
                <a:srgbClr val="3333CC"/>
              </a:solidFill>
              <a:prstDash val="solid"/>
              <a:round/>
              <a:headEnd type="none" w="med" len="med"/>
              <a:tailEnd type="triangle" w="med" len="med"/>
            </a:ln>
          </p:spPr>
        </p:sp>
        <p:sp>
          <p:nvSpPr>
            <p:cNvPr id="33820" name="Text Box 6"/>
            <p:cNvSpPr txBox="1"/>
            <p:nvPr/>
          </p:nvSpPr>
          <p:spPr>
            <a:xfrm>
              <a:off x="2971800" y="5084338"/>
              <a:ext cx="584200" cy="369887"/>
            </a:xfrm>
            <a:prstGeom prst="rect">
              <a:avLst/>
            </a:prstGeom>
            <a:solidFill>
              <a:srgbClr val="FF0000">
                <a:alpha val="18039"/>
              </a:srgbClr>
            </a:solidFill>
            <a:ln w="25400"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 PC</a:t>
              </a:r>
            </a:p>
          </p:txBody>
        </p:sp>
        <p:sp>
          <p:nvSpPr>
            <p:cNvPr id="33821" name="Text Box 13"/>
            <p:cNvSpPr txBox="1"/>
            <p:nvPr/>
          </p:nvSpPr>
          <p:spPr>
            <a:xfrm>
              <a:off x="4560888" y="5084338"/>
              <a:ext cx="781050" cy="369887"/>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MAR</a:t>
              </a:r>
            </a:p>
          </p:txBody>
        </p:sp>
        <p:sp>
          <p:nvSpPr>
            <p:cNvPr id="33822" name="Text Box 14"/>
            <p:cNvSpPr txBox="1"/>
            <p:nvPr/>
          </p:nvSpPr>
          <p:spPr>
            <a:xfrm>
              <a:off x="4257675" y="3095173"/>
              <a:ext cx="1084263" cy="36830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chemeClr val="accent2"/>
                  </a:solidFill>
                  <a:latin typeface="微软雅黑" panose="020B0503020204020204" pitchFamily="34" charset="-122"/>
                  <a:ea typeface="微软雅黑" panose="020B0503020204020204" pitchFamily="34" charset="-122"/>
                </a:rPr>
                <a:t>  MDR</a:t>
              </a:r>
            </a:p>
          </p:txBody>
        </p:sp>
        <p:sp>
          <p:nvSpPr>
            <p:cNvPr id="33823" name="Text Box 32"/>
            <p:cNvSpPr txBox="1"/>
            <p:nvPr/>
          </p:nvSpPr>
          <p:spPr>
            <a:xfrm>
              <a:off x="3040063" y="5683600"/>
              <a:ext cx="1508125" cy="40005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000" dirty="0">
                  <a:latin typeface="微软雅黑" panose="020B0503020204020204" pitchFamily="34" charset="-122"/>
                  <a:ea typeface="微软雅黑" panose="020B0503020204020204" pitchFamily="34" charset="-122"/>
                </a:rPr>
                <a:t>标志寄存器</a:t>
              </a:r>
              <a:endParaRPr lang="en-US" altLang="zh-CN" sz="2000" dirty="0">
                <a:latin typeface="微软雅黑" panose="020B0503020204020204" pitchFamily="34" charset="-122"/>
                <a:ea typeface="微软雅黑" panose="020B0503020204020204" pitchFamily="34" charset="-122"/>
              </a:endParaRPr>
            </a:p>
          </p:txBody>
        </p:sp>
        <p:sp>
          <p:nvSpPr>
            <p:cNvPr id="33824" name="Text Box 2"/>
            <p:cNvSpPr txBox="1"/>
            <p:nvPr/>
          </p:nvSpPr>
          <p:spPr>
            <a:xfrm>
              <a:off x="2852738" y="4085800"/>
              <a:ext cx="1358900" cy="466725"/>
            </a:xfrm>
            <a:prstGeom prst="rect">
              <a:avLst/>
            </a:prstGeom>
            <a:solidFill>
              <a:srgbClr val="0000FF">
                <a:alpha val="25882"/>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400" dirty="0">
                  <a:latin typeface="微软雅黑" panose="020B0503020204020204" pitchFamily="34" charset="-122"/>
                  <a:ea typeface="微软雅黑" panose="020B0503020204020204" pitchFamily="34" charset="-122"/>
                </a:rPr>
                <a:t> 控制器</a:t>
              </a:r>
            </a:p>
          </p:txBody>
        </p:sp>
        <p:grpSp>
          <p:nvGrpSpPr>
            <p:cNvPr id="33825" name="组合 42"/>
            <p:cNvGrpSpPr/>
            <p:nvPr/>
          </p:nvGrpSpPr>
          <p:grpSpPr>
            <a:xfrm>
              <a:off x="5334000" y="2766535"/>
              <a:ext cx="1179513" cy="752475"/>
              <a:chOff x="7442619" y="4868863"/>
              <a:chExt cx="1118160" cy="648200"/>
            </a:xfrm>
          </p:grpSpPr>
          <p:sp>
            <p:nvSpPr>
              <p:cNvPr id="33826" name="Text Box 55"/>
              <p:cNvSpPr txBox="1"/>
              <p:nvPr/>
            </p:nvSpPr>
            <p:spPr>
              <a:xfrm>
                <a:off x="7641184" y="4868863"/>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3333CC"/>
                    </a:solidFill>
                    <a:latin typeface="微软雅黑" panose="020B0503020204020204" pitchFamily="34" charset="-122"/>
                    <a:ea typeface="微软雅黑" panose="020B0503020204020204" pitchFamily="34" charset="-122"/>
                  </a:rPr>
                  <a:t>数据</a:t>
                </a:r>
              </a:p>
            </p:txBody>
          </p:sp>
          <p:sp>
            <p:nvSpPr>
              <p:cNvPr id="33827" name="AutoShape 56"/>
              <p:cNvSpPr/>
              <p:nvPr/>
            </p:nvSpPr>
            <p:spPr>
              <a:xfrm>
                <a:off x="7442619" y="5138739"/>
                <a:ext cx="1118160" cy="378324"/>
              </a:xfrm>
              <a:prstGeom prst="leftRightArrow">
                <a:avLst>
                  <a:gd name="adj1" fmla="val 50000"/>
                  <a:gd name="adj2" fmla="val 55854"/>
                </a:avLst>
              </a:prstGeom>
              <a:solidFill>
                <a:schemeClr val="bg1"/>
              </a:solidFill>
              <a:ln w="28575" cap="flat" cmpd="sng">
                <a:solidFill>
                  <a:srgbClr val="3333CC"/>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grpSp>
          <p:nvGrpSpPr>
            <p:cNvPr id="33828" name="组合 43"/>
            <p:cNvGrpSpPr/>
            <p:nvPr/>
          </p:nvGrpSpPr>
          <p:grpSpPr>
            <a:xfrm>
              <a:off x="5381625" y="3804335"/>
              <a:ext cx="1077913" cy="703263"/>
              <a:chOff x="7482051" y="3223714"/>
              <a:chExt cx="1077320" cy="606260"/>
            </a:xfrm>
          </p:grpSpPr>
          <p:sp>
            <p:nvSpPr>
              <p:cNvPr id="33829" name="AutoShape 54"/>
              <p:cNvSpPr/>
              <p:nvPr/>
            </p:nvSpPr>
            <p:spPr>
              <a:xfrm>
                <a:off x="7482051" y="3475038"/>
                <a:ext cx="1077320" cy="354936"/>
              </a:xfrm>
              <a:prstGeom prst="leftRightArrow">
                <a:avLst>
                  <a:gd name="adj1" fmla="val 50000"/>
                  <a:gd name="adj2" fmla="val 53819"/>
                </a:avLst>
              </a:prstGeom>
              <a:solidFill>
                <a:schemeClr val="bg1"/>
              </a:solidFill>
              <a:ln w="28575" cap="flat" cmpd="sng">
                <a:solidFill>
                  <a:srgbClr val="FF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3830" name="Text Box 57"/>
              <p:cNvSpPr txBox="1"/>
              <p:nvPr/>
            </p:nvSpPr>
            <p:spPr>
              <a:xfrm>
                <a:off x="7682024" y="3223714"/>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a:t>
                </a:r>
              </a:p>
            </p:txBody>
          </p:sp>
        </p:grpSp>
        <p:grpSp>
          <p:nvGrpSpPr>
            <p:cNvPr id="33831" name="组合 44"/>
            <p:cNvGrpSpPr/>
            <p:nvPr/>
          </p:nvGrpSpPr>
          <p:grpSpPr>
            <a:xfrm>
              <a:off x="5356225" y="4777473"/>
              <a:ext cx="1133475" cy="766762"/>
              <a:chOff x="7597835" y="1807906"/>
              <a:chExt cx="961535" cy="660644"/>
            </a:xfrm>
          </p:grpSpPr>
          <p:sp>
            <p:nvSpPr>
              <p:cNvPr id="33832" name="Text Box 53"/>
              <p:cNvSpPr txBox="1"/>
              <p:nvPr/>
            </p:nvSpPr>
            <p:spPr>
              <a:xfrm>
                <a:off x="7637346" y="1807906"/>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8000"/>
                    </a:solidFill>
                    <a:latin typeface="微软雅黑" panose="020B0503020204020204" pitchFamily="34" charset="-122"/>
                    <a:ea typeface="微软雅黑" panose="020B0503020204020204" pitchFamily="34" charset="-122"/>
                  </a:rPr>
                  <a:t>地址</a:t>
                </a:r>
              </a:p>
            </p:txBody>
          </p:sp>
          <p:sp>
            <p:nvSpPr>
              <p:cNvPr id="33833" name="AutoShape 58"/>
              <p:cNvSpPr/>
              <p:nvPr/>
            </p:nvSpPr>
            <p:spPr>
              <a:xfrm>
                <a:off x="7597835" y="2040659"/>
                <a:ext cx="961535" cy="427891"/>
              </a:xfrm>
              <a:prstGeom prst="rightArrow">
                <a:avLst>
                  <a:gd name="adj1" fmla="val 50000"/>
                  <a:gd name="adj2" fmla="val 58165"/>
                </a:avLst>
              </a:prstGeom>
              <a:solidFill>
                <a:schemeClr val="bg1"/>
              </a:solidFill>
              <a:ln w="28575" cap="flat" cmpd="sng">
                <a:solidFill>
                  <a:srgbClr val="0080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sp>
          <p:nvSpPr>
            <p:cNvPr id="33834" name="Line 59"/>
            <p:cNvSpPr/>
            <p:nvPr/>
          </p:nvSpPr>
          <p:spPr>
            <a:xfrm rot="5400000" flipH="1" flipV="1">
              <a:off x="4769644" y="3764332"/>
              <a:ext cx="0" cy="1116012"/>
            </a:xfrm>
            <a:prstGeom prst="line">
              <a:avLst/>
            </a:prstGeom>
            <a:ln w="38100" cap="flat" cmpd="sng">
              <a:solidFill>
                <a:srgbClr val="FF3300"/>
              </a:solidFill>
              <a:prstDash val="dash"/>
              <a:round/>
              <a:headEnd type="none" w="med" len="med"/>
              <a:tailEnd type="triangle" w="med" len="med"/>
            </a:ln>
          </p:spPr>
        </p:sp>
        <p:sp>
          <p:nvSpPr>
            <p:cNvPr id="33835" name="Text Box 49"/>
            <p:cNvSpPr txBox="1"/>
            <p:nvPr/>
          </p:nvSpPr>
          <p:spPr>
            <a:xfrm>
              <a:off x="2735263" y="3093585"/>
              <a:ext cx="1144587" cy="376238"/>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FF3300"/>
                  </a:solidFill>
                  <a:latin typeface="微软雅黑" panose="020B0503020204020204" pitchFamily="34" charset="-122"/>
                  <a:ea typeface="微软雅黑" panose="020B0503020204020204" pitchFamily="34" charset="-122"/>
                </a:rPr>
                <a:t>    </a:t>
              </a:r>
              <a:endParaRPr lang="en-US" altLang="zh-CN" sz="1800" dirty="0">
                <a:solidFill>
                  <a:schemeClr val="hlink"/>
                </a:solidFill>
                <a:latin typeface="微软雅黑" panose="020B0503020204020204" pitchFamily="34" charset="-122"/>
                <a:ea typeface="微软雅黑" panose="020B0503020204020204" pitchFamily="34" charset="-122"/>
              </a:endParaRPr>
            </a:p>
          </p:txBody>
        </p:sp>
        <p:sp>
          <p:nvSpPr>
            <p:cNvPr id="33836" name="矩形 46"/>
            <p:cNvSpPr/>
            <p:nvPr/>
          </p:nvSpPr>
          <p:spPr>
            <a:xfrm>
              <a:off x="2368550" y="3112635"/>
              <a:ext cx="493713"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IR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33837" name="Group 73"/>
            <p:cNvGrpSpPr/>
            <p:nvPr/>
          </p:nvGrpSpPr>
          <p:grpSpPr>
            <a:xfrm>
              <a:off x="6502400" y="2076412"/>
              <a:ext cx="1577975" cy="4052888"/>
              <a:chOff x="4125" y="1565"/>
              <a:chExt cx="994" cy="2553"/>
            </a:xfrm>
          </p:grpSpPr>
          <p:grpSp>
            <p:nvGrpSpPr>
              <p:cNvPr id="33838" name="Group 74"/>
              <p:cNvGrpSpPr/>
              <p:nvPr/>
            </p:nvGrpSpPr>
            <p:grpSpPr>
              <a:xfrm>
                <a:off x="4125" y="1565"/>
                <a:ext cx="994" cy="2553"/>
                <a:chOff x="4156" y="1565"/>
                <a:chExt cx="1026" cy="2553"/>
              </a:xfrm>
            </p:grpSpPr>
            <p:sp>
              <p:nvSpPr>
                <p:cNvPr id="33839" name="Text Box 75"/>
                <p:cNvSpPr txBox="1"/>
                <p:nvPr/>
              </p:nvSpPr>
              <p:spPr>
                <a:xfrm>
                  <a:off x="4156" y="1565"/>
                  <a:ext cx="737" cy="288"/>
                </a:xfrm>
                <a:prstGeom prst="rect">
                  <a:avLst/>
                </a:prstGeom>
                <a:solidFill>
                  <a:srgbClr val="0000FF">
                    <a:alpha val="25882"/>
                  </a:srgbClr>
                </a:solidFill>
                <a:ln w="9525">
                  <a:noFill/>
                </a:ln>
              </p:spPr>
              <p:txBody>
                <a:bodyPr anchor="t" anchorCtr="0">
                  <a:spAutoFit/>
                </a:bodyPr>
                <a:lstStyle/>
                <a:p>
                  <a:pPr marL="342900" indent="-342900" eaLnBrk="0" hangingPunct="0">
                    <a:spcBef>
                      <a:spcPct val="50000"/>
                    </a:spcBef>
                  </a:pPr>
                  <a:r>
                    <a:rPr lang="zh-CN" altLang="en-US" sz="2400" dirty="0">
                      <a:latin typeface="微软雅黑" panose="020B0503020204020204" pitchFamily="34" charset="-122"/>
                      <a:ea typeface="微软雅黑" panose="020B0503020204020204" pitchFamily="34" charset="-122"/>
                    </a:rPr>
                    <a:t>存储器</a:t>
                  </a:r>
                </a:p>
              </p:txBody>
            </p:sp>
            <p:grpSp>
              <p:nvGrpSpPr>
                <p:cNvPr id="33840" name="Group 76"/>
                <p:cNvGrpSpPr/>
                <p:nvPr/>
              </p:nvGrpSpPr>
              <p:grpSpPr>
                <a:xfrm>
                  <a:off x="4156" y="1877"/>
                  <a:ext cx="737" cy="2211"/>
                  <a:chOff x="3447" y="1423"/>
                  <a:chExt cx="879" cy="2211"/>
                </a:xfrm>
              </p:grpSpPr>
              <p:sp>
                <p:nvSpPr>
                  <p:cNvPr id="33841" name="Rectangle 77"/>
                  <p:cNvSpPr/>
                  <p:nvPr/>
                </p:nvSpPr>
                <p:spPr>
                  <a:xfrm>
                    <a:off x="3447" y="1423"/>
                    <a:ext cx="879" cy="2211"/>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3842" name="Line 78"/>
                  <p:cNvSpPr/>
                  <p:nvPr/>
                </p:nvSpPr>
                <p:spPr>
                  <a:xfrm>
                    <a:off x="3447" y="1678"/>
                    <a:ext cx="878" cy="0"/>
                  </a:xfrm>
                  <a:prstGeom prst="line">
                    <a:avLst/>
                  </a:prstGeom>
                  <a:ln w="9525" cap="flat" cmpd="sng">
                    <a:solidFill>
                      <a:schemeClr val="tx1"/>
                    </a:solidFill>
                    <a:prstDash val="solid"/>
                    <a:round/>
                    <a:headEnd type="none" w="med" len="med"/>
                    <a:tailEnd type="none" w="med" len="med"/>
                  </a:ln>
                </p:spPr>
              </p:sp>
              <p:sp>
                <p:nvSpPr>
                  <p:cNvPr id="33843" name="Line 79"/>
                  <p:cNvSpPr/>
                  <p:nvPr/>
                </p:nvSpPr>
                <p:spPr>
                  <a:xfrm>
                    <a:off x="3447" y="1962"/>
                    <a:ext cx="878" cy="0"/>
                  </a:xfrm>
                  <a:prstGeom prst="line">
                    <a:avLst/>
                  </a:prstGeom>
                  <a:ln w="9525" cap="flat" cmpd="sng">
                    <a:solidFill>
                      <a:schemeClr val="tx1"/>
                    </a:solidFill>
                    <a:prstDash val="solid"/>
                    <a:round/>
                    <a:headEnd type="none" w="med" len="med"/>
                    <a:tailEnd type="none" w="med" len="med"/>
                  </a:ln>
                </p:spPr>
              </p:sp>
              <p:sp>
                <p:nvSpPr>
                  <p:cNvPr id="33844" name="Line 80"/>
                  <p:cNvSpPr/>
                  <p:nvPr/>
                </p:nvSpPr>
                <p:spPr>
                  <a:xfrm>
                    <a:off x="3447" y="2245"/>
                    <a:ext cx="878" cy="0"/>
                  </a:xfrm>
                  <a:prstGeom prst="line">
                    <a:avLst/>
                  </a:prstGeom>
                  <a:ln w="9525" cap="flat" cmpd="sng">
                    <a:solidFill>
                      <a:schemeClr val="tx1"/>
                    </a:solidFill>
                    <a:prstDash val="solid"/>
                    <a:round/>
                    <a:headEnd type="none" w="med" len="med"/>
                    <a:tailEnd type="none" w="med" len="med"/>
                  </a:ln>
                </p:spPr>
              </p:sp>
              <p:sp>
                <p:nvSpPr>
                  <p:cNvPr id="33845" name="Line 81"/>
                  <p:cNvSpPr/>
                  <p:nvPr/>
                </p:nvSpPr>
                <p:spPr>
                  <a:xfrm>
                    <a:off x="3447" y="2529"/>
                    <a:ext cx="878" cy="0"/>
                  </a:xfrm>
                  <a:prstGeom prst="line">
                    <a:avLst/>
                  </a:prstGeom>
                  <a:ln w="9525" cap="flat" cmpd="sng">
                    <a:solidFill>
                      <a:schemeClr val="tx1"/>
                    </a:solidFill>
                    <a:prstDash val="solid"/>
                    <a:round/>
                    <a:headEnd type="none" w="med" len="med"/>
                    <a:tailEnd type="none" w="med" len="med"/>
                  </a:ln>
                </p:spPr>
              </p:sp>
              <p:sp>
                <p:nvSpPr>
                  <p:cNvPr id="33846" name="Line 82"/>
                  <p:cNvSpPr/>
                  <p:nvPr/>
                </p:nvSpPr>
                <p:spPr>
                  <a:xfrm>
                    <a:off x="3447" y="2812"/>
                    <a:ext cx="878" cy="0"/>
                  </a:xfrm>
                  <a:prstGeom prst="line">
                    <a:avLst/>
                  </a:prstGeom>
                  <a:ln w="9525" cap="flat" cmpd="sng">
                    <a:solidFill>
                      <a:schemeClr val="tx1"/>
                    </a:solidFill>
                    <a:prstDash val="solid"/>
                    <a:round/>
                    <a:headEnd type="none" w="med" len="med"/>
                    <a:tailEnd type="none" w="med" len="med"/>
                  </a:ln>
                </p:spPr>
              </p:sp>
              <p:sp>
                <p:nvSpPr>
                  <p:cNvPr id="33847" name="Line 83"/>
                  <p:cNvSpPr/>
                  <p:nvPr/>
                </p:nvSpPr>
                <p:spPr>
                  <a:xfrm>
                    <a:off x="3447" y="3096"/>
                    <a:ext cx="878" cy="0"/>
                  </a:xfrm>
                  <a:prstGeom prst="line">
                    <a:avLst/>
                  </a:prstGeom>
                  <a:ln w="9525" cap="flat" cmpd="sng">
                    <a:solidFill>
                      <a:schemeClr val="tx1"/>
                    </a:solidFill>
                    <a:prstDash val="solid"/>
                    <a:round/>
                    <a:headEnd type="none" w="med" len="med"/>
                    <a:tailEnd type="none" w="med" len="med"/>
                  </a:ln>
                </p:spPr>
              </p:sp>
              <p:sp>
                <p:nvSpPr>
                  <p:cNvPr id="33848" name="Line 84"/>
                  <p:cNvSpPr/>
                  <p:nvPr/>
                </p:nvSpPr>
                <p:spPr>
                  <a:xfrm>
                    <a:off x="3447" y="3379"/>
                    <a:ext cx="878" cy="0"/>
                  </a:xfrm>
                  <a:prstGeom prst="line">
                    <a:avLst/>
                  </a:prstGeom>
                  <a:ln w="9525" cap="flat" cmpd="sng">
                    <a:solidFill>
                      <a:schemeClr val="tx1"/>
                    </a:solidFill>
                    <a:prstDash val="solid"/>
                    <a:round/>
                    <a:headEnd type="none" w="med" len="med"/>
                    <a:tailEnd type="none" w="med" len="med"/>
                  </a:ln>
                </p:spPr>
              </p:sp>
            </p:grpSp>
            <p:sp>
              <p:nvSpPr>
                <p:cNvPr id="33849" name="Text Box 85"/>
                <p:cNvSpPr txBox="1"/>
                <p:nvPr/>
              </p:nvSpPr>
              <p:spPr>
                <a:xfrm>
                  <a:off x="4864" y="1941"/>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0</a:t>
                  </a:r>
                </a:p>
              </p:txBody>
            </p:sp>
            <p:sp>
              <p:nvSpPr>
                <p:cNvPr id="33850" name="Text Box 86"/>
                <p:cNvSpPr txBox="1"/>
                <p:nvPr/>
              </p:nvSpPr>
              <p:spPr>
                <a:xfrm>
                  <a:off x="4865" y="2160"/>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a:t>
                  </a:r>
                </a:p>
              </p:txBody>
            </p:sp>
            <p:sp>
              <p:nvSpPr>
                <p:cNvPr id="33851" name="Text Box 87"/>
                <p:cNvSpPr txBox="1"/>
                <p:nvPr/>
              </p:nvSpPr>
              <p:spPr>
                <a:xfrm>
                  <a:off x="4865" y="2472"/>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2</a:t>
                  </a:r>
                </a:p>
              </p:txBody>
            </p:sp>
            <p:sp>
              <p:nvSpPr>
                <p:cNvPr id="33852" name="Text Box 88"/>
                <p:cNvSpPr txBox="1"/>
                <p:nvPr/>
              </p:nvSpPr>
              <p:spPr>
                <a:xfrm>
                  <a:off x="4864" y="2755"/>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3</a:t>
                  </a:r>
                </a:p>
              </p:txBody>
            </p:sp>
            <p:sp>
              <p:nvSpPr>
                <p:cNvPr id="33853" name="Text Box 90"/>
                <p:cNvSpPr txBox="1"/>
                <p:nvPr/>
              </p:nvSpPr>
              <p:spPr>
                <a:xfrm>
                  <a:off x="4865" y="3322"/>
                  <a:ext cx="199" cy="231"/>
                </a:xfrm>
                <a:prstGeom prst="rect">
                  <a:avLst/>
                </a:prstGeom>
                <a:noFill/>
                <a:ln w="9525">
                  <a:noFill/>
                </a:ln>
              </p:spPr>
              <p:txBody>
                <a:bodyPr anchor="t" anchorCtr="0">
                  <a:spAutoFit/>
                </a:bodyPr>
                <a:lstStyle/>
                <a:p>
                  <a:pPr marL="342900" indent="-342900" eaLnBrk="0" hangingPunct="0">
                    <a:spcBef>
                      <a:spcPct val="50000"/>
                    </a:spcBef>
                  </a:pPr>
                  <a:endParaRPr lang="en-US" altLang="zh-CN" sz="1800" dirty="0">
                    <a:solidFill>
                      <a:srgbClr val="008000"/>
                    </a:solidFill>
                    <a:latin typeface="微软雅黑" panose="020B0503020204020204" pitchFamily="34" charset="-122"/>
                    <a:ea typeface="微软雅黑" panose="020B0503020204020204" pitchFamily="34" charset="-122"/>
                  </a:endParaRPr>
                </a:p>
              </p:txBody>
            </p:sp>
            <p:sp>
              <p:nvSpPr>
                <p:cNvPr id="33854" name="Text Box 91"/>
                <p:cNvSpPr txBox="1"/>
                <p:nvPr/>
              </p:nvSpPr>
              <p:spPr>
                <a:xfrm>
                  <a:off x="4864" y="3578"/>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14</a:t>
                  </a:r>
                </a:p>
              </p:txBody>
            </p:sp>
            <p:sp>
              <p:nvSpPr>
                <p:cNvPr id="33855" name="Text Box 92"/>
                <p:cNvSpPr txBox="1"/>
                <p:nvPr/>
              </p:nvSpPr>
              <p:spPr>
                <a:xfrm>
                  <a:off x="4864" y="3885"/>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15</a:t>
                  </a:r>
                </a:p>
              </p:txBody>
            </p:sp>
          </p:grpSp>
          <p:sp>
            <p:nvSpPr>
              <p:cNvPr id="33856" name="Rectangle 93"/>
              <p:cNvSpPr/>
              <p:nvPr/>
            </p:nvSpPr>
            <p:spPr>
              <a:xfrm>
                <a:off x="4127" y="1877"/>
                <a:ext cx="708" cy="2211"/>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156" name="直接连接符 155"/>
            <p:cNvCxnSpPr/>
            <p:nvPr/>
          </p:nvCxnSpPr>
          <p:spPr>
            <a:xfrm>
              <a:off x="3222625" y="3094008"/>
              <a:ext cx="0" cy="376240"/>
            </a:xfrm>
            <a:prstGeom prst="line">
              <a:avLst/>
            </a:prstGeom>
            <a:ln w="25400"/>
          </p:spPr>
          <p:style>
            <a:lnRef idx="1">
              <a:schemeClr val="dk1"/>
            </a:lnRef>
            <a:fillRef idx="0">
              <a:schemeClr val="dk1"/>
            </a:fillRef>
            <a:effectRef idx="0">
              <a:schemeClr val="dk1"/>
            </a:effectRef>
            <a:fontRef idx="minor">
              <a:schemeClr val="tx1"/>
            </a:fontRef>
          </p:style>
        </p:cxnSp>
        <p:sp>
          <p:nvSpPr>
            <p:cNvPr id="33858" name="矩形 70"/>
            <p:cNvSpPr/>
            <p:nvPr/>
          </p:nvSpPr>
          <p:spPr>
            <a:xfrm>
              <a:off x="2681288" y="3125335"/>
              <a:ext cx="571500"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OP</a:t>
              </a:r>
              <a:endParaRPr lang="zh-CN" altLang="en-US" sz="1800" dirty="0">
                <a:solidFill>
                  <a:srgbClr val="FF0000"/>
                </a:solidFill>
                <a:latin typeface="微软雅黑" panose="020B0503020204020204" pitchFamily="34" charset="-122"/>
                <a:ea typeface="微软雅黑" panose="020B0503020204020204" pitchFamily="34" charset="-122"/>
              </a:endParaRPr>
            </a:p>
          </p:txBody>
        </p:sp>
        <p:sp>
          <p:nvSpPr>
            <p:cNvPr id="33859" name="矩形 72"/>
            <p:cNvSpPr/>
            <p:nvPr/>
          </p:nvSpPr>
          <p:spPr>
            <a:xfrm>
              <a:off x="3219450" y="3095173"/>
              <a:ext cx="754063" cy="369887"/>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addr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33860" name="Group 7"/>
            <p:cNvGrpSpPr/>
            <p:nvPr/>
          </p:nvGrpSpPr>
          <p:grpSpPr>
            <a:xfrm>
              <a:off x="7993063" y="3047420"/>
              <a:ext cx="1028700" cy="831850"/>
              <a:chOff x="5035" y="1579"/>
              <a:chExt cx="648" cy="524"/>
            </a:xfrm>
          </p:grpSpPr>
          <p:sp>
            <p:nvSpPr>
              <p:cNvPr id="33861" name="Text Box 8"/>
              <p:cNvSpPr txBox="1"/>
              <p:nvPr/>
            </p:nvSpPr>
            <p:spPr>
              <a:xfrm>
                <a:off x="5261" y="1579"/>
                <a:ext cx="422"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输入</a:t>
                </a: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33862" name="AutoShape 9"/>
              <p:cNvSpPr/>
              <p:nvPr/>
            </p:nvSpPr>
            <p:spPr>
              <a:xfrm>
                <a:off x="5035" y="1791"/>
                <a:ext cx="199" cy="141"/>
              </a:xfrm>
              <a:prstGeom prst="leftRightArrow">
                <a:avLst>
                  <a:gd name="adj1" fmla="val 50000"/>
                  <a:gd name="adj2" fmla="val 28200"/>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pPr marL="342900" indent="-342900" algn="ctr" eaLnBrk="0" hangingPunct="0"/>
                <a:endParaRPr lang="zh-CN" altLang="en-US" sz="1800" dirty="0">
                  <a:solidFill>
                    <a:srgbClr val="CC3300"/>
                  </a:solidFill>
                  <a:latin typeface="微软雅黑" panose="020B0503020204020204" pitchFamily="34" charset="-122"/>
                  <a:ea typeface="微软雅黑" panose="020B0503020204020204" pitchFamily="34" charset="-122"/>
                </a:endParaRPr>
              </a:p>
            </p:txBody>
          </p:sp>
        </p:grpSp>
        <p:grpSp>
          <p:nvGrpSpPr>
            <p:cNvPr id="33863" name="Group 10"/>
            <p:cNvGrpSpPr/>
            <p:nvPr/>
          </p:nvGrpSpPr>
          <p:grpSpPr>
            <a:xfrm>
              <a:off x="7991475" y="4352345"/>
              <a:ext cx="990600" cy="831850"/>
              <a:chOff x="5034" y="2415"/>
              <a:chExt cx="624" cy="524"/>
            </a:xfrm>
          </p:grpSpPr>
          <p:sp>
            <p:nvSpPr>
              <p:cNvPr id="33864" name="Text Box 11"/>
              <p:cNvSpPr txBox="1"/>
              <p:nvPr/>
            </p:nvSpPr>
            <p:spPr>
              <a:xfrm>
                <a:off x="5261" y="2415"/>
                <a:ext cx="397"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输出</a:t>
                </a:r>
                <a:endParaRPr lang="en-US" altLang="zh-CN" sz="2400" dirty="0">
                  <a:solidFill>
                    <a:srgbClr val="CC3300"/>
                  </a:solidFill>
                  <a:latin typeface="微软雅黑" panose="020B0503020204020204" pitchFamily="34" charset="-122"/>
                  <a:ea typeface="微软雅黑" panose="020B0503020204020204" pitchFamily="34" charset="-122"/>
                </a:endParaRP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33865" name="AutoShape 12"/>
              <p:cNvSpPr/>
              <p:nvPr/>
            </p:nvSpPr>
            <p:spPr>
              <a:xfrm>
                <a:off x="5034" y="2614"/>
                <a:ext cx="227" cy="141"/>
              </a:xfrm>
              <a:prstGeom prst="leftRightArrow">
                <a:avLst>
                  <a:gd name="adj1" fmla="val 50000"/>
                  <a:gd name="adj2" fmla="val 32168"/>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165" name="直接连接符 164"/>
            <p:cNvCxnSpPr/>
            <p:nvPr/>
          </p:nvCxnSpPr>
          <p:spPr>
            <a:xfrm>
              <a:off x="7745413" y="4559282"/>
              <a:ext cx="0" cy="534992"/>
            </a:xfrm>
            <a:prstGeom prst="line">
              <a:avLst/>
            </a:prstGeom>
            <a:ln w="50800">
              <a:prstDash val="sysDot"/>
            </a:ln>
          </p:spPr>
          <p:style>
            <a:lnRef idx="1">
              <a:schemeClr val="dk1"/>
            </a:lnRef>
            <a:fillRef idx="0">
              <a:schemeClr val="dk1"/>
            </a:fillRef>
            <a:effectRef idx="0">
              <a:schemeClr val="dk1"/>
            </a:effectRef>
            <a:fontRef idx="minor">
              <a:schemeClr val="tx1"/>
            </a:fontRef>
          </p:style>
        </p:cxnSp>
        <p:cxnSp>
          <p:nvCxnSpPr>
            <p:cNvPr id="166" name="直接连接符 165"/>
            <p:cNvCxnSpPr/>
            <p:nvPr/>
          </p:nvCxnSpPr>
          <p:spPr>
            <a:xfrm>
              <a:off x="7092950" y="4559282"/>
              <a:ext cx="0" cy="534992"/>
            </a:xfrm>
            <a:prstGeom prst="line">
              <a:avLst/>
            </a:prstGeom>
            <a:ln w="50800">
              <a:prstDash val="sysDot"/>
            </a:ln>
          </p:spPr>
          <p:style>
            <a:lnRef idx="1">
              <a:schemeClr val="dk1"/>
            </a:lnRef>
            <a:fillRef idx="0">
              <a:schemeClr val="dk1"/>
            </a:fillRef>
            <a:effectRef idx="0">
              <a:schemeClr val="dk1"/>
            </a:effectRef>
            <a:fontRef idx="minor">
              <a:schemeClr val="tx1"/>
            </a:fontRef>
          </p:style>
        </p:cxnSp>
        <p:sp>
          <p:nvSpPr>
            <p:cNvPr id="33868" name="Line 39"/>
            <p:cNvSpPr/>
            <p:nvPr/>
          </p:nvSpPr>
          <p:spPr>
            <a:xfrm rot="-5400000">
              <a:off x="2051530" y="4876887"/>
              <a:ext cx="0" cy="3420000"/>
            </a:xfrm>
            <a:prstGeom prst="line">
              <a:avLst/>
            </a:prstGeom>
            <a:ln w="38100" cap="flat" cmpd="sng">
              <a:solidFill>
                <a:srgbClr val="3333CC"/>
              </a:solidFill>
              <a:prstDash val="solid"/>
              <a:round/>
              <a:headEnd type="none" w="med" len="med"/>
              <a:tailEnd type="none" w="med" len="med"/>
            </a:ln>
          </p:spPr>
        </p:sp>
        <p:sp>
          <p:nvSpPr>
            <p:cNvPr id="33869" name="Line 40"/>
            <p:cNvSpPr/>
            <p:nvPr/>
          </p:nvSpPr>
          <p:spPr>
            <a:xfrm rot="-5400000" flipV="1">
              <a:off x="3509494" y="6371937"/>
              <a:ext cx="504825" cy="0"/>
            </a:xfrm>
            <a:prstGeom prst="line">
              <a:avLst/>
            </a:prstGeom>
            <a:ln w="38100" cap="flat" cmpd="sng">
              <a:solidFill>
                <a:srgbClr val="3333CC"/>
              </a:solidFill>
              <a:prstDash val="solid"/>
              <a:round/>
              <a:headEnd type="none" w="med" len="med"/>
              <a:tailEnd type="triangle" w="med" len="med"/>
            </a:ln>
          </p:spPr>
        </p:sp>
        <p:sp>
          <p:nvSpPr>
            <p:cNvPr id="33870" name="Line 41"/>
            <p:cNvSpPr/>
            <p:nvPr/>
          </p:nvSpPr>
          <p:spPr>
            <a:xfrm rot="-5400000" flipH="1" flipV="1">
              <a:off x="1072874" y="6331295"/>
              <a:ext cx="517525" cy="0"/>
            </a:xfrm>
            <a:prstGeom prst="line">
              <a:avLst/>
            </a:prstGeom>
            <a:ln w="34925" cap="flat" cmpd="sng">
              <a:solidFill>
                <a:srgbClr val="3333CC"/>
              </a:solidFill>
              <a:prstDash val="solid"/>
              <a:round/>
              <a:headEnd type="none" w="med" len="med"/>
              <a:tailEnd type="triangle" w="med" len="med"/>
            </a:ln>
          </p:spPr>
        </p:sp>
        <p:sp>
          <p:nvSpPr>
            <p:cNvPr id="33871" name="Line 51"/>
            <p:cNvSpPr/>
            <p:nvPr/>
          </p:nvSpPr>
          <p:spPr>
            <a:xfrm flipV="1">
              <a:off x="341530" y="2664355"/>
              <a:ext cx="0" cy="3960000"/>
            </a:xfrm>
            <a:prstGeom prst="line">
              <a:avLst/>
            </a:prstGeom>
            <a:ln w="38100" cap="flat" cmpd="sng">
              <a:solidFill>
                <a:srgbClr val="0066FF"/>
              </a:solidFill>
              <a:prstDash val="solid"/>
              <a:round/>
              <a:headEnd type="none" w="med" len="med"/>
              <a:tailEnd type="none" w="med" len="med"/>
            </a:ln>
          </p:spPr>
        </p:sp>
        <p:sp>
          <p:nvSpPr>
            <p:cNvPr id="33872" name="Line 39"/>
            <p:cNvSpPr/>
            <p:nvPr/>
          </p:nvSpPr>
          <p:spPr>
            <a:xfrm rot="-5400000">
              <a:off x="2575080" y="379740"/>
              <a:ext cx="19050" cy="4514850"/>
            </a:xfrm>
            <a:prstGeom prst="line">
              <a:avLst/>
            </a:prstGeom>
            <a:ln w="38100" cap="flat" cmpd="sng">
              <a:solidFill>
                <a:srgbClr val="3333CC"/>
              </a:solidFill>
              <a:prstDash val="solid"/>
              <a:round/>
              <a:headEnd type="none" w="med" len="med"/>
              <a:tailEnd type="none" w="med" len="med"/>
            </a:ln>
          </p:spPr>
        </p:sp>
        <p:sp>
          <p:nvSpPr>
            <p:cNvPr id="33873" name="Line 40"/>
            <p:cNvSpPr/>
            <p:nvPr/>
          </p:nvSpPr>
          <p:spPr>
            <a:xfrm rot="5400000" flipV="1">
              <a:off x="4545802" y="2862341"/>
              <a:ext cx="503237" cy="0"/>
            </a:xfrm>
            <a:prstGeom prst="line">
              <a:avLst/>
            </a:prstGeom>
            <a:ln w="38100" cap="flat" cmpd="sng">
              <a:solidFill>
                <a:srgbClr val="3333CC"/>
              </a:solidFill>
              <a:prstDash val="solid"/>
              <a:round/>
              <a:headEnd type="triangle" w="med" len="med"/>
              <a:tailEnd type="triangle" w="med" len="med"/>
            </a:ln>
          </p:spPr>
        </p:sp>
        <p:sp>
          <p:nvSpPr>
            <p:cNvPr id="33874" name="Line 40"/>
            <p:cNvSpPr/>
            <p:nvPr/>
          </p:nvSpPr>
          <p:spPr>
            <a:xfrm rot="5400000">
              <a:off x="1178850" y="2951915"/>
              <a:ext cx="576000" cy="0"/>
            </a:xfrm>
            <a:prstGeom prst="line">
              <a:avLst/>
            </a:prstGeom>
            <a:ln w="38100" cap="flat" cmpd="sng">
              <a:solidFill>
                <a:srgbClr val="3333CC"/>
              </a:solidFill>
              <a:prstDash val="solid"/>
              <a:round/>
              <a:headEnd type="triangle" w="med" len="med"/>
              <a:tailEnd type="triangle" w="med" len="med"/>
            </a:ln>
          </p:spPr>
        </p:sp>
        <p:sp>
          <p:nvSpPr>
            <p:cNvPr id="33875" name="Line 33"/>
            <p:cNvSpPr/>
            <p:nvPr/>
          </p:nvSpPr>
          <p:spPr>
            <a:xfrm flipH="1">
              <a:off x="3851275" y="3266623"/>
              <a:ext cx="396875" cy="0"/>
            </a:xfrm>
            <a:prstGeom prst="line">
              <a:avLst/>
            </a:prstGeom>
            <a:ln w="38100" cap="flat" cmpd="sng">
              <a:solidFill>
                <a:srgbClr val="3333CC"/>
              </a:solidFill>
              <a:prstDash val="solid"/>
              <a:round/>
              <a:headEnd type="none" w="med" len="med"/>
              <a:tailEnd type="triangle" w="med" len="med"/>
            </a:ln>
          </p:spPr>
        </p:sp>
        <p:sp>
          <p:nvSpPr>
            <p:cNvPr id="33876" name="Line 40"/>
            <p:cNvSpPr/>
            <p:nvPr/>
          </p:nvSpPr>
          <p:spPr>
            <a:xfrm rot="5400000" flipV="1">
              <a:off x="2673350" y="3728613"/>
              <a:ext cx="647700" cy="0"/>
            </a:xfrm>
            <a:prstGeom prst="line">
              <a:avLst/>
            </a:prstGeom>
            <a:ln w="38100" cap="flat" cmpd="sng">
              <a:solidFill>
                <a:srgbClr val="00B050"/>
              </a:solidFill>
              <a:prstDash val="solid"/>
              <a:round/>
              <a:headEnd type="none" w="med" len="med"/>
              <a:tailEnd type="triangle" w="med" len="med"/>
            </a:ln>
          </p:spPr>
        </p:sp>
        <p:sp>
          <p:nvSpPr>
            <p:cNvPr id="33877" name="Line 50"/>
            <p:cNvSpPr/>
            <p:nvPr/>
          </p:nvSpPr>
          <p:spPr>
            <a:xfrm rot="-10800000" flipH="1">
              <a:off x="3556000" y="5251025"/>
              <a:ext cx="1008063" cy="0"/>
            </a:xfrm>
            <a:prstGeom prst="line">
              <a:avLst/>
            </a:prstGeom>
            <a:ln w="38100" cap="flat" cmpd="sng">
              <a:solidFill>
                <a:schemeClr val="hlink"/>
              </a:solidFill>
              <a:prstDash val="solid"/>
              <a:round/>
              <a:headEnd type="none" w="med" len="med"/>
              <a:tailEnd type="triangle" w="med" len="med"/>
            </a:ln>
          </p:spPr>
        </p:sp>
        <p:sp>
          <p:nvSpPr>
            <p:cNvPr id="33878" name="Line 40"/>
            <p:cNvSpPr/>
            <p:nvPr/>
          </p:nvSpPr>
          <p:spPr>
            <a:xfrm rot="5400000" flipV="1">
              <a:off x="3338950" y="3657263"/>
              <a:ext cx="396000" cy="0"/>
            </a:xfrm>
            <a:prstGeom prst="line">
              <a:avLst/>
            </a:prstGeom>
            <a:ln w="38100" cap="flat" cmpd="sng">
              <a:solidFill>
                <a:srgbClr val="00B050"/>
              </a:solidFill>
              <a:prstDash val="solid"/>
              <a:round/>
              <a:headEnd type="none" w="med" len="med"/>
              <a:tailEnd type="none" w="med" len="med"/>
            </a:ln>
          </p:spPr>
        </p:sp>
        <p:sp>
          <p:nvSpPr>
            <p:cNvPr id="33879" name="Line 50"/>
            <p:cNvSpPr/>
            <p:nvPr/>
          </p:nvSpPr>
          <p:spPr>
            <a:xfrm rot="-10800000" flipH="1">
              <a:off x="3528363" y="3855263"/>
              <a:ext cx="1404000" cy="0"/>
            </a:xfrm>
            <a:prstGeom prst="line">
              <a:avLst/>
            </a:prstGeom>
            <a:ln w="38100" cap="flat" cmpd="sng">
              <a:solidFill>
                <a:schemeClr val="hlink"/>
              </a:solidFill>
              <a:prstDash val="solid"/>
              <a:round/>
              <a:headEnd type="none" w="med" len="med"/>
              <a:tailEnd type="none" w="med" len="med"/>
            </a:ln>
          </p:spPr>
        </p:sp>
        <p:sp>
          <p:nvSpPr>
            <p:cNvPr id="33880" name="Line 40"/>
            <p:cNvSpPr/>
            <p:nvPr/>
          </p:nvSpPr>
          <p:spPr>
            <a:xfrm rot="5400000">
              <a:off x="4302362" y="4485403"/>
              <a:ext cx="1260000" cy="0"/>
            </a:xfrm>
            <a:prstGeom prst="line">
              <a:avLst/>
            </a:prstGeom>
            <a:ln w="38100" cap="flat" cmpd="sng">
              <a:solidFill>
                <a:srgbClr val="00B050"/>
              </a:solidFill>
              <a:prstDash val="solid"/>
              <a:round/>
              <a:headEnd type="none" w="med" len="med"/>
              <a:tailEnd type="triangle" w="med" len="med"/>
            </a:ln>
          </p:spPr>
        </p:sp>
        <p:sp>
          <p:nvSpPr>
            <p:cNvPr id="33881" name="Line 59"/>
            <p:cNvSpPr/>
            <p:nvPr/>
          </p:nvSpPr>
          <p:spPr>
            <a:xfrm rot="5400000" flipV="1">
              <a:off x="2519740" y="3906085"/>
              <a:ext cx="0" cy="576000"/>
            </a:xfrm>
            <a:prstGeom prst="line">
              <a:avLst/>
            </a:prstGeom>
            <a:ln w="38100" cap="flat" cmpd="sng">
              <a:solidFill>
                <a:srgbClr val="FF3300"/>
              </a:solidFill>
              <a:prstDash val="dash"/>
              <a:round/>
              <a:headEnd type="none" w="med" len="med"/>
              <a:tailEnd type="none" w="med" len="med"/>
            </a:ln>
          </p:spPr>
        </p:sp>
        <p:sp>
          <p:nvSpPr>
            <p:cNvPr id="33882" name="Line 59"/>
            <p:cNvSpPr/>
            <p:nvPr/>
          </p:nvSpPr>
          <p:spPr>
            <a:xfrm rot="-5400000" flipH="1" flipV="1">
              <a:off x="2042319" y="5670106"/>
              <a:ext cx="0" cy="468312"/>
            </a:xfrm>
            <a:prstGeom prst="line">
              <a:avLst/>
            </a:prstGeom>
            <a:ln w="38100" cap="flat" cmpd="sng">
              <a:solidFill>
                <a:srgbClr val="FF3300"/>
              </a:solidFill>
              <a:prstDash val="dash"/>
              <a:round/>
              <a:headEnd type="none" w="med" len="med"/>
              <a:tailEnd type="triangle" w="med" len="med"/>
            </a:ln>
          </p:spPr>
        </p:sp>
        <p:sp>
          <p:nvSpPr>
            <p:cNvPr id="33883" name="Line 40"/>
            <p:cNvSpPr/>
            <p:nvPr/>
          </p:nvSpPr>
          <p:spPr>
            <a:xfrm rot="5400000">
              <a:off x="1430745" y="5058275"/>
              <a:ext cx="1692000" cy="0"/>
            </a:xfrm>
            <a:prstGeom prst="line">
              <a:avLst/>
            </a:prstGeom>
            <a:ln w="38100" cap="flat" cmpd="sng">
              <a:solidFill>
                <a:srgbClr val="FF0000"/>
              </a:solidFill>
              <a:prstDash val="dash"/>
              <a:round/>
              <a:headEnd type="none" w="med" len="med"/>
              <a:tailEnd type="none" w="med" len="med"/>
            </a:ln>
          </p:spPr>
        </p:sp>
        <p:sp>
          <p:nvSpPr>
            <p:cNvPr id="33884" name="Line 50"/>
            <p:cNvSpPr/>
            <p:nvPr/>
          </p:nvSpPr>
          <p:spPr>
            <a:xfrm rot="-10800000" flipH="1">
              <a:off x="2609850" y="5904262"/>
              <a:ext cx="431800" cy="0"/>
            </a:xfrm>
            <a:prstGeom prst="line">
              <a:avLst/>
            </a:prstGeom>
            <a:ln w="38100" cap="flat" cmpd="sng">
              <a:solidFill>
                <a:schemeClr val="hlink"/>
              </a:solidFill>
              <a:prstDash val="solid"/>
              <a:round/>
              <a:headEnd type="none" w="med" len="med"/>
              <a:tailEnd type="none" w="med" len="med"/>
            </a:ln>
          </p:spPr>
        </p:sp>
        <p:sp>
          <p:nvSpPr>
            <p:cNvPr id="33885" name="Line 40"/>
            <p:cNvSpPr/>
            <p:nvPr/>
          </p:nvSpPr>
          <p:spPr>
            <a:xfrm rot="5400000">
              <a:off x="1872387" y="5184295"/>
              <a:ext cx="1440000" cy="0"/>
            </a:xfrm>
            <a:prstGeom prst="line">
              <a:avLst/>
            </a:prstGeom>
            <a:ln w="38100" cap="flat" cmpd="sng">
              <a:solidFill>
                <a:srgbClr val="00B050"/>
              </a:solidFill>
              <a:prstDash val="solid"/>
              <a:round/>
              <a:headEnd type="none" w="med" len="med"/>
              <a:tailEnd type="none" w="med" len="med"/>
            </a:ln>
          </p:spPr>
        </p:sp>
        <p:sp>
          <p:nvSpPr>
            <p:cNvPr id="33886" name="Line 50"/>
            <p:cNvSpPr/>
            <p:nvPr/>
          </p:nvSpPr>
          <p:spPr>
            <a:xfrm rot="-10800000" flipH="1">
              <a:off x="2573338" y="4446163"/>
              <a:ext cx="288925" cy="0"/>
            </a:xfrm>
            <a:prstGeom prst="line">
              <a:avLst/>
            </a:prstGeom>
            <a:ln w="38100" cap="flat" cmpd="sng">
              <a:solidFill>
                <a:schemeClr val="hlink"/>
              </a:solidFill>
              <a:prstDash val="solid"/>
              <a:round/>
              <a:headEnd type="none" w="med" len="med"/>
              <a:tailEnd type="triangle" w="med" len="med"/>
            </a:ln>
          </p:spPr>
        </p:sp>
        <p:sp>
          <p:nvSpPr>
            <p:cNvPr id="33887" name="Line 59"/>
            <p:cNvSpPr/>
            <p:nvPr/>
          </p:nvSpPr>
          <p:spPr>
            <a:xfrm rot="5400000" flipH="1" flipV="1">
              <a:off x="6250777" y="5841320"/>
              <a:ext cx="0" cy="1116013"/>
            </a:xfrm>
            <a:prstGeom prst="line">
              <a:avLst/>
            </a:prstGeom>
            <a:ln w="38100" cap="flat" cmpd="sng">
              <a:solidFill>
                <a:srgbClr val="FF3300"/>
              </a:solidFill>
              <a:prstDash val="dash"/>
              <a:round/>
              <a:headEnd type="none" w="med" len="med"/>
              <a:tailEnd type="triangle" w="med" len="med"/>
            </a:ln>
          </p:spPr>
        </p:sp>
        <p:sp>
          <p:nvSpPr>
            <p:cNvPr id="33888" name="Text Box 57"/>
            <p:cNvSpPr txBox="1"/>
            <p:nvPr/>
          </p:nvSpPr>
          <p:spPr>
            <a:xfrm>
              <a:off x="6832600" y="6179300"/>
              <a:ext cx="1700213"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控制信号线</a:t>
              </a:r>
            </a:p>
          </p:txBody>
        </p:sp>
        <p:sp>
          <p:nvSpPr>
            <p:cNvPr id="33889" name="Line 59"/>
            <p:cNvSpPr/>
            <p:nvPr/>
          </p:nvSpPr>
          <p:spPr>
            <a:xfrm rot="5400000" flipH="1" flipV="1">
              <a:off x="6246019" y="6157119"/>
              <a:ext cx="0" cy="1116012"/>
            </a:xfrm>
            <a:prstGeom prst="line">
              <a:avLst/>
            </a:prstGeom>
            <a:ln w="38100" cap="flat" cmpd="sng">
              <a:solidFill>
                <a:srgbClr val="FF3300"/>
              </a:solidFill>
              <a:prstDash val="solid"/>
              <a:round/>
              <a:headEnd type="none" w="med" len="med"/>
              <a:tailEnd type="triangle" w="med" len="med"/>
            </a:ln>
          </p:spPr>
        </p:sp>
        <p:sp>
          <p:nvSpPr>
            <p:cNvPr id="33890" name="Text Box 57"/>
            <p:cNvSpPr txBox="1"/>
            <p:nvPr/>
          </p:nvSpPr>
          <p:spPr>
            <a:xfrm>
              <a:off x="6784975" y="6488113"/>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数据传送线</a:t>
              </a:r>
            </a:p>
          </p:txBody>
        </p:sp>
        <p:sp>
          <p:nvSpPr>
            <p:cNvPr id="190" name="矩形 189"/>
            <p:cNvSpPr/>
            <p:nvPr/>
          </p:nvSpPr>
          <p:spPr>
            <a:xfrm>
              <a:off x="161925" y="2189126"/>
              <a:ext cx="5172075" cy="452599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33892" name="Text Box 57"/>
            <p:cNvSpPr txBox="1"/>
            <p:nvPr/>
          </p:nvSpPr>
          <p:spPr>
            <a:xfrm>
              <a:off x="232569" y="2189174"/>
              <a:ext cx="2563812"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中央处理器（</a:t>
              </a:r>
              <a:r>
                <a:rPr lang="en-US" altLang="zh-CN" sz="2000" dirty="0">
                  <a:solidFill>
                    <a:srgbClr val="FF3300"/>
                  </a:solidFill>
                  <a:latin typeface="微软雅黑" panose="020B0503020204020204" pitchFamily="34" charset="-122"/>
                  <a:ea typeface="微软雅黑" panose="020B0503020204020204" pitchFamily="34" charset="-122"/>
                </a:rPr>
                <a:t>CPU</a:t>
              </a:r>
              <a:r>
                <a:rPr lang="zh-CN" altLang="en-US" sz="2000" dirty="0">
                  <a:solidFill>
                    <a:srgbClr val="FF3300"/>
                  </a:solidFill>
                  <a:latin typeface="微软雅黑" panose="020B0503020204020204" pitchFamily="34" charset="-122"/>
                  <a:ea typeface="微软雅黑" panose="020B0503020204020204" pitchFamily="34" charset="-122"/>
                </a:rPr>
                <a:t>）</a:t>
              </a:r>
            </a:p>
          </p:txBody>
        </p:sp>
        <p:sp>
          <p:nvSpPr>
            <p:cNvPr id="33893" name="Text Box 61"/>
            <p:cNvSpPr txBox="1"/>
            <p:nvPr/>
          </p:nvSpPr>
          <p:spPr>
            <a:xfrm>
              <a:off x="926595" y="6076707"/>
              <a:ext cx="617537"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F</a:t>
              </a:r>
            </a:p>
          </p:txBody>
        </p:sp>
        <p:sp>
          <p:nvSpPr>
            <p:cNvPr id="33894" name="Text Box 61"/>
            <p:cNvSpPr txBox="1"/>
            <p:nvPr/>
          </p:nvSpPr>
          <p:spPr>
            <a:xfrm>
              <a:off x="619125" y="4861275"/>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a:t>
              </a:r>
            </a:p>
          </p:txBody>
        </p:sp>
        <p:sp>
          <p:nvSpPr>
            <p:cNvPr id="33895" name="Text Box 61"/>
            <p:cNvSpPr txBox="1"/>
            <p:nvPr/>
          </p:nvSpPr>
          <p:spPr>
            <a:xfrm>
              <a:off x="1785938" y="4850162"/>
              <a:ext cx="619125"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B</a:t>
              </a:r>
            </a:p>
          </p:txBody>
        </p:sp>
        <p:sp>
          <p:nvSpPr>
            <p:cNvPr id="33896" name="Text Box 61"/>
            <p:cNvSpPr txBox="1"/>
            <p:nvPr/>
          </p:nvSpPr>
          <p:spPr>
            <a:xfrm>
              <a:off x="1738313" y="5897912"/>
              <a:ext cx="1262062" cy="461963"/>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ALUop</a:t>
              </a:r>
            </a:p>
          </p:txBody>
        </p:sp>
      </p:grpSp>
      <p:sp>
        <p:nvSpPr>
          <p:cNvPr id="33897" name="Line 59"/>
          <p:cNvSpPr/>
          <p:nvPr/>
        </p:nvSpPr>
        <p:spPr>
          <a:xfrm rot="5400000" flipH="1" flipV="1">
            <a:off x="6243638" y="6154738"/>
            <a:ext cx="0" cy="1116012"/>
          </a:xfrm>
          <a:prstGeom prst="line">
            <a:avLst/>
          </a:prstGeom>
          <a:ln w="38100" cap="flat" cmpd="sng">
            <a:solidFill>
              <a:srgbClr val="0000FF"/>
            </a:solidFill>
            <a:prstDash val="solid"/>
            <a:round/>
            <a:headEnd type="none" w="med" len="med"/>
            <a:tailEnd type="triangle" w="med" len="med"/>
          </a:ln>
        </p:spPr>
      </p:sp>
      <p:sp>
        <p:nvSpPr>
          <p:cNvPr id="33898" name="Text Box 57"/>
          <p:cNvSpPr txBox="1"/>
          <p:nvPr/>
        </p:nvSpPr>
        <p:spPr>
          <a:xfrm>
            <a:off x="6784975" y="6488113"/>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00FF"/>
                </a:solidFill>
                <a:latin typeface="微软雅黑" panose="020B0503020204020204" pitchFamily="34" charset="-122"/>
                <a:ea typeface="微软雅黑" panose="020B0503020204020204" pitchFamily="34" charset="-122"/>
              </a:rPr>
              <a:t>数据传送线</a:t>
            </a:r>
          </a:p>
        </p:txBody>
      </p:sp>
      <p:sp>
        <p:nvSpPr>
          <p:cNvPr id="33899" name="Line 59"/>
          <p:cNvSpPr/>
          <p:nvPr/>
        </p:nvSpPr>
        <p:spPr>
          <a:xfrm rot="10800000" flipH="1" flipV="1">
            <a:off x="3257550" y="4554538"/>
            <a:ext cx="0" cy="539750"/>
          </a:xfrm>
          <a:prstGeom prst="line">
            <a:avLst/>
          </a:prstGeom>
          <a:ln w="38100" cap="flat" cmpd="sng">
            <a:solidFill>
              <a:srgbClr val="FF3300"/>
            </a:solidFill>
            <a:prstDash val="dash"/>
            <a:round/>
            <a:headEnd type="none" w="med" len="med"/>
            <a:tailEnd type="triangle" w="med" len="med"/>
          </a:ln>
        </p:spPr>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49891">
                                            <p:txEl>
                                              <p:pRg st="0" end="0"/>
                                            </p:txEl>
                                          </p:spTgt>
                                        </p:tgtEl>
                                        <p:attrNameLst>
                                          <p:attrName>style.visibility</p:attrName>
                                        </p:attrNameLst>
                                      </p:cBhvr>
                                      <p:to>
                                        <p:strVal val="visible"/>
                                      </p:to>
                                    </p:set>
                                    <p:animEffect transition="in" filter="blinds(horizontal)">
                                      <p:cBhvr>
                                        <p:cTn id="7" dur="500"/>
                                        <p:tgtEl>
                                          <p:spTgt spid="54989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49891">
                                            <p:txEl>
                                              <p:pRg st="1" end="1"/>
                                            </p:txEl>
                                          </p:spTgt>
                                        </p:tgtEl>
                                        <p:attrNameLst>
                                          <p:attrName>style.visibility</p:attrName>
                                        </p:attrNameLst>
                                      </p:cBhvr>
                                      <p:to>
                                        <p:strVal val="visible"/>
                                      </p:to>
                                    </p:set>
                                    <p:animEffect transition="in" filter="blinds(horizontal)">
                                      <p:cBhvr>
                                        <p:cTn id="12" dur="500"/>
                                        <p:tgtEl>
                                          <p:spTgt spid="54989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49891">
                                            <p:txEl>
                                              <p:pRg st="2" end="2"/>
                                            </p:txEl>
                                          </p:spTgt>
                                        </p:tgtEl>
                                        <p:attrNameLst>
                                          <p:attrName>style.visibility</p:attrName>
                                        </p:attrNameLst>
                                      </p:cBhvr>
                                      <p:to>
                                        <p:strVal val="visible"/>
                                      </p:to>
                                    </p:set>
                                    <p:animEffect transition="in" filter="blinds(horizontal)">
                                      <p:cBhvr>
                                        <p:cTn id="17" dur="500"/>
                                        <p:tgtEl>
                                          <p:spTgt spid="54989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p:cNvSpPr>
            <a:spLocks noGrp="1"/>
          </p:cNvSpPr>
          <p:nvPr>
            <p:ph type="title"/>
          </p:nvPr>
        </p:nvSpPr>
        <p:spPr>
          <a:xfrm>
            <a:off x="1687513" y="203200"/>
            <a:ext cx="5629275" cy="528638"/>
          </a:xfrm>
        </p:spPr>
        <p:txBody>
          <a:bodyPr vert="horz" wrap="square" lIns="63500" tIns="25400" rIns="63500" bIns="25400" anchor="t" anchorCtr="0">
            <a:spAutoFit/>
          </a:bodyPr>
          <a:lstStyle/>
          <a:p>
            <a:r>
              <a:rPr lang="zh-CN" altLang="en-US" sz="3600" dirty="0"/>
              <a:t>第一讲 计算机系统概述</a:t>
            </a:r>
          </a:p>
        </p:txBody>
      </p:sp>
      <p:sp>
        <p:nvSpPr>
          <p:cNvPr id="35842" name="Rectangle 3"/>
          <p:cNvSpPr>
            <a:spLocks noGrp="1"/>
          </p:cNvSpPr>
          <p:nvPr>
            <p:ph idx="1"/>
          </p:nvPr>
        </p:nvSpPr>
        <p:spPr>
          <a:xfrm>
            <a:off x="1120775" y="1177925"/>
            <a:ext cx="6965950" cy="4926013"/>
          </a:xfrm>
        </p:spPr>
        <p:txBody>
          <a:bodyPr vert="horz" wrap="square" lIns="63500" tIns="25400" rIns="63500" bIns="25400" anchor="t" anchorCtr="0">
            <a:spAutoFit/>
          </a:bodyPr>
          <a:lstStyle/>
          <a:p>
            <a:pPr>
              <a:spcBef>
                <a:spcPct val="45000"/>
              </a:spcBef>
            </a:pPr>
            <a:r>
              <a:rPr lang="zh-CN" altLang="en-US" dirty="0">
                <a:latin typeface="微软雅黑" panose="020B0503020204020204" pitchFamily="34" charset="-122"/>
                <a:ea typeface="微软雅黑" panose="020B0503020204020204" pitchFamily="34" charset="-122"/>
              </a:rPr>
              <a:t>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诺依曼结构计算机</a:t>
            </a:r>
            <a:endParaRPr lang="en-US" altLang="zh-CN"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冯</a:t>
            </a:r>
            <a:r>
              <a:rPr lang="en-US" altLang="zh-CN" sz="2200" dirty="0">
                <a:latin typeface="微软雅黑" panose="020B0503020204020204" pitchFamily="34" charset="-122"/>
                <a:ea typeface="微软雅黑" panose="020B0503020204020204" pitchFamily="34" charset="-122"/>
              </a:rPr>
              <a:t>.</a:t>
            </a:r>
            <a:r>
              <a:rPr lang="zh-CN" altLang="en-US" sz="2200" dirty="0">
                <a:latin typeface="微软雅黑" panose="020B0503020204020204" pitchFamily="34" charset="-122"/>
                <a:ea typeface="微软雅黑" panose="020B0503020204020204" pitchFamily="34" charset="-122"/>
              </a:rPr>
              <a:t>诺依曼结构基本思想</a:t>
            </a:r>
            <a:endParaRPr lang="en-US" altLang="zh-CN" sz="2200"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计算机硬件的基本组成</a:t>
            </a:r>
          </a:p>
          <a:p>
            <a:pPr>
              <a:spcBef>
                <a:spcPct val="45000"/>
              </a:spcBef>
            </a:pPr>
            <a:r>
              <a:rPr lang="zh-CN" altLang="en-US" dirty="0">
                <a:latin typeface="微软雅黑" panose="020B0503020204020204" pitchFamily="34" charset="-122"/>
                <a:ea typeface="微软雅黑" panose="020B0503020204020204" pitchFamily="34" charset="-122"/>
              </a:rPr>
              <a:t>程序的表示和执行过程</a:t>
            </a:r>
            <a:endParaRPr lang="en-US" altLang="zh-CN"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机器级语言和高级编程语言</a:t>
            </a:r>
            <a:endParaRPr lang="en-US" altLang="zh-CN" sz="2200"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翻译程序：汇编、编译、解释</a:t>
            </a:r>
            <a:endParaRPr lang="en-US" altLang="zh-CN" sz="2200" dirty="0">
              <a:latin typeface="微软雅黑" panose="020B0503020204020204" pitchFamily="34" charset="-122"/>
              <a:ea typeface="微软雅黑" panose="020B0503020204020204" pitchFamily="34" charset="-122"/>
            </a:endParaRPr>
          </a:p>
          <a:p>
            <a:pPr>
              <a:spcBef>
                <a:spcPct val="45000"/>
              </a:spcBef>
            </a:pPr>
            <a:r>
              <a:rPr lang="zh-CN" altLang="en-US" dirty="0">
                <a:latin typeface="微软雅黑" panose="020B0503020204020204" pitchFamily="34" charset="-122"/>
                <a:ea typeface="微软雅黑" panose="020B0503020204020204" pitchFamily="34" charset="-122"/>
              </a:rPr>
              <a:t>计算机系统抽象层</a:t>
            </a:r>
          </a:p>
          <a:p>
            <a:pPr lvl="1">
              <a:spcBef>
                <a:spcPct val="45000"/>
              </a:spcBef>
            </a:pPr>
            <a:r>
              <a:rPr lang="zh-CN" altLang="en-US" sz="2200" dirty="0">
                <a:latin typeface="微软雅黑" panose="020B0503020204020204" pitchFamily="34" charset="-122"/>
                <a:ea typeface="微软雅黑" panose="020B0503020204020204" pitchFamily="34" charset="-122"/>
              </a:rPr>
              <a:t>计算机硬件和软件的接口：指令系统</a:t>
            </a:r>
          </a:p>
          <a:p>
            <a:pPr lvl="1">
              <a:spcBef>
                <a:spcPct val="45000"/>
              </a:spcBef>
            </a:pPr>
            <a:r>
              <a:rPr lang="zh-CN" altLang="en-US" sz="2200" dirty="0">
                <a:latin typeface="微软雅黑" panose="020B0503020204020204" pitchFamily="34" charset="-122"/>
                <a:ea typeface="微软雅黑" panose="020B0503020204020204" pitchFamily="34" charset="-122"/>
              </a:rPr>
              <a:t>本课程内容在计算机系统中的位置</a:t>
            </a:r>
          </a:p>
        </p:txBody>
      </p:sp>
      <p:sp>
        <p:nvSpPr>
          <p:cNvPr id="2" name="矩形 1"/>
          <p:cNvSpPr/>
          <p:nvPr/>
        </p:nvSpPr>
        <p:spPr>
          <a:xfrm>
            <a:off x="682625" y="2794000"/>
            <a:ext cx="5486400" cy="1695450"/>
          </a:xfrm>
          <a:prstGeom prst="rect">
            <a:avLst/>
          </a:prstGeom>
          <a:solidFill>
            <a:srgbClr val="FF3300">
              <a:alpha val="34117"/>
            </a:srgbClr>
          </a:solidFill>
          <a:ln w="12700" cap="flat" cmpd="sng">
            <a:solidFill>
              <a:srgbClr val="000000"/>
            </a:solidFill>
            <a:prstDash val="solid"/>
            <a:round/>
            <a:headEnd type="none" w="med" len="med"/>
            <a:tailEnd type="none" w="med" len="med"/>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p:cNvSpPr>
          <p:nvPr>
            <p:ph type="title"/>
          </p:nvPr>
        </p:nvSpPr>
        <p:spPr>
          <a:xfrm>
            <a:off x="457200" y="155575"/>
            <a:ext cx="8229600" cy="561975"/>
          </a:xfrm>
        </p:spPr>
        <p:txBody>
          <a:bodyPr vert="horz" wrap="square" lIns="63500" tIns="25400" rIns="63500" bIns="25400" anchor="t" anchorCtr="0">
            <a:spAutoFit/>
          </a:bodyPr>
          <a:lstStyle/>
          <a:p>
            <a:r>
              <a:rPr lang="zh-CN" altLang="en-US" sz="3600" dirty="0"/>
              <a:t>计算机是如何工作的？</a:t>
            </a:r>
          </a:p>
        </p:txBody>
      </p:sp>
      <p:sp>
        <p:nvSpPr>
          <p:cNvPr id="551939" name="Text Box 3"/>
          <p:cNvSpPr txBox="1"/>
          <p:nvPr/>
        </p:nvSpPr>
        <p:spPr>
          <a:xfrm>
            <a:off x="206375" y="850900"/>
            <a:ext cx="8235950" cy="868363"/>
          </a:xfrm>
          <a:prstGeom prst="rect">
            <a:avLst/>
          </a:prstGeom>
          <a:noFill/>
          <a:ln w="9525">
            <a:noFill/>
          </a:ln>
        </p:spPr>
        <p:txBody>
          <a:bodyPr anchor="t" anchorCtr="0">
            <a:spAutoFit/>
          </a:bodyPr>
          <a:lstStyle/>
          <a:p>
            <a:pPr marL="342900" indent="-342900" eaLnBrk="0" hangingPunct="0">
              <a:spcBef>
                <a:spcPct val="20000"/>
              </a:spcBef>
            </a:pPr>
            <a:r>
              <a:rPr lang="zh-CN" altLang="en-US" sz="2400" dirty="0">
                <a:latin typeface="微软雅黑" panose="020B0503020204020204" pitchFamily="34" charset="-122"/>
                <a:ea typeface="微软雅黑" panose="020B0503020204020204" pitchFamily="34" charset="-122"/>
              </a:rPr>
              <a:t>先想象一下妈妈是怎样做一桌你喜欢（</a:t>
            </a:r>
            <a:r>
              <a:rPr lang="zh-CN" altLang="en-US" sz="2400" dirty="0">
                <a:solidFill>
                  <a:srgbClr val="FF3300"/>
                </a:solidFill>
                <a:latin typeface="微软雅黑" panose="020B0503020204020204" pitchFamily="34" charset="-122"/>
                <a:ea typeface="微软雅黑" panose="020B0503020204020204" pitchFamily="34" charset="-122"/>
              </a:rPr>
              <a:t>指定</a:t>
            </a:r>
            <a:r>
              <a:rPr lang="zh-CN" altLang="en-US" sz="2400" dirty="0">
                <a:latin typeface="微软雅黑" panose="020B0503020204020204" pitchFamily="34" charset="-122"/>
                <a:ea typeface="微软雅黑" panose="020B0503020204020204" pitchFamily="34" charset="-122"/>
              </a:rPr>
              <a:t>）的菜的？</a:t>
            </a:r>
          </a:p>
          <a:p>
            <a:pPr marL="342900" indent="-342900" eaLnBrk="0" hangingPunct="0">
              <a:lnSpc>
                <a:spcPct val="115000"/>
              </a:lnSpc>
              <a:spcBef>
                <a:spcPct val="20000"/>
              </a:spcBef>
            </a:pPr>
            <a:r>
              <a:rPr lang="zh-CN" altLang="en-US" sz="2000" dirty="0">
                <a:solidFill>
                  <a:srgbClr val="3333CC"/>
                </a:solidFill>
                <a:latin typeface="微软雅黑" panose="020B0503020204020204" pitchFamily="34" charset="-122"/>
                <a:ea typeface="微软雅黑" panose="020B0503020204020204" pitchFamily="34" charset="-122"/>
              </a:rPr>
              <a:t>    </a:t>
            </a:r>
          </a:p>
        </p:txBody>
      </p:sp>
      <p:sp>
        <p:nvSpPr>
          <p:cNvPr id="551940" name="Text Box 4"/>
          <p:cNvSpPr txBox="1"/>
          <p:nvPr/>
        </p:nvSpPr>
        <p:spPr>
          <a:xfrm>
            <a:off x="250825" y="1449388"/>
            <a:ext cx="8686800" cy="427037"/>
          </a:xfrm>
          <a:prstGeom prst="rect">
            <a:avLst/>
          </a:prstGeom>
          <a:noFill/>
          <a:ln w="9525">
            <a:noFill/>
          </a:ln>
        </p:spPr>
        <p:txBody>
          <a:bodyPr anchor="t" anchorCtr="0">
            <a:spAutoFit/>
          </a:bodyPr>
          <a:lstStyle/>
          <a:p>
            <a:pPr marL="342900" indent="-342900" eaLnBrk="0" hangingPunct="0">
              <a:spcBef>
                <a:spcPct val="50000"/>
              </a:spcBef>
            </a:pPr>
            <a:r>
              <a:rPr lang="zh-CN" altLang="en-US" sz="2200" dirty="0">
                <a:solidFill>
                  <a:schemeClr val="accent2"/>
                </a:solidFill>
                <a:latin typeface="微软雅黑" panose="020B0503020204020204" pitchFamily="34" charset="-122"/>
                <a:ea typeface="微软雅黑" panose="020B0503020204020204" pitchFamily="34" charset="-122"/>
              </a:rPr>
              <a:t>厨房</a:t>
            </a:r>
            <a:r>
              <a:rPr lang="en-US" altLang="zh-CN" sz="2200" dirty="0">
                <a:solidFill>
                  <a:schemeClr val="accent2"/>
                </a:solidFill>
                <a:latin typeface="微软雅黑" panose="020B0503020204020204" pitchFamily="34" charset="-122"/>
                <a:ea typeface="微软雅黑" panose="020B0503020204020204" pitchFamily="34" charset="-122"/>
              </a:rPr>
              <a:t>-</a:t>
            </a:r>
            <a:r>
              <a:rPr lang="en-US" altLang="zh-CN" sz="2200" dirty="0">
                <a:solidFill>
                  <a:srgbClr val="FF3300"/>
                </a:solidFill>
                <a:latin typeface="微软雅黑" panose="020B0503020204020204" pitchFamily="34" charset="-122"/>
                <a:ea typeface="微软雅黑" panose="020B0503020204020204" pitchFamily="34" charset="-122"/>
              </a:rPr>
              <a:t>CPU</a:t>
            </a:r>
            <a:r>
              <a:rPr lang="zh-CN" altLang="en-US" sz="2200" dirty="0">
                <a:solidFill>
                  <a:schemeClr val="accent2"/>
                </a:solidFill>
                <a:latin typeface="微软雅黑" panose="020B0503020204020204" pitchFamily="34" charset="-122"/>
                <a:ea typeface="微软雅黑" panose="020B0503020204020204" pitchFamily="34" charset="-122"/>
              </a:rPr>
              <a:t>，你妈</a:t>
            </a:r>
            <a:r>
              <a:rPr lang="en-US" altLang="zh-CN" sz="2200" dirty="0">
                <a:solidFill>
                  <a:schemeClr val="accent2"/>
                </a:solidFill>
                <a:latin typeface="微软雅黑" panose="020B0503020204020204" pitchFamily="34" charset="-122"/>
                <a:ea typeface="微软雅黑" panose="020B0503020204020204" pitchFamily="34" charset="-122"/>
              </a:rPr>
              <a:t>-</a:t>
            </a:r>
            <a:r>
              <a:rPr lang="zh-CN" altLang="en-US" sz="2200" dirty="0">
                <a:solidFill>
                  <a:srgbClr val="FF3300"/>
                </a:solidFill>
                <a:latin typeface="微软雅黑" panose="020B0503020204020204" pitchFamily="34" charset="-122"/>
                <a:ea typeface="微软雅黑" panose="020B0503020204020204" pitchFamily="34" charset="-122"/>
              </a:rPr>
              <a:t>控制器</a:t>
            </a:r>
            <a:r>
              <a:rPr lang="zh-CN" altLang="en-US" sz="2200" dirty="0">
                <a:solidFill>
                  <a:schemeClr val="accent2"/>
                </a:solidFill>
                <a:latin typeface="微软雅黑" panose="020B0503020204020204" pitchFamily="34" charset="-122"/>
                <a:ea typeface="微软雅黑" panose="020B0503020204020204" pitchFamily="34" charset="-122"/>
              </a:rPr>
              <a:t>，盘</a:t>
            </a:r>
            <a:r>
              <a:rPr lang="en-US" altLang="zh-CN" sz="2200" dirty="0">
                <a:solidFill>
                  <a:schemeClr val="accent2"/>
                </a:solidFill>
                <a:latin typeface="微软雅黑" panose="020B0503020204020204" pitchFamily="34" charset="-122"/>
                <a:ea typeface="微软雅黑" panose="020B0503020204020204" pitchFamily="34" charset="-122"/>
              </a:rPr>
              <a:t>-</a:t>
            </a:r>
            <a:r>
              <a:rPr lang="en-US" altLang="zh-CN" sz="2200" dirty="0">
                <a:solidFill>
                  <a:srgbClr val="FF3300"/>
                </a:solidFill>
                <a:latin typeface="微软雅黑" panose="020B0503020204020204" pitchFamily="34" charset="-122"/>
                <a:ea typeface="微软雅黑" panose="020B0503020204020204" pitchFamily="34" charset="-122"/>
              </a:rPr>
              <a:t>GPRs</a:t>
            </a:r>
            <a:r>
              <a:rPr lang="zh-CN" altLang="en-US" sz="2200" dirty="0">
                <a:solidFill>
                  <a:schemeClr val="accent2"/>
                </a:solidFill>
                <a:latin typeface="微软雅黑" panose="020B0503020204020204" pitchFamily="34" charset="-122"/>
                <a:ea typeface="微软雅黑" panose="020B0503020204020204" pitchFamily="34" charset="-122"/>
              </a:rPr>
              <a:t>，锅灶等</a:t>
            </a:r>
            <a:r>
              <a:rPr lang="en-US" altLang="zh-CN" sz="2200" dirty="0">
                <a:solidFill>
                  <a:schemeClr val="accent2"/>
                </a:solidFill>
                <a:latin typeface="微软雅黑" panose="020B0503020204020204" pitchFamily="34" charset="-122"/>
                <a:ea typeface="微软雅黑" panose="020B0503020204020204" pitchFamily="34" charset="-122"/>
              </a:rPr>
              <a:t>-</a:t>
            </a:r>
            <a:r>
              <a:rPr lang="en-US" altLang="zh-CN" sz="2200" dirty="0">
                <a:solidFill>
                  <a:srgbClr val="FF3300"/>
                </a:solidFill>
                <a:latin typeface="微软雅黑" panose="020B0503020204020204" pitchFamily="34" charset="-122"/>
                <a:ea typeface="微软雅黑" panose="020B0503020204020204" pitchFamily="34" charset="-122"/>
              </a:rPr>
              <a:t>ALU </a:t>
            </a:r>
            <a:r>
              <a:rPr lang="zh-CN" altLang="en-US" sz="2200" dirty="0">
                <a:solidFill>
                  <a:schemeClr val="accent2"/>
                </a:solidFill>
                <a:latin typeface="微软雅黑" panose="020B0503020204020204" pitchFamily="34" charset="-122"/>
                <a:ea typeface="微软雅黑" panose="020B0503020204020204" pitchFamily="34" charset="-122"/>
              </a:rPr>
              <a:t>，架子</a:t>
            </a:r>
            <a:r>
              <a:rPr lang="en-US" altLang="zh-CN" sz="2200" dirty="0">
                <a:solidFill>
                  <a:schemeClr val="accent2"/>
                </a:solidFill>
                <a:latin typeface="微软雅黑" panose="020B0503020204020204" pitchFamily="34" charset="-122"/>
                <a:ea typeface="微软雅黑" panose="020B0503020204020204" pitchFamily="34" charset="-122"/>
              </a:rPr>
              <a:t>-</a:t>
            </a:r>
            <a:r>
              <a:rPr lang="zh-CN" altLang="en-US" sz="2200" dirty="0">
                <a:solidFill>
                  <a:srgbClr val="FF3300"/>
                </a:solidFill>
                <a:latin typeface="微软雅黑" panose="020B0503020204020204" pitchFamily="34" charset="-122"/>
                <a:ea typeface="微软雅黑" panose="020B0503020204020204" pitchFamily="34" charset="-122"/>
              </a:rPr>
              <a:t>存储器</a:t>
            </a:r>
          </a:p>
        </p:txBody>
      </p:sp>
      <p:grpSp>
        <p:nvGrpSpPr>
          <p:cNvPr id="36868" name="组合 197"/>
          <p:cNvGrpSpPr/>
          <p:nvPr/>
        </p:nvGrpSpPr>
        <p:grpSpPr>
          <a:xfrm>
            <a:off x="161925" y="2076450"/>
            <a:ext cx="8859838" cy="4811713"/>
            <a:chOff x="161925" y="2076412"/>
            <a:chExt cx="8859838" cy="4811751"/>
          </a:xfrm>
        </p:grpSpPr>
        <p:sp>
          <p:nvSpPr>
            <p:cNvPr id="36869" name="Text Box 61"/>
            <p:cNvSpPr txBox="1"/>
            <p:nvPr/>
          </p:nvSpPr>
          <p:spPr>
            <a:xfrm>
              <a:off x="387350" y="2753075"/>
              <a:ext cx="116998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GPRs</a:t>
              </a:r>
            </a:p>
          </p:txBody>
        </p:sp>
        <p:grpSp>
          <p:nvGrpSpPr>
            <p:cNvPr id="36870" name="Group 63"/>
            <p:cNvGrpSpPr/>
            <p:nvPr/>
          </p:nvGrpSpPr>
          <p:grpSpPr>
            <a:xfrm>
              <a:off x="877888" y="3253137"/>
              <a:ext cx="1035050" cy="1574800"/>
              <a:chOff x="2228" y="1678"/>
              <a:chExt cx="737" cy="992"/>
            </a:xfrm>
          </p:grpSpPr>
          <p:sp>
            <p:nvSpPr>
              <p:cNvPr id="36871" name="Rectangle 64"/>
              <p:cNvSpPr/>
              <p:nvPr/>
            </p:nvSpPr>
            <p:spPr>
              <a:xfrm>
                <a:off x="2228" y="1678"/>
                <a:ext cx="737" cy="992"/>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6872" name="Line 65"/>
              <p:cNvSpPr/>
              <p:nvPr/>
            </p:nvSpPr>
            <p:spPr>
              <a:xfrm>
                <a:off x="2228" y="1933"/>
                <a:ext cx="736" cy="0"/>
              </a:xfrm>
              <a:prstGeom prst="line">
                <a:avLst/>
              </a:prstGeom>
              <a:ln w="9525" cap="flat" cmpd="sng">
                <a:solidFill>
                  <a:schemeClr val="tx1"/>
                </a:solidFill>
                <a:prstDash val="solid"/>
                <a:round/>
                <a:headEnd type="none" w="med" len="med"/>
                <a:tailEnd type="none" w="med" len="med"/>
              </a:ln>
            </p:spPr>
          </p:sp>
          <p:sp>
            <p:nvSpPr>
              <p:cNvPr id="36873" name="Line 66"/>
              <p:cNvSpPr/>
              <p:nvPr/>
            </p:nvSpPr>
            <p:spPr>
              <a:xfrm>
                <a:off x="2228" y="2188"/>
                <a:ext cx="736" cy="0"/>
              </a:xfrm>
              <a:prstGeom prst="line">
                <a:avLst/>
              </a:prstGeom>
              <a:ln w="9525" cap="flat" cmpd="sng">
                <a:solidFill>
                  <a:schemeClr val="tx1"/>
                </a:solidFill>
                <a:prstDash val="solid"/>
                <a:round/>
                <a:headEnd type="none" w="med" len="med"/>
                <a:tailEnd type="none" w="med" len="med"/>
              </a:ln>
            </p:spPr>
          </p:sp>
          <p:sp>
            <p:nvSpPr>
              <p:cNvPr id="36874" name="Line 67"/>
              <p:cNvSpPr/>
              <p:nvPr/>
            </p:nvSpPr>
            <p:spPr>
              <a:xfrm>
                <a:off x="2228" y="2415"/>
                <a:ext cx="736" cy="0"/>
              </a:xfrm>
              <a:prstGeom prst="line">
                <a:avLst/>
              </a:prstGeom>
              <a:ln w="9525" cap="flat" cmpd="sng">
                <a:solidFill>
                  <a:schemeClr val="tx1"/>
                </a:solidFill>
                <a:prstDash val="solid"/>
                <a:round/>
                <a:headEnd type="none" w="med" len="med"/>
                <a:tailEnd type="none" w="med" len="med"/>
              </a:ln>
            </p:spPr>
          </p:sp>
        </p:grpSp>
        <p:sp>
          <p:nvSpPr>
            <p:cNvPr id="36875" name="Text Box 68"/>
            <p:cNvSpPr txBox="1"/>
            <p:nvPr/>
          </p:nvSpPr>
          <p:spPr>
            <a:xfrm>
              <a:off x="519113" y="3267425"/>
              <a:ext cx="315912"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0</a:t>
              </a:r>
            </a:p>
          </p:txBody>
        </p:sp>
        <p:sp>
          <p:nvSpPr>
            <p:cNvPr id="36876" name="Text Box 69"/>
            <p:cNvSpPr txBox="1"/>
            <p:nvPr/>
          </p:nvSpPr>
          <p:spPr>
            <a:xfrm>
              <a:off x="520700" y="3653187"/>
              <a:ext cx="315913"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1</a:t>
              </a:r>
            </a:p>
          </p:txBody>
        </p:sp>
        <p:sp>
          <p:nvSpPr>
            <p:cNvPr id="36877" name="Text Box 70"/>
            <p:cNvSpPr txBox="1"/>
            <p:nvPr/>
          </p:nvSpPr>
          <p:spPr>
            <a:xfrm>
              <a:off x="520700" y="4064350"/>
              <a:ext cx="315913"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2</a:t>
              </a:r>
            </a:p>
          </p:txBody>
        </p:sp>
        <p:sp>
          <p:nvSpPr>
            <p:cNvPr id="36878" name="Text Box 71"/>
            <p:cNvSpPr txBox="1"/>
            <p:nvPr/>
          </p:nvSpPr>
          <p:spPr>
            <a:xfrm>
              <a:off x="519113" y="4513612"/>
              <a:ext cx="315912"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3</a:t>
              </a:r>
            </a:p>
          </p:txBody>
        </p:sp>
        <p:sp>
          <p:nvSpPr>
            <p:cNvPr id="36879" name="Rectangle 72"/>
            <p:cNvSpPr/>
            <p:nvPr/>
          </p:nvSpPr>
          <p:spPr>
            <a:xfrm>
              <a:off x="882650" y="3253137"/>
              <a:ext cx="1035050" cy="1574800"/>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nvGrpSpPr>
            <p:cNvPr id="36880" name="组合 25"/>
            <p:cNvGrpSpPr/>
            <p:nvPr/>
          </p:nvGrpSpPr>
          <p:grpSpPr>
            <a:xfrm>
              <a:off x="652463" y="5389912"/>
              <a:ext cx="1406525" cy="711376"/>
              <a:chOff x="1241560" y="5094186"/>
              <a:chExt cx="1484313" cy="649421"/>
            </a:xfrm>
          </p:grpSpPr>
          <p:grpSp>
            <p:nvGrpSpPr>
              <p:cNvPr id="36881" name="Group 19"/>
              <p:cNvGrpSpPr/>
              <p:nvPr/>
            </p:nvGrpSpPr>
            <p:grpSpPr>
              <a:xfrm rot="-5400000" flipH="1">
                <a:off x="1659002" y="4676736"/>
                <a:ext cx="649421" cy="1484313"/>
                <a:chOff x="3078" y="2330"/>
                <a:chExt cx="625" cy="1580"/>
              </a:xfrm>
            </p:grpSpPr>
            <p:sp>
              <p:nvSpPr>
                <p:cNvPr id="36882" name="Line 12"/>
                <p:cNvSpPr/>
                <p:nvPr/>
              </p:nvSpPr>
              <p:spPr>
                <a:xfrm flipH="1">
                  <a:off x="3078" y="2330"/>
                  <a:ext cx="9" cy="691"/>
                </a:xfrm>
                <a:prstGeom prst="line">
                  <a:avLst/>
                </a:prstGeom>
                <a:ln w="25400" cap="flat" cmpd="sng">
                  <a:solidFill>
                    <a:schemeClr val="tx1"/>
                  </a:solidFill>
                  <a:prstDash val="solid"/>
                  <a:round/>
                  <a:headEnd type="none" w="med" len="med"/>
                  <a:tailEnd type="none" w="med" len="med"/>
                </a:ln>
              </p:spPr>
            </p:sp>
            <p:sp>
              <p:nvSpPr>
                <p:cNvPr id="36883" name="Line 13"/>
                <p:cNvSpPr/>
                <p:nvPr/>
              </p:nvSpPr>
              <p:spPr>
                <a:xfrm>
                  <a:off x="3107" y="2330"/>
                  <a:ext cx="592" cy="307"/>
                </a:xfrm>
                <a:prstGeom prst="line">
                  <a:avLst/>
                </a:prstGeom>
                <a:ln w="25400" cap="flat" cmpd="sng">
                  <a:solidFill>
                    <a:schemeClr val="tx1"/>
                  </a:solidFill>
                  <a:prstDash val="solid"/>
                  <a:round/>
                  <a:headEnd type="none" w="med" len="med"/>
                  <a:tailEnd type="none" w="med" len="med"/>
                </a:ln>
              </p:spPr>
            </p:sp>
            <p:sp>
              <p:nvSpPr>
                <p:cNvPr id="36884" name="Line 14"/>
                <p:cNvSpPr/>
                <p:nvPr/>
              </p:nvSpPr>
              <p:spPr>
                <a:xfrm>
                  <a:off x="3087" y="3018"/>
                  <a:ext cx="213" cy="110"/>
                </a:xfrm>
                <a:prstGeom prst="line">
                  <a:avLst/>
                </a:prstGeom>
                <a:ln w="25400" cap="flat" cmpd="sng">
                  <a:solidFill>
                    <a:schemeClr val="tx1"/>
                  </a:solidFill>
                  <a:prstDash val="solid"/>
                  <a:round/>
                  <a:headEnd type="none" w="med" len="med"/>
                  <a:tailEnd type="none" w="med" len="med"/>
                </a:ln>
              </p:spPr>
            </p:sp>
            <p:sp>
              <p:nvSpPr>
                <p:cNvPr id="36885" name="Line 16"/>
                <p:cNvSpPr/>
                <p:nvPr/>
              </p:nvSpPr>
              <p:spPr>
                <a:xfrm>
                  <a:off x="3693" y="2644"/>
                  <a:ext cx="10" cy="457"/>
                </a:xfrm>
                <a:prstGeom prst="line">
                  <a:avLst/>
                </a:prstGeom>
                <a:ln w="25400" cap="flat" cmpd="sng">
                  <a:solidFill>
                    <a:schemeClr val="tx1"/>
                  </a:solidFill>
                  <a:prstDash val="solid"/>
                  <a:round/>
                  <a:headEnd type="none" w="med" len="med"/>
                  <a:tailEnd type="none" w="med" len="med"/>
                </a:ln>
              </p:spPr>
            </p:sp>
            <p:sp>
              <p:nvSpPr>
                <p:cNvPr id="36886" name="Line 18"/>
                <p:cNvSpPr/>
                <p:nvPr/>
              </p:nvSpPr>
              <p:spPr>
                <a:xfrm flipV="1">
                  <a:off x="3120" y="3256"/>
                  <a:ext cx="0" cy="654"/>
                </a:xfrm>
                <a:prstGeom prst="line">
                  <a:avLst/>
                </a:prstGeom>
                <a:ln w="25400" cap="flat" cmpd="sng">
                  <a:solidFill>
                    <a:schemeClr val="tx1"/>
                  </a:solidFill>
                  <a:prstDash val="solid"/>
                  <a:round/>
                  <a:headEnd type="none" w="med" len="med"/>
                  <a:tailEnd type="none" w="med" len="med"/>
                </a:ln>
              </p:spPr>
            </p:sp>
            <p:sp>
              <p:nvSpPr>
                <p:cNvPr id="36887" name="Line 19"/>
                <p:cNvSpPr/>
                <p:nvPr/>
              </p:nvSpPr>
              <p:spPr>
                <a:xfrm flipV="1">
                  <a:off x="3135" y="3549"/>
                  <a:ext cx="564" cy="349"/>
                </a:xfrm>
                <a:prstGeom prst="line">
                  <a:avLst/>
                </a:prstGeom>
                <a:ln w="25400" cap="flat" cmpd="sng">
                  <a:solidFill>
                    <a:schemeClr val="tx1"/>
                  </a:solidFill>
                  <a:prstDash val="solid"/>
                  <a:round/>
                  <a:headEnd type="none" w="med" len="med"/>
                  <a:tailEnd type="none" w="med" len="med"/>
                </a:ln>
              </p:spPr>
            </p:sp>
            <p:sp>
              <p:nvSpPr>
                <p:cNvPr id="36888" name="Line 20"/>
                <p:cNvSpPr/>
                <p:nvPr/>
              </p:nvSpPr>
              <p:spPr>
                <a:xfrm flipV="1">
                  <a:off x="3121" y="3125"/>
                  <a:ext cx="171" cy="124"/>
                </a:xfrm>
                <a:prstGeom prst="line">
                  <a:avLst/>
                </a:prstGeom>
                <a:ln w="25400" cap="flat" cmpd="sng">
                  <a:solidFill>
                    <a:schemeClr val="tx1"/>
                  </a:solidFill>
                  <a:prstDash val="solid"/>
                  <a:round/>
                  <a:headEnd type="none" w="med" len="med"/>
                  <a:tailEnd type="none" w="med" len="med"/>
                </a:ln>
              </p:spPr>
            </p:sp>
            <p:sp>
              <p:nvSpPr>
                <p:cNvPr id="36889" name="Line 22"/>
                <p:cNvSpPr/>
                <p:nvPr/>
              </p:nvSpPr>
              <p:spPr>
                <a:xfrm flipV="1">
                  <a:off x="3702" y="3067"/>
                  <a:ext cx="0" cy="481"/>
                </a:xfrm>
                <a:prstGeom prst="line">
                  <a:avLst/>
                </a:prstGeom>
                <a:ln w="25400" cap="flat" cmpd="sng">
                  <a:solidFill>
                    <a:schemeClr val="tx1"/>
                  </a:solidFill>
                  <a:prstDash val="solid"/>
                  <a:round/>
                  <a:headEnd type="none" w="med" len="med"/>
                  <a:tailEnd type="none" w="med" len="med"/>
                </a:ln>
              </p:spPr>
            </p:sp>
          </p:grpSp>
          <p:sp>
            <p:nvSpPr>
              <p:cNvPr id="36890" name="Rectangle 25"/>
              <p:cNvSpPr/>
              <p:nvPr/>
            </p:nvSpPr>
            <p:spPr>
              <a:xfrm flipH="1">
                <a:off x="1574496" y="5298266"/>
                <a:ext cx="859310" cy="422167"/>
              </a:xfrm>
              <a:prstGeom prst="rect">
                <a:avLst/>
              </a:prstGeom>
              <a:noFill/>
              <a:ln w="12700">
                <a:noFill/>
              </a:ln>
            </p:spPr>
            <p:txBody>
              <a:bodyPr lIns="90488" tIns="44450" rIns="90488" bIns="44450" anchor="t" anchorCtr="0">
                <a:spAutoFit/>
              </a:bodyPr>
              <a:lstStyle/>
              <a:p>
                <a:pPr eaLnBrk="0" hangingPunct="0">
                  <a:lnSpc>
                    <a:spcPct val="90000"/>
                  </a:lnSpc>
                </a:pPr>
                <a:r>
                  <a:rPr lang="en-US" altLang="zh-CN" sz="2400" dirty="0">
                    <a:latin typeface="Arial" panose="020B0604020202020204" pitchFamily="34" charset="0"/>
                  </a:rPr>
                  <a:t>ALU</a:t>
                </a:r>
                <a:endParaRPr lang="en-US" altLang="zh-CN" sz="2400" dirty="0">
                  <a:latin typeface="Arial" panose="020B0604020202020204" pitchFamily="34" charset="0"/>
                  <a:ea typeface="Arial" panose="020B0604020202020204" pitchFamily="34" charset="0"/>
                </a:endParaRPr>
              </a:p>
            </p:txBody>
          </p:sp>
        </p:grpSp>
        <p:sp>
          <p:nvSpPr>
            <p:cNvPr id="36891" name="Line 30"/>
            <p:cNvSpPr/>
            <p:nvPr/>
          </p:nvSpPr>
          <p:spPr>
            <a:xfrm rot="-5400000" flipH="1">
              <a:off x="704052" y="5106539"/>
              <a:ext cx="566737" cy="0"/>
            </a:xfrm>
            <a:prstGeom prst="line">
              <a:avLst/>
            </a:prstGeom>
            <a:ln w="38100" cap="flat" cmpd="sng">
              <a:solidFill>
                <a:srgbClr val="3333CC"/>
              </a:solidFill>
              <a:prstDash val="solid"/>
              <a:round/>
              <a:headEnd type="none" w="med" len="med"/>
              <a:tailEnd type="triangle" w="med" len="med"/>
            </a:ln>
          </p:spPr>
        </p:sp>
        <p:sp>
          <p:nvSpPr>
            <p:cNvPr id="36892" name="Line 31"/>
            <p:cNvSpPr/>
            <p:nvPr/>
          </p:nvSpPr>
          <p:spPr>
            <a:xfrm rot="-5400000" flipH="1" flipV="1">
              <a:off x="1496219" y="5120831"/>
              <a:ext cx="592138" cy="0"/>
            </a:xfrm>
            <a:prstGeom prst="line">
              <a:avLst/>
            </a:prstGeom>
            <a:ln w="38100" cap="flat" cmpd="sng">
              <a:solidFill>
                <a:srgbClr val="3333CC"/>
              </a:solidFill>
              <a:prstDash val="solid"/>
              <a:round/>
              <a:headEnd type="none" w="med" len="med"/>
              <a:tailEnd type="triangle" w="med" len="med"/>
            </a:ln>
          </p:spPr>
        </p:sp>
        <p:sp>
          <p:nvSpPr>
            <p:cNvPr id="36893" name="Text Box 6"/>
            <p:cNvSpPr txBox="1"/>
            <p:nvPr/>
          </p:nvSpPr>
          <p:spPr>
            <a:xfrm>
              <a:off x="2971800" y="5084338"/>
              <a:ext cx="584200" cy="369887"/>
            </a:xfrm>
            <a:prstGeom prst="rect">
              <a:avLst/>
            </a:prstGeom>
            <a:solidFill>
              <a:srgbClr val="FF0000">
                <a:alpha val="18039"/>
              </a:srgbClr>
            </a:solidFill>
            <a:ln w="25400"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 PC</a:t>
              </a:r>
            </a:p>
          </p:txBody>
        </p:sp>
        <p:sp>
          <p:nvSpPr>
            <p:cNvPr id="36894" name="Text Box 13"/>
            <p:cNvSpPr txBox="1"/>
            <p:nvPr/>
          </p:nvSpPr>
          <p:spPr>
            <a:xfrm>
              <a:off x="4560888" y="5084338"/>
              <a:ext cx="781050" cy="369887"/>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MAR</a:t>
              </a:r>
            </a:p>
          </p:txBody>
        </p:sp>
        <p:sp>
          <p:nvSpPr>
            <p:cNvPr id="36895" name="Text Box 14"/>
            <p:cNvSpPr txBox="1"/>
            <p:nvPr/>
          </p:nvSpPr>
          <p:spPr>
            <a:xfrm>
              <a:off x="4257675" y="3095173"/>
              <a:ext cx="1084263" cy="36830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chemeClr val="accent2"/>
                  </a:solidFill>
                  <a:latin typeface="微软雅黑" panose="020B0503020204020204" pitchFamily="34" charset="-122"/>
                  <a:ea typeface="微软雅黑" panose="020B0503020204020204" pitchFamily="34" charset="-122"/>
                </a:rPr>
                <a:t>  MDR</a:t>
              </a:r>
            </a:p>
          </p:txBody>
        </p:sp>
        <p:sp>
          <p:nvSpPr>
            <p:cNvPr id="36896" name="Text Box 32"/>
            <p:cNvSpPr txBox="1"/>
            <p:nvPr/>
          </p:nvSpPr>
          <p:spPr>
            <a:xfrm>
              <a:off x="3040063" y="5683600"/>
              <a:ext cx="1508125" cy="40005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000" dirty="0">
                  <a:latin typeface="微软雅黑" panose="020B0503020204020204" pitchFamily="34" charset="-122"/>
                  <a:ea typeface="微软雅黑" panose="020B0503020204020204" pitchFamily="34" charset="-122"/>
                </a:rPr>
                <a:t>标志寄存器</a:t>
              </a:r>
              <a:endParaRPr lang="en-US" altLang="zh-CN" sz="2000" dirty="0">
                <a:latin typeface="微软雅黑" panose="020B0503020204020204" pitchFamily="34" charset="-122"/>
                <a:ea typeface="微软雅黑" panose="020B0503020204020204" pitchFamily="34" charset="-122"/>
              </a:endParaRPr>
            </a:p>
          </p:txBody>
        </p:sp>
        <p:sp>
          <p:nvSpPr>
            <p:cNvPr id="36897" name="Text Box 2"/>
            <p:cNvSpPr txBox="1"/>
            <p:nvPr/>
          </p:nvSpPr>
          <p:spPr>
            <a:xfrm>
              <a:off x="2852738" y="4085800"/>
              <a:ext cx="1358900" cy="466725"/>
            </a:xfrm>
            <a:prstGeom prst="rect">
              <a:avLst/>
            </a:prstGeom>
            <a:solidFill>
              <a:srgbClr val="0000FF">
                <a:alpha val="25882"/>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400" dirty="0">
                  <a:latin typeface="微软雅黑" panose="020B0503020204020204" pitchFamily="34" charset="-122"/>
                  <a:ea typeface="微软雅黑" panose="020B0503020204020204" pitchFamily="34" charset="-122"/>
                </a:rPr>
                <a:t> 控制器</a:t>
              </a:r>
            </a:p>
          </p:txBody>
        </p:sp>
        <p:grpSp>
          <p:nvGrpSpPr>
            <p:cNvPr id="36898" name="组合 42"/>
            <p:cNvGrpSpPr/>
            <p:nvPr/>
          </p:nvGrpSpPr>
          <p:grpSpPr>
            <a:xfrm>
              <a:off x="5334000" y="2766535"/>
              <a:ext cx="1179513" cy="752475"/>
              <a:chOff x="7442619" y="4868863"/>
              <a:chExt cx="1118160" cy="648200"/>
            </a:xfrm>
          </p:grpSpPr>
          <p:sp>
            <p:nvSpPr>
              <p:cNvPr id="36899" name="Text Box 55"/>
              <p:cNvSpPr txBox="1"/>
              <p:nvPr/>
            </p:nvSpPr>
            <p:spPr>
              <a:xfrm>
                <a:off x="7641184" y="4868863"/>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3333CC"/>
                    </a:solidFill>
                    <a:latin typeface="微软雅黑" panose="020B0503020204020204" pitchFamily="34" charset="-122"/>
                    <a:ea typeface="微软雅黑" panose="020B0503020204020204" pitchFamily="34" charset="-122"/>
                  </a:rPr>
                  <a:t>数据</a:t>
                </a:r>
              </a:p>
            </p:txBody>
          </p:sp>
          <p:sp>
            <p:nvSpPr>
              <p:cNvPr id="36900" name="AutoShape 56"/>
              <p:cNvSpPr/>
              <p:nvPr/>
            </p:nvSpPr>
            <p:spPr>
              <a:xfrm>
                <a:off x="7442619" y="5138739"/>
                <a:ext cx="1118160" cy="378324"/>
              </a:xfrm>
              <a:prstGeom prst="leftRightArrow">
                <a:avLst>
                  <a:gd name="adj1" fmla="val 50000"/>
                  <a:gd name="adj2" fmla="val 55854"/>
                </a:avLst>
              </a:prstGeom>
              <a:solidFill>
                <a:schemeClr val="bg1"/>
              </a:solidFill>
              <a:ln w="28575" cap="flat" cmpd="sng">
                <a:solidFill>
                  <a:srgbClr val="3333CC"/>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grpSp>
          <p:nvGrpSpPr>
            <p:cNvPr id="36901" name="组合 43"/>
            <p:cNvGrpSpPr/>
            <p:nvPr/>
          </p:nvGrpSpPr>
          <p:grpSpPr>
            <a:xfrm>
              <a:off x="5381625" y="3804335"/>
              <a:ext cx="1077913" cy="703263"/>
              <a:chOff x="7482051" y="3223714"/>
              <a:chExt cx="1077320" cy="606260"/>
            </a:xfrm>
          </p:grpSpPr>
          <p:sp>
            <p:nvSpPr>
              <p:cNvPr id="36902" name="AutoShape 54"/>
              <p:cNvSpPr/>
              <p:nvPr/>
            </p:nvSpPr>
            <p:spPr>
              <a:xfrm>
                <a:off x="7482051" y="3475038"/>
                <a:ext cx="1077320" cy="354936"/>
              </a:xfrm>
              <a:prstGeom prst="leftRightArrow">
                <a:avLst>
                  <a:gd name="adj1" fmla="val 50000"/>
                  <a:gd name="adj2" fmla="val 53819"/>
                </a:avLst>
              </a:prstGeom>
              <a:solidFill>
                <a:schemeClr val="bg1"/>
              </a:solidFill>
              <a:ln w="28575" cap="flat" cmpd="sng">
                <a:solidFill>
                  <a:srgbClr val="FF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6903" name="Text Box 57"/>
              <p:cNvSpPr txBox="1"/>
              <p:nvPr/>
            </p:nvSpPr>
            <p:spPr>
              <a:xfrm>
                <a:off x="7682024" y="3223714"/>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a:t>
                </a:r>
              </a:p>
            </p:txBody>
          </p:sp>
        </p:grpSp>
        <p:grpSp>
          <p:nvGrpSpPr>
            <p:cNvPr id="36904" name="组合 44"/>
            <p:cNvGrpSpPr/>
            <p:nvPr/>
          </p:nvGrpSpPr>
          <p:grpSpPr>
            <a:xfrm>
              <a:off x="5356225" y="4777473"/>
              <a:ext cx="1133475" cy="766762"/>
              <a:chOff x="7597835" y="1807906"/>
              <a:chExt cx="961535" cy="660644"/>
            </a:xfrm>
          </p:grpSpPr>
          <p:sp>
            <p:nvSpPr>
              <p:cNvPr id="36905" name="Text Box 53"/>
              <p:cNvSpPr txBox="1"/>
              <p:nvPr/>
            </p:nvSpPr>
            <p:spPr>
              <a:xfrm>
                <a:off x="7637346" y="1807906"/>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8000"/>
                    </a:solidFill>
                    <a:latin typeface="微软雅黑" panose="020B0503020204020204" pitchFamily="34" charset="-122"/>
                    <a:ea typeface="微软雅黑" panose="020B0503020204020204" pitchFamily="34" charset="-122"/>
                  </a:rPr>
                  <a:t>地址</a:t>
                </a:r>
              </a:p>
            </p:txBody>
          </p:sp>
          <p:sp>
            <p:nvSpPr>
              <p:cNvPr id="36906" name="AutoShape 58"/>
              <p:cNvSpPr/>
              <p:nvPr/>
            </p:nvSpPr>
            <p:spPr>
              <a:xfrm>
                <a:off x="7597835" y="2040659"/>
                <a:ext cx="961535" cy="427891"/>
              </a:xfrm>
              <a:prstGeom prst="rightArrow">
                <a:avLst>
                  <a:gd name="adj1" fmla="val 50000"/>
                  <a:gd name="adj2" fmla="val 58165"/>
                </a:avLst>
              </a:prstGeom>
              <a:solidFill>
                <a:schemeClr val="bg1"/>
              </a:solidFill>
              <a:ln w="28575" cap="flat" cmpd="sng">
                <a:solidFill>
                  <a:srgbClr val="0080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sp>
          <p:nvSpPr>
            <p:cNvPr id="36907" name="Line 59"/>
            <p:cNvSpPr/>
            <p:nvPr/>
          </p:nvSpPr>
          <p:spPr>
            <a:xfrm rot="5400000" flipH="1" flipV="1">
              <a:off x="4769644" y="3764332"/>
              <a:ext cx="0" cy="1116012"/>
            </a:xfrm>
            <a:prstGeom prst="line">
              <a:avLst/>
            </a:prstGeom>
            <a:ln w="38100" cap="flat" cmpd="sng">
              <a:solidFill>
                <a:srgbClr val="FF3300"/>
              </a:solidFill>
              <a:prstDash val="dash"/>
              <a:round/>
              <a:headEnd type="none" w="med" len="med"/>
              <a:tailEnd type="triangle" w="med" len="med"/>
            </a:ln>
          </p:spPr>
        </p:sp>
        <p:sp>
          <p:nvSpPr>
            <p:cNvPr id="36908" name="Text Box 49"/>
            <p:cNvSpPr txBox="1"/>
            <p:nvPr/>
          </p:nvSpPr>
          <p:spPr>
            <a:xfrm>
              <a:off x="2735263" y="3093585"/>
              <a:ext cx="1144587" cy="376238"/>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FF3300"/>
                  </a:solidFill>
                  <a:latin typeface="微软雅黑" panose="020B0503020204020204" pitchFamily="34" charset="-122"/>
                  <a:ea typeface="微软雅黑" panose="020B0503020204020204" pitchFamily="34" charset="-122"/>
                </a:rPr>
                <a:t>    </a:t>
              </a:r>
              <a:endParaRPr lang="en-US" altLang="zh-CN" sz="1800" dirty="0">
                <a:solidFill>
                  <a:schemeClr val="hlink"/>
                </a:solidFill>
                <a:latin typeface="微软雅黑" panose="020B0503020204020204" pitchFamily="34" charset="-122"/>
                <a:ea typeface="微软雅黑" panose="020B0503020204020204" pitchFamily="34" charset="-122"/>
              </a:endParaRPr>
            </a:p>
          </p:txBody>
        </p:sp>
        <p:sp>
          <p:nvSpPr>
            <p:cNvPr id="36909" name="矩形 46"/>
            <p:cNvSpPr/>
            <p:nvPr/>
          </p:nvSpPr>
          <p:spPr>
            <a:xfrm>
              <a:off x="2368550" y="3112635"/>
              <a:ext cx="493713"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IR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36910" name="Group 73"/>
            <p:cNvGrpSpPr/>
            <p:nvPr/>
          </p:nvGrpSpPr>
          <p:grpSpPr>
            <a:xfrm>
              <a:off x="6502400" y="2076412"/>
              <a:ext cx="1577975" cy="4052888"/>
              <a:chOff x="4125" y="1565"/>
              <a:chExt cx="994" cy="2553"/>
            </a:xfrm>
          </p:grpSpPr>
          <p:grpSp>
            <p:nvGrpSpPr>
              <p:cNvPr id="36911" name="Group 74"/>
              <p:cNvGrpSpPr/>
              <p:nvPr/>
            </p:nvGrpSpPr>
            <p:grpSpPr>
              <a:xfrm>
                <a:off x="4125" y="1565"/>
                <a:ext cx="994" cy="2553"/>
                <a:chOff x="4156" y="1565"/>
                <a:chExt cx="1026" cy="2553"/>
              </a:xfrm>
            </p:grpSpPr>
            <p:sp>
              <p:nvSpPr>
                <p:cNvPr id="36912" name="Text Box 75"/>
                <p:cNvSpPr txBox="1"/>
                <p:nvPr/>
              </p:nvSpPr>
              <p:spPr>
                <a:xfrm>
                  <a:off x="4156" y="1565"/>
                  <a:ext cx="737" cy="288"/>
                </a:xfrm>
                <a:prstGeom prst="rect">
                  <a:avLst/>
                </a:prstGeom>
                <a:solidFill>
                  <a:srgbClr val="0000FF">
                    <a:alpha val="25882"/>
                  </a:srgbClr>
                </a:solidFill>
                <a:ln w="9525">
                  <a:noFill/>
                </a:ln>
              </p:spPr>
              <p:txBody>
                <a:bodyPr anchor="t" anchorCtr="0">
                  <a:spAutoFit/>
                </a:bodyPr>
                <a:lstStyle/>
                <a:p>
                  <a:pPr marL="342900" indent="-342900" eaLnBrk="0" hangingPunct="0">
                    <a:spcBef>
                      <a:spcPct val="50000"/>
                    </a:spcBef>
                  </a:pPr>
                  <a:r>
                    <a:rPr lang="zh-CN" altLang="en-US" sz="2400" dirty="0">
                      <a:latin typeface="微软雅黑" panose="020B0503020204020204" pitchFamily="34" charset="-122"/>
                      <a:ea typeface="微软雅黑" panose="020B0503020204020204" pitchFamily="34" charset="-122"/>
                    </a:rPr>
                    <a:t>存储器</a:t>
                  </a:r>
                </a:p>
              </p:txBody>
            </p:sp>
            <p:grpSp>
              <p:nvGrpSpPr>
                <p:cNvPr id="36913" name="Group 76"/>
                <p:cNvGrpSpPr/>
                <p:nvPr/>
              </p:nvGrpSpPr>
              <p:grpSpPr>
                <a:xfrm>
                  <a:off x="4156" y="1877"/>
                  <a:ext cx="737" cy="2211"/>
                  <a:chOff x="3447" y="1423"/>
                  <a:chExt cx="879" cy="2211"/>
                </a:xfrm>
              </p:grpSpPr>
              <p:sp>
                <p:nvSpPr>
                  <p:cNvPr id="36914" name="Rectangle 77"/>
                  <p:cNvSpPr/>
                  <p:nvPr/>
                </p:nvSpPr>
                <p:spPr>
                  <a:xfrm>
                    <a:off x="3447" y="1423"/>
                    <a:ext cx="879" cy="2211"/>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6915" name="Line 78"/>
                  <p:cNvSpPr/>
                  <p:nvPr/>
                </p:nvSpPr>
                <p:spPr>
                  <a:xfrm>
                    <a:off x="3447" y="1678"/>
                    <a:ext cx="878" cy="0"/>
                  </a:xfrm>
                  <a:prstGeom prst="line">
                    <a:avLst/>
                  </a:prstGeom>
                  <a:ln w="9525" cap="flat" cmpd="sng">
                    <a:solidFill>
                      <a:schemeClr val="tx1"/>
                    </a:solidFill>
                    <a:prstDash val="solid"/>
                    <a:round/>
                    <a:headEnd type="none" w="med" len="med"/>
                    <a:tailEnd type="none" w="med" len="med"/>
                  </a:ln>
                </p:spPr>
              </p:sp>
              <p:sp>
                <p:nvSpPr>
                  <p:cNvPr id="36916" name="Line 79"/>
                  <p:cNvSpPr/>
                  <p:nvPr/>
                </p:nvSpPr>
                <p:spPr>
                  <a:xfrm>
                    <a:off x="3447" y="1962"/>
                    <a:ext cx="878" cy="0"/>
                  </a:xfrm>
                  <a:prstGeom prst="line">
                    <a:avLst/>
                  </a:prstGeom>
                  <a:ln w="9525" cap="flat" cmpd="sng">
                    <a:solidFill>
                      <a:schemeClr val="tx1"/>
                    </a:solidFill>
                    <a:prstDash val="solid"/>
                    <a:round/>
                    <a:headEnd type="none" w="med" len="med"/>
                    <a:tailEnd type="none" w="med" len="med"/>
                  </a:ln>
                </p:spPr>
              </p:sp>
              <p:sp>
                <p:nvSpPr>
                  <p:cNvPr id="36917" name="Line 80"/>
                  <p:cNvSpPr/>
                  <p:nvPr/>
                </p:nvSpPr>
                <p:spPr>
                  <a:xfrm>
                    <a:off x="3447" y="2245"/>
                    <a:ext cx="878" cy="0"/>
                  </a:xfrm>
                  <a:prstGeom prst="line">
                    <a:avLst/>
                  </a:prstGeom>
                  <a:ln w="9525" cap="flat" cmpd="sng">
                    <a:solidFill>
                      <a:schemeClr val="tx1"/>
                    </a:solidFill>
                    <a:prstDash val="solid"/>
                    <a:round/>
                    <a:headEnd type="none" w="med" len="med"/>
                    <a:tailEnd type="none" w="med" len="med"/>
                  </a:ln>
                </p:spPr>
              </p:sp>
              <p:sp>
                <p:nvSpPr>
                  <p:cNvPr id="36918" name="Line 81"/>
                  <p:cNvSpPr/>
                  <p:nvPr/>
                </p:nvSpPr>
                <p:spPr>
                  <a:xfrm>
                    <a:off x="3447" y="2529"/>
                    <a:ext cx="878" cy="0"/>
                  </a:xfrm>
                  <a:prstGeom prst="line">
                    <a:avLst/>
                  </a:prstGeom>
                  <a:ln w="9525" cap="flat" cmpd="sng">
                    <a:solidFill>
                      <a:schemeClr val="tx1"/>
                    </a:solidFill>
                    <a:prstDash val="solid"/>
                    <a:round/>
                    <a:headEnd type="none" w="med" len="med"/>
                    <a:tailEnd type="none" w="med" len="med"/>
                  </a:ln>
                </p:spPr>
              </p:sp>
              <p:sp>
                <p:nvSpPr>
                  <p:cNvPr id="36919" name="Line 82"/>
                  <p:cNvSpPr/>
                  <p:nvPr/>
                </p:nvSpPr>
                <p:spPr>
                  <a:xfrm>
                    <a:off x="3447" y="2812"/>
                    <a:ext cx="878" cy="0"/>
                  </a:xfrm>
                  <a:prstGeom prst="line">
                    <a:avLst/>
                  </a:prstGeom>
                  <a:ln w="9525" cap="flat" cmpd="sng">
                    <a:solidFill>
                      <a:schemeClr val="tx1"/>
                    </a:solidFill>
                    <a:prstDash val="solid"/>
                    <a:round/>
                    <a:headEnd type="none" w="med" len="med"/>
                    <a:tailEnd type="none" w="med" len="med"/>
                  </a:ln>
                </p:spPr>
              </p:sp>
              <p:sp>
                <p:nvSpPr>
                  <p:cNvPr id="36920" name="Line 83"/>
                  <p:cNvSpPr/>
                  <p:nvPr/>
                </p:nvSpPr>
                <p:spPr>
                  <a:xfrm>
                    <a:off x="3447" y="3096"/>
                    <a:ext cx="878" cy="0"/>
                  </a:xfrm>
                  <a:prstGeom prst="line">
                    <a:avLst/>
                  </a:prstGeom>
                  <a:ln w="9525" cap="flat" cmpd="sng">
                    <a:solidFill>
                      <a:schemeClr val="tx1"/>
                    </a:solidFill>
                    <a:prstDash val="solid"/>
                    <a:round/>
                    <a:headEnd type="none" w="med" len="med"/>
                    <a:tailEnd type="none" w="med" len="med"/>
                  </a:ln>
                </p:spPr>
              </p:sp>
              <p:sp>
                <p:nvSpPr>
                  <p:cNvPr id="36921" name="Line 84"/>
                  <p:cNvSpPr/>
                  <p:nvPr/>
                </p:nvSpPr>
                <p:spPr>
                  <a:xfrm>
                    <a:off x="3447" y="3379"/>
                    <a:ext cx="878" cy="0"/>
                  </a:xfrm>
                  <a:prstGeom prst="line">
                    <a:avLst/>
                  </a:prstGeom>
                  <a:ln w="9525" cap="flat" cmpd="sng">
                    <a:solidFill>
                      <a:schemeClr val="tx1"/>
                    </a:solidFill>
                    <a:prstDash val="solid"/>
                    <a:round/>
                    <a:headEnd type="none" w="med" len="med"/>
                    <a:tailEnd type="none" w="med" len="med"/>
                  </a:ln>
                </p:spPr>
              </p:sp>
            </p:grpSp>
            <p:sp>
              <p:nvSpPr>
                <p:cNvPr id="36922" name="Text Box 85"/>
                <p:cNvSpPr txBox="1"/>
                <p:nvPr/>
              </p:nvSpPr>
              <p:spPr>
                <a:xfrm>
                  <a:off x="4864" y="1941"/>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0</a:t>
                  </a:r>
                </a:p>
              </p:txBody>
            </p:sp>
            <p:sp>
              <p:nvSpPr>
                <p:cNvPr id="36923" name="Text Box 86"/>
                <p:cNvSpPr txBox="1"/>
                <p:nvPr/>
              </p:nvSpPr>
              <p:spPr>
                <a:xfrm>
                  <a:off x="4865" y="2160"/>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a:t>
                  </a:r>
                </a:p>
              </p:txBody>
            </p:sp>
            <p:sp>
              <p:nvSpPr>
                <p:cNvPr id="36924" name="Text Box 87"/>
                <p:cNvSpPr txBox="1"/>
                <p:nvPr/>
              </p:nvSpPr>
              <p:spPr>
                <a:xfrm>
                  <a:off x="4865" y="2472"/>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2</a:t>
                  </a:r>
                </a:p>
              </p:txBody>
            </p:sp>
            <p:sp>
              <p:nvSpPr>
                <p:cNvPr id="36925" name="Text Box 88"/>
                <p:cNvSpPr txBox="1"/>
                <p:nvPr/>
              </p:nvSpPr>
              <p:spPr>
                <a:xfrm>
                  <a:off x="4864" y="2755"/>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3</a:t>
                  </a:r>
                </a:p>
              </p:txBody>
            </p:sp>
            <p:sp>
              <p:nvSpPr>
                <p:cNvPr id="36926" name="Text Box 90"/>
                <p:cNvSpPr txBox="1"/>
                <p:nvPr/>
              </p:nvSpPr>
              <p:spPr>
                <a:xfrm>
                  <a:off x="4865" y="3322"/>
                  <a:ext cx="199" cy="231"/>
                </a:xfrm>
                <a:prstGeom prst="rect">
                  <a:avLst/>
                </a:prstGeom>
                <a:noFill/>
                <a:ln w="9525">
                  <a:noFill/>
                </a:ln>
              </p:spPr>
              <p:txBody>
                <a:bodyPr anchor="t" anchorCtr="0">
                  <a:spAutoFit/>
                </a:bodyPr>
                <a:lstStyle/>
                <a:p>
                  <a:pPr marL="342900" indent="-342900" eaLnBrk="0" hangingPunct="0">
                    <a:spcBef>
                      <a:spcPct val="50000"/>
                    </a:spcBef>
                  </a:pPr>
                  <a:endParaRPr lang="en-US" altLang="zh-CN" sz="1800" dirty="0">
                    <a:solidFill>
                      <a:srgbClr val="008000"/>
                    </a:solidFill>
                    <a:latin typeface="微软雅黑" panose="020B0503020204020204" pitchFamily="34" charset="-122"/>
                    <a:ea typeface="微软雅黑" panose="020B0503020204020204" pitchFamily="34" charset="-122"/>
                  </a:endParaRPr>
                </a:p>
              </p:txBody>
            </p:sp>
            <p:sp>
              <p:nvSpPr>
                <p:cNvPr id="36927" name="Text Box 91"/>
                <p:cNvSpPr txBox="1"/>
                <p:nvPr/>
              </p:nvSpPr>
              <p:spPr>
                <a:xfrm>
                  <a:off x="4864" y="3578"/>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14</a:t>
                  </a:r>
                </a:p>
              </p:txBody>
            </p:sp>
            <p:sp>
              <p:nvSpPr>
                <p:cNvPr id="36928" name="Text Box 92"/>
                <p:cNvSpPr txBox="1"/>
                <p:nvPr/>
              </p:nvSpPr>
              <p:spPr>
                <a:xfrm>
                  <a:off x="4864" y="3885"/>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15</a:t>
                  </a:r>
                </a:p>
              </p:txBody>
            </p:sp>
          </p:grpSp>
          <p:sp>
            <p:nvSpPr>
              <p:cNvPr id="36929" name="Rectangle 93"/>
              <p:cNvSpPr/>
              <p:nvPr/>
            </p:nvSpPr>
            <p:spPr>
              <a:xfrm>
                <a:off x="4127" y="1877"/>
                <a:ext cx="708" cy="2211"/>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221" name="直接连接符 220"/>
            <p:cNvCxnSpPr/>
            <p:nvPr/>
          </p:nvCxnSpPr>
          <p:spPr>
            <a:xfrm>
              <a:off x="3222625" y="3094008"/>
              <a:ext cx="0" cy="376240"/>
            </a:xfrm>
            <a:prstGeom prst="line">
              <a:avLst/>
            </a:prstGeom>
            <a:ln w="25400"/>
          </p:spPr>
          <p:style>
            <a:lnRef idx="1">
              <a:schemeClr val="dk1"/>
            </a:lnRef>
            <a:fillRef idx="0">
              <a:schemeClr val="dk1"/>
            </a:fillRef>
            <a:effectRef idx="0">
              <a:schemeClr val="dk1"/>
            </a:effectRef>
            <a:fontRef idx="minor">
              <a:schemeClr val="tx1"/>
            </a:fontRef>
          </p:style>
        </p:cxnSp>
        <p:sp>
          <p:nvSpPr>
            <p:cNvPr id="36931" name="矩形 70"/>
            <p:cNvSpPr/>
            <p:nvPr/>
          </p:nvSpPr>
          <p:spPr>
            <a:xfrm>
              <a:off x="2681288" y="3125335"/>
              <a:ext cx="571500"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OP</a:t>
              </a:r>
              <a:endParaRPr lang="zh-CN" altLang="en-US" sz="1800" dirty="0">
                <a:solidFill>
                  <a:srgbClr val="FF0000"/>
                </a:solidFill>
                <a:latin typeface="微软雅黑" panose="020B0503020204020204" pitchFamily="34" charset="-122"/>
                <a:ea typeface="微软雅黑" panose="020B0503020204020204" pitchFamily="34" charset="-122"/>
              </a:endParaRPr>
            </a:p>
          </p:txBody>
        </p:sp>
        <p:sp>
          <p:nvSpPr>
            <p:cNvPr id="36932" name="矩形 72"/>
            <p:cNvSpPr/>
            <p:nvPr/>
          </p:nvSpPr>
          <p:spPr>
            <a:xfrm>
              <a:off x="3219450" y="3095173"/>
              <a:ext cx="754063" cy="369887"/>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addr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36933" name="Group 7"/>
            <p:cNvGrpSpPr/>
            <p:nvPr/>
          </p:nvGrpSpPr>
          <p:grpSpPr>
            <a:xfrm>
              <a:off x="7993063" y="3047420"/>
              <a:ext cx="1028700" cy="831850"/>
              <a:chOff x="5035" y="1579"/>
              <a:chExt cx="648" cy="524"/>
            </a:xfrm>
          </p:grpSpPr>
          <p:sp>
            <p:nvSpPr>
              <p:cNvPr id="36934" name="Text Box 8"/>
              <p:cNvSpPr txBox="1"/>
              <p:nvPr/>
            </p:nvSpPr>
            <p:spPr>
              <a:xfrm>
                <a:off x="5261" y="1579"/>
                <a:ext cx="422"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输入</a:t>
                </a: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36935" name="AutoShape 9"/>
              <p:cNvSpPr/>
              <p:nvPr/>
            </p:nvSpPr>
            <p:spPr>
              <a:xfrm>
                <a:off x="5035" y="1791"/>
                <a:ext cx="199" cy="141"/>
              </a:xfrm>
              <a:prstGeom prst="leftRightArrow">
                <a:avLst>
                  <a:gd name="adj1" fmla="val 50000"/>
                  <a:gd name="adj2" fmla="val 28200"/>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pPr marL="342900" indent="-342900" algn="ctr" eaLnBrk="0" hangingPunct="0"/>
                <a:endParaRPr lang="zh-CN" altLang="en-US" sz="1800" dirty="0">
                  <a:solidFill>
                    <a:srgbClr val="CC3300"/>
                  </a:solidFill>
                  <a:latin typeface="微软雅黑" panose="020B0503020204020204" pitchFamily="34" charset="-122"/>
                  <a:ea typeface="微软雅黑" panose="020B0503020204020204" pitchFamily="34" charset="-122"/>
                </a:endParaRPr>
              </a:p>
            </p:txBody>
          </p:sp>
        </p:grpSp>
        <p:grpSp>
          <p:nvGrpSpPr>
            <p:cNvPr id="36936" name="Group 10"/>
            <p:cNvGrpSpPr/>
            <p:nvPr/>
          </p:nvGrpSpPr>
          <p:grpSpPr>
            <a:xfrm>
              <a:off x="7991475" y="4352345"/>
              <a:ext cx="990600" cy="831850"/>
              <a:chOff x="5034" y="2415"/>
              <a:chExt cx="624" cy="524"/>
            </a:xfrm>
          </p:grpSpPr>
          <p:sp>
            <p:nvSpPr>
              <p:cNvPr id="36937" name="Text Box 11"/>
              <p:cNvSpPr txBox="1"/>
              <p:nvPr/>
            </p:nvSpPr>
            <p:spPr>
              <a:xfrm>
                <a:off x="5261" y="2415"/>
                <a:ext cx="397"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输出</a:t>
                </a:r>
                <a:endParaRPr lang="en-US" altLang="zh-CN" sz="2400" dirty="0">
                  <a:solidFill>
                    <a:srgbClr val="CC3300"/>
                  </a:solidFill>
                  <a:latin typeface="微软雅黑" panose="020B0503020204020204" pitchFamily="34" charset="-122"/>
                  <a:ea typeface="微软雅黑" panose="020B0503020204020204" pitchFamily="34" charset="-122"/>
                </a:endParaRP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36938" name="AutoShape 12"/>
              <p:cNvSpPr/>
              <p:nvPr/>
            </p:nvSpPr>
            <p:spPr>
              <a:xfrm>
                <a:off x="5034" y="2614"/>
                <a:ext cx="227" cy="141"/>
              </a:xfrm>
              <a:prstGeom prst="leftRightArrow">
                <a:avLst>
                  <a:gd name="adj1" fmla="val 50000"/>
                  <a:gd name="adj2" fmla="val 32168"/>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226" name="直接连接符 225"/>
            <p:cNvCxnSpPr/>
            <p:nvPr/>
          </p:nvCxnSpPr>
          <p:spPr>
            <a:xfrm>
              <a:off x="7745413" y="4559282"/>
              <a:ext cx="0" cy="534992"/>
            </a:xfrm>
            <a:prstGeom prst="line">
              <a:avLst/>
            </a:prstGeom>
            <a:ln w="50800">
              <a:prstDash val="sysDot"/>
            </a:ln>
          </p:spPr>
          <p:style>
            <a:lnRef idx="1">
              <a:schemeClr val="dk1"/>
            </a:lnRef>
            <a:fillRef idx="0">
              <a:schemeClr val="dk1"/>
            </a:fillRef>
            <a:effectRef idx="0">
              <a:schemeClr val="dk1"/>
            </a:effectRef>
            <a:fontRef idx="minor">
              <a:schemeClr val="tx1"/>
            </a:fontRef>
          </p:style>
        </p:cxnSp>
        <p:cxnSp>
          <p:nvCxnSpPr>
            <p:cNvPr id="227" name="直接连接符 226"/>
            <p:cNvCxnSpPr/>
            <p:nvPr/>
          </p:nvCxnSpPr>
          <p:spPr>
            <a:xfrm>
              <a:off x="7092950" y="4559282"/>
              <a:ext cx="0" cy="534992"/>
            </a:xfrm>
            <a:prstGeom prst="line">
              <a:avLst/>
            </a:prstGeom>
            <a:ln w="50800">
              <a:prstDash val="sysDot"/>
            </a:ln>
          </p:spPr>
          <p:style>
            <a:lnRef idx="1">
              <a:schemeClr val="dk1"/>
            </a:lnRef>
            <a:fillRef idx="0">
              <a:schemeClr val="dk1"/>
            </a:fillRef>
            <a:effectRef idx="0">
              <a:schemeClr val="dk1"/>
            </a:effectRef>
            <a:fontRef idx="minor">
              <a:schemeClr val="tx1"/>
            </a:fontRef>
          </p:style>
        </p:cxnSp>
        <p:sp>
          <p:nvSpPr>
            <p:cNvPr id="36941" name="Line 39"/>
            <p:cNvSpPr/>
            <p:nvPr/>
          </p:nvSpPr>
          <p:spPr>
            <a:xfrm rot="-5400000">
              <a:off x="2051530" y="4876887"/>
              <a:ext cx="0" cy="3420000"/>
            </a:xfrm>
            <a:prstGeom prst="line">
              <a:avLst/>
            </a:prstGeom>
            <a:ln w="38100" cap="flat" cmpd="sng">
              <a:solidFill>
                <a:srgbClr val="3333CC"/>
              </a:solidFill>
              <a:prstDash val="solid"/>
              <a:round/>
              <a:headEnd type="none" w="med" len="med"/>
              <a:tailEnd type="none" w="med" len="med"/>
            </a:ln>
          </p:spPr>
        </p:sp>
        <p:sp>
          <p:nvSpPr>
            <p:cNvPr id="36942" name="Line 40"/>
            <p:cNvSpPr/>
            <p:nvPr/>
          </p:nvSpPr>
          <p:spPr>
            <a:xfrm rot="-5400000" flipV="1">
              <a:off x="3509494" y="6371937"/>
              <a:ext cx="504825" cy="0"/>
            </a:xfrm>
            <a:prstGeom prst="line">
              <a:avLst/>
            </a:prstGeom>
            <a:ln w="38100" cap="flat" cmpd="sng">
              <a:solidFill>
                <a:srgbClr val="3333CC"/>
              </a:solidFill>
              <a:prstDash val="solid"/>
              <a:round/>
              <a:headEnd type="none" w="med" len="med"/>
              <a:tailEnd type="triangle" w="med" len="med"/>
            </a:ln>
          </p:spPr>
        </p:sp>
        <p:sp>
          <p:nvSpPr>
            <p:cNvPr id="36943" name="Line 41"/>
            <p:cNvSpPr/>
            <p:nvPr/>
          </p:nvSpPr>
          <p:spPr>
            <a:xfrm rot="-5400000" flipH="1" flipV="1">
              <a:off x="1072874" y="6331295"/>
              <a:ext cx="517525" cy="0"/>
            </a:xfrm>
            <a:prstGeom prst="line">
              <a:avLst/>
            </a:prstGeom>
            <a:ln w="34925" cap="flat" cmpd="sng">
              <a:solidFill>
                <a:srgbClr val="3333CC"/>
              </a:solidFill>
              <a:prstDash val="solid"/>
              <a:round/>
              <a:headEnd type="none" w="med" len="med"/>
              <a:tailEnd type="triangle" w="med" len="med"/>
            </a:ln>
          </p:spPr>
        </p:sp>
        <p:sp>
          <p:nvSpPr>
            <p:cNvPr id="36944" name="Line 51"/>
            <p:cNvSpPr/>
            <p:nvPr/>
          </p:nvSpPr>
          <p:spPr>
            <a:xfrm flipV="1">
              <a:off x="341530" y="2664355"/>
              <a:ext cx="0" cy="3960000"/>
            </a:xfrm>
            <a:prstGeom prst="line">
              <a:avLst/>
            </a:prstGeom>
            <a:ln w="38100" cap="flat" cmpd="sng">
              <a:solidFill>
                <a:srgbClr val="0066FF"/>
              </a:solidFill>
              <a:prstDash val="solid"/>
              <a:round/>
              <a:headEnd type="none" w="med" len="med"/>
              <a:tailEnd type="none" w="med" len="med"/>
            </a:ln>
          </p:spPr>
        </p:sp>
        <p:sp>
          <p:nvSpPr>
            <p:cNvPr id="36945" name="Line 39"/>
            <p:cNvSpPr/>
            <p:nvPr/>
          </p:nvSpPr>
          <p:spPr>
            <a:xfrm rot="-5400000">
              <a:off x="2575080" y="379740"/>
              <a:ext cx="19050" cy="4514850"/>
            </a:xfrm>
            <a:prstGeom prst="line">
              <a:avLst/>
            </a:prstGeom>
            <a:ln w="38100" cap="flat" cmpd="sng">
              <a:solidFill>
                <a:srgbClr val="3333CC"/>
              </a:solidFill>
              <a:prstDash val="solid"/>
              <a:round/>
              <a:headEnd type="none" w="med" len="med"/>
              <a:tailEnd type="none" w="med" len="med"/>
            </a:ln>
          </p:spPr>
        </p:sp>
        <p:sp>
          <p:nvSpPr>
            <p:cNvPr id="36946" name="Line 40"/>
            <p:cNvSpPr/>
            <p:nvPr/>
          </p:nvSpPr>
          <p:spPr>
            <a:xfrm rot="5400000" flipV="1">
              <a:off x="4545802" y="2862341"/>
              <a:ext cx="503237" cy="0"/>
            </a:xfrm>
            <a:prstGeom prst="line">
              <a:avLst/>
            </a:prstGeom>
            <a:ln w="38100" cap="flat" cmpd="sng">
              <a:solidFill>
                <a:srgbClr val="3333CC"/>
              </a:solidFill>
              <a:prstDash val="solid"/>
              <a:round/>
              <a:headEnd type="triangle" w="med" len="med"/>
              <a:tailEnd type="triangle" w="med" len="med"/>
            </a:ln>
          </p:spPr>
        </p:sp>
        <p:sp>
          <p:nvSpPr>
            <p:cNvPr id="36947" name="Line 40"/>
            <p:cNvSpPr/>
            <p:nvPr/>
          </p:nvSpPr>
          <p:spPr>
            <a:xfrm rot="5400000">
              <a:off x="1178850" y="2951915"/>
              <a:ext cx="576000" cy="0"/>
            </a:xfrm>
            <a:prstGeom prst="line">
              <a:avLst/>
            </a:prstGeom>
            <a:ln w="38100" cap="flat" cmpd="sng">
              <a:solidFill>
                <a:srgbClr val="3333CC"/>
              </a:solidFill>
              <a:prstDash val="solid"/>
              <a:round/>
              <a:headEnd type="triangle" w="med" len="med"/>
              <a:tailEnd type="triangle" w="med" len="med"/>
            </a:ln>
          </p:spPr>
        </p:sp>
        <p:sp>
          <p:nvSpPr>
            <p:cNvPr id="36948" name="Line 33"/>
            <p:cNvSpPr/>
            <p:nvPr/>
          </p:nvSpPr>
          <p:spPr>
            <a:xfrm flipH="1">
              <a:off x="3851275" y="3266623"/>
              <a:ext cx="396875" cy="0"/>
            </a:xfrm>
            <a:prstGeom prst="line">
              <a:avLst/>
            </a:prstGeom>
            <a:ln w="38100" cap="flat" cmpd="sng">
              <a:solidFill>
                <a:srgbClr val="3333CC"/>
              </a:solidFill>
              <a:prstDash val="solid"/>
              <a:round/>
              <a:headEnd type="none" w="med" len="med"/>
              <a:tailEnd type="triangle" w="med" len="med"/>
            </a:ln>
          </p:spPr>
        </p:sp>
        <p:sp>
          <p:nvSpPr>
            <p:cNvPr id="36949" name="Line 40"/>
            <p:cNvSpPr/>
            <p:nvPr/>
          </p:nvSpPr>
          <p:spPr>
            <a:xfrm rot="5400000" flipV="1">
              <a:off x="2673350" y="3728613"/>
              <a:ext cx="647700" cy="0"/>
            </a:xfrm>
            <a:prstGeom prst="line">
              <a:avLst/>
            </a:prstGeom>
            <a:ln w="38100" cap="flat" cmpd="sng">
              <a:solidFill>
                <a:srgbClr val="00B050"/>
              </a:solidFill>
              <a:prstDash val="solid"/>
              <a:round/>
              <a:headEnd type="none" w="med" len="med"/>
              <a:tailEnd type="triangle" w="med" len="med"/>
            </a:ln>
          </p:spPr>
        </p:sp>
        <p:sp>
          <p:nvSpPr>
            <p:cNvPr id="36950" name="Line 50"/>
            <p:cNvSpPr/>
            <p:nvPr/>
          </p:nvSpPr>
          <p:spPr>
            <a:xfrm rot="-10800000" flipH="1">
              <a:off x="3556000" y="5251025"/>
              <a:ext cx="1008063" cy="0"/>
            </a:xfrm>
            <a:prstGeom prst="line">
              <a:avLst/>
            </a:prstGeom>
            <a:ln w="38100" cap="flat" cmpd="sng">
              <a:solidFill>
                <a:schemeClr val="hlink"/>
              </a:solidFill>
              <a:prstDash val="solid"/>
              <a:round/>
              <a:headEnd type="none" w="med" len="med"/>
              <a:tailEnd type="triangle" w="med" len="med"/>
            </a:ln>
          </p:spPr>
        </p:sp>
        <p:sp>
          <p:nvSpPr>
            <p:cNvPr id="36951" name="Line 40"/>
            <p:cNvSpPr/>
            <p:nvPr/>
          </p:nvSpPr>
          <p:spPr>
            <a:xfrm rot="5400000" flipV="1">
              <a:off x="3338950" y="3657263"/>
              <a:ext cx="396000" cy="0"/>
            </a:xfrm>
            <a:prstGeom prst="line">
              <a:avLst/>
            </a:prstGeom>
            <a:ln w="38100" cap="flat" cmpd="sng">
              <a:solidFill>
                <a:srgbClr val="00B050"/>
              </a:solidFill>
              <a:prstDash val="solid"/>
              <a:round/>
              <a:headEnd type="none" w="med" len="med"/>
              <a:tailEnd type="none" w="med" len="med"/>
            </a:ln>
          </p:spPr>
        </p:sp>
        <p:sp>
          <p:nvSpPr>
            <p:cNvPr id="36952" name="Line 50"/>
            <p:cNvSpPr/>
            <p:nvPr/>
          </p:nvSpPr>
          <p:spPr>
            <a:xfrm rot="-10800000" flipH="1">
              <a:off x="3528363" y="3855263"/>
              <a:ext cx="1404000" cy="0"/>
            </a:xfrm>
            <a:prstGeom prst="line">
              <a:avLst/>
            </a:prstGeom>
            <a:ln w="38100" cap="flat" cmpd="sng">
              <a:solidFill>
                <a:schemeClr val="hlink"/>
              </a:solidFill>
              <a:prstDash val="solid"/>
              <a:round/>
              <a:headEnd type="none" w="med" len="med"/>
              <a:tailEnd type="none" w="med" len="med"/>
            </a:ln>
          </p:spPr>
        </p:sp>
        <p:sp>
          <p:nvSpPr>
            <p:cNvPr id="36953" name="Line 40"/>
            <p:cNvSpPr/>
            <p:nvPr/>
          </p:nvSpPr>
          <p:spPr>
            <a:xfrm rot="5400000">
              <a:off x="4302362" y="4485403"/>
              <a:ext cx="1260000" cy="0"/>
            </a:xfrm>
            <a:prstGeom prst="line">
              <a:avLst/>
            </a:prstGeom>
            <a:ln w="38100" cap="flat" cmpd="sng">
              <a:solidFill>
                <a:srgbClr val="00B050"/>
              </a:solidFill>
              <a:prstDash val="solid"/>
              <a:round/>
              <a:headEnd type="none" w="med" len="med"/>
              <a:tailEnd type="triangle" w="med" len="med"/>
            </a:ln>
          </p:spPr>
        </p:sp>
        <p:sp>
          <p:nvSpPr>
            <p:cNvPr id="36954" name="Line 59"/>
            <p:cNvSpPr/>
            <p:nvPr/>
          </p:nvSpPr>
          <p:spPr>
            <a:xfrm rot="5400000" flipV="1">
              <a:off x="2519740" y="3906085"/>
              <a:ext cx="0" cy="576000"/>
            </a:xfrm>
            <a:prstGeom prst="line">
              <a:avLst/>
            </a:prstGeom>
            <a:ln w="38100" cap="flat" cmpd="sng">
              <a:solidFill>
                <a:srgbClr val="FF3300"/>
              </a:solidFill>
              <a:prstDash val="dash"/>
              <a:round/>
              <a:headEnd type="none" w="med" len="med"/>
              <a:tailEnd type="none" w="med" len="med"/>
            </a:ln>
          </p:spPr>
        </p:sp>
        <p:sp>
          <p:nvSpPr>
            <p:cNvPr id="36955" name="Line 59"/>
            <p:cNvSpPr/>
            <p:nvPr/>
          </p:nvSpPr>
          <p:spPr>
            <a:xfrm rot="-5400000" flipH="1" flipV="1">
              <a:off x="2042319" y="5670106"/>
              <a:ext cx="0" cy="468312"/>
            </a:xfrm>
            <a:prstGeom prst="line">
              <a:avLst/>
            </a:prstGeom>
            <a:ln w="38100" cap="flat" cmpd="sng">
              <a:solidFill>
                <a:srgbClr val="FF3300"/>
              </a:solidFill>
              <a:prstDash val="dash"/>
              <a:round/>
              <a:headEnd type="none" w="med" len="med"/>
              <a:tailEnd type="triangle" w="med" len="med"/>
            </a:ln>
          </p:spPr>
        </p:sp>
        <p:sp>
          <p:nvSpPr>
            <p:cNvPr id="36956" name="Line 40"/>
            <p:cNvSpPr/>
            <p:nvPr/>
          </p:nvSpPr>
          <p:spPr>
            <a:xfrm rot="5400000">
              <a:off x="1430745" y="5058275"/>
              <a:ext cx="1692000" cy="0"/>
            </a:xfrm>
            <a:prstGeom prst="line">
              <a:avLst/>
            </a:prstGeom>
            <a:ln w="38100" cap="flat" cmpd="sng">
              <a:solidFill>
                <a:srgbClr val="FF0000"/>
              </a:solidFill>
              <a:prstDash val="dash"/>
              <a:round/>
              <a:headEnd type="none" w="med" len="med"/>
              <a:tailEnd type="none" w="med" len="med"/>
            </a:ln>
          </p:spPr>
        </p:sp>
        <p:sp>
          <p:nvSpPr>
            <p:cNvPr id="36957" name="Line 50"/>
            <p:cNvSpPr/>
            <p:nvPr/>
          </p:nvSpPr>
          <p:spPr>
            <a:xfrm rot="-10800000" flipH="1">
              <a:off x="2609850" y="5904262"/>
              <a:ext cx="431800" cy="0"/>
            </a:xfrm>
            <a:prstGeom prst="line">
              <a:avLst/>
            </a:prstGeom>
            <a:ln w="38100" cap="flat" cmpd="sng">
              <a:solidFill>
                <a:schemeClr val="hlink"/>
              </a:solidFill>
              <a:prstDash val="solid"/>
              <a:round/>
              <a:headEnd type="none" w="med" len="med"/>
              <a:tailEnd type="none" w="med" len="med"/>
            </a:ln>
          </p:spPr>
        </p:sp>
        <p:sp>
          <p:nvSpPr>
            <p:cNvPr id="36958" name="Line 40"/>
            <p:cNvSpPr/>
            <p:nvPr/>
          </p:nvSpPr>
          <p:spPr>
            <a:xfrm rot="5400000">
              <a:off x="1872387" y="5184295"/>
              <a:ext cx="1440000" cy="0"/>
            </a:xfrm>
            <a:prstGeom prst="line">
              <a:avLst/>
            </a:prstGeom>
            <a:ln w="38100" cap="flat" cmpd="sng">
              <a:solidFill>
                <a:srgbClr val="00B050"/>
              </a:solidFill>
              <a:prstDash val="solid"/>
              <a:round/>
              <a:headEnd type="none" w="med" len="med"/>
              <a:tailEnd type="none" w="med" len="med"/>
            </a:ln>
          </p:spPr>
        </p:sp>
        <p:sp>
          <p:nvSpPr>
            <p:cNvPr id="36959" name="Line 50"/>
            <p:cNvSpPr/>
            <p:nvPr/>
          </p:nvSpPr>
          <p:spPr>
            <a:xfrm rot="-10800000" flipH="1">
              <a:off x="2573338" y="4446163"/>
              <a:ext cx="288925" cy="0"/>
            </a:xfrm>
            <a:prstGeom prst="line">
              <a:avLst/>
            </a:prstGeom>
            <a:ln w="38100" cap="flat" cmpd="sng">
              <a:solidFill>
                <a:schemeClr val="hlink"/>
              </a:solidFill>
              <a:prstDash val="solid"/>
              <a:round/>
              <a:headEnd type="none" w="med" len="med"/>
              <a:tailEnd type="triangle" w="med" len="med"/>
            </a:ln>
          </p:spPr>
        </p:sp>
        <p:sp>
          <p:nvSpPr>
            <p:cNvPr id="36960" name="Line 59"/>
            <p:cNvSpPr/>
            <p:nvPr/>
          </p:nvSpPr>
          <p:spPr>
            <a:xfrm rot="5400000" flipH="1" flipV="1">
              <a:off x="6250777" y="5841320"/>
              <a:ext cx="0" cy="1116013"/>
            </a:xfrm>
            <a:prstGeom prst="line">
              <a:avLst/>
            </a:prstGeom>
            <a:ln w="38100" cap="flat" cmpd="sng">
              <a:solidFill>
                <a:srgbClr val="FF3300"/>
              </a:solidFill>
              <a:prstDash val="dash"/>
              <a:round/>
              <a:headEnd type="none" w="med" len="med"/>
              <a:tailEnd type="triangle" w="med" len="med"/>
            </a:ln>
          </p:spPr>
        </p:sp>
        <p:sp>
          <p:nvSpPr>
            <p:cNvPr id="36961" name="Text Box 57"/>
            <p:cNvSpPr txBox="1"/>
            <p:nvPr/>
          </p:nvSpPr>
          <p:spPr>
            <a:xfrm>
              <a:off x="6832600" y="6179300"/>
              <a:ext cx="1700213"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控制信号线</a:t>
              </a:r>
            </a:p>
          </p:txBody>
        </p:sp>
        <p:sp>
          <p:nvSpPr>
            <p:cNvPr id="36962" name="Line 59"/>
            <p:cNvSpPr/>
            <p:nvPr/>
          </p:nvSpPr>
          <p:spPr>
            <a:xfrm rot="5400000" flipH="1" flipV="1">
              <a:off x="6246019" y="6157119"/>
              <a:ext cx="0" cy="1116012"/>
            </a:xfrm>
            <a:prstGeom prst="line">
              <a:avLst/>
            </a:prstGeom>
            <a:ln w="38100" cap="flat" cmpd="sng">
              <a:solidFill>
                <a:srgbClr val="FF3300"/>
              </a:solidFill>
              <a:prstDash val="solid"/>
              <a:round/>
              <a:headEnd type="none" w="med" len="med"/>
              <a:tailEnd type="triangle" w="med" len="med"/>
            </a:ln>
          </p:spPr>
        </p:sp>
        <p:sp>
          <p:nvSpPr>
            <p:cNvPr id="36963" name="Text Box 57"/>
            <p:cNvSpPr txBox="1"/>
            <p:nvPr/>
          </p:nvSpPr>
          <p:spPr>
            <a:xfrm>
              <a:off x="6784975" y="6488113"/>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数据传送线</a:t>
              </a:r>
            </a:p>
          </p:txBody>
        </p:sp>
        <p:sp>
          <p:nvSpPr>
            <p:cNvPr id="251" name="矩形 250"/>
            <p:cNvSpPr/>
            <p:nvPr/>
          </p:nvSpPr>
          <p:spPr>
            <a:xfrm>
              <a:off x="161925" y="2189126"/>
              <a:ext cx="5172075" cy="452599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36965" name="Text Box 57"/>
            <p:cNvSpPr txBox="1"/>
            <p:nvPr/>
          </p:nvSpPr>
          <p:spPr>
            <a:xfrm>
              <a:off x="232569" y="2189174"/>
              <a:ext cx="2563812"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中央处理器（</a:t>
              </a:r>
              <a:r>
                <a:rPr lang="en-US" altLang="zh-CN" sz="2000" dirty="0">
                  <a:solidFill>
                    <a:srgbClr val="FF3300"/>
                  </a:solidFill>
                  <a:latin typeface="微软雅黑" panose="020B0503020204020204" pitchFamily="34" charset="-122"/>
                  <a:ea typeface="微软雅黑" panose="020B0503020204020204" pitchFamily="34" charset="-122"/>
                </a:rPr>
                <a:t>CPU</a:t>
              </a:r>
              <a:r>
                <a:rPr lang="zh-CN" altLang="en-US" sz="2000" dirty="0">
                  <a:solidFill>
                    <a:srgbClr val="FF3300"/>
                  </a:solidFill>
                  <a:latin typeface="微软雅黑" panose="020B0503020204020204" pitchFamily="34" charset="-122"/>
                  <a:ea typeface="微软雅黑" panose="020B0503020204020204" pitchFamily="34" charset="-122"/>
                </a:rPr>
                <a:t>）</a:t>
              </a:r>
            </a:p>
          </p:txBody>
        </p:sp>
        <p:sp>
          <p:nvSpPr>
            <p:cNvPr id="36966" name="Text Box 61"/>
            <p:cNvSpPr txBox="1"/>
            <p:nvPr/>
          </p:nvSpPr>
          <p:spPr>
            <a:xfrm>
              <a:off x="926595" y="6076707"/>
              <a:ext cx="617537"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F</a:t>
              </a:r>
            </a:p>
          </p:txBody>
        </p:sp>
        <p:sp>
          <p:nvSpPr>
            <p:cNvPr id="36967" name="Text Box 61"/>
            <p:cNvSpPr txBox="1"/>
            <p:nvPr/>
          </p:nvSpPr>
          <p:spPr>
            <a:xfrm>
              <a:off x="619125" y="4861275"/>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a:t>
              </a:r>
            </a:p>
          </p:txBody>
        </p:sp>
        <p:sp>
          <p:nvSpPr>
            <p:cNvPr id="36968" name="Text Box 61"/>
            <p:cNvSpPr txBox="1"/>
            <p:nvPr/>
          </p:nvSpPr>
          <p:spPr>
            <a:xfrm>
              <a:off x="1785938" y="4850162"/>
              <a:ext cx="619125"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B</a:t>
              </a:r>
            </a:p>
          </p:txBody>
        </p:sp>
        <p:sp>
          <p:nvSpPr>
            <p:cNvPr id="36969" name="Text Box 61"/>
            <p:cNvSpPr txBox="1"/>
            <p:nvPr/>
          </p:nvSpPr>
          <p:spPr>
            <a:xfrm>
              <a:off x="1738313" y="5897912"/>
              <a:ext cx="1262062" cy="461963"/>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ALUop</a:t>
              </a:r>
            </a:p>
          </p:txBody>
        </p:sp>
      </p:grpSp>
      <p:sp>
        <p:nvSpPr>
          <p:cNvPr id="36970" name="Line 59"/>
          <p:cNvSpPr/>
          <p:nvPr/>
        </p:nvSpPr>
        <p:spPr>
          <a:xfrm rot="5400000" flipH="1" flipV="1">
            <a:off x="6243638" y="6154738"/>
            <a:ext cx="0" cy="1116012"/>
          </a:xfrm>
          <a:prstGeom prst="line">
            <a:avLst/>
          </a:prstGeom>
          <a:ln w="38100" cap="flat" cmpd="sng">
            <a:solidFill>
              <a:srgbClr val="0000FF"/>
            </a:solidFill>
            <a:prstDash val="solid"/>
            <a:round/>
            <a:headEnd type="none" w="med" len="med"/>
            <a:tailEnd type="triangle" w="med" len="med"/>
          </a:ln>
        </p:spPr>
      </p:sp>
      <p:sp>
        <p:nvSpPr>
          <p:cNvPr id="36971" name="Text Box 57"/>
          <p:cNvSpPr txBox="1"/>
          <p:nvPr/>
        </p:nvSpPr>
        <p:spPr>
          <a:xfrm>
            <a:off x="6784975" y="6488113"/>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00FF"/>
                </a:solidFill>
                <a:latin typeface="微软雅黑" panose="020B0503020204020204" pitchFamily="34" charset="-122"/>
                <a:ea typeface="微软雅黑" panose="020B0503020204020204" pitchFamily="34" charset="-122"/>
              </a:rPr>
              <a:t>数据传送线</a:t>
            </a:r>
          </a:p>
        </p:txBody>
      </p:sp>
      <p:sp>
        <p:nvSpPr>
          <p:cNvPr id="36972" name="Line 59"/>
          <p:cNvSpPr/>
          <p:nvPr/>
        </p:nvSpPr>
        <p:spPr>
          <a:xfrm rot="10800000" flipH="1" flipV="1">
            <a:off x="3257550" y="4554538"/>
            <a:ext cx="0" cy="539750"/>
          </a:xfrm>
          <a:prstGeom prst="line">
            <a:avLst/>
          </a:prstGeom>
          <a:ln w="38100" cap="flat" cmpd="sng">
            <a:solidFill>
              <a:srgbClr val="FF3300"/>
            </a:solidFill>
            <a:prstDash val="dash"/>
            <a:round/>
            <a:headEnd type="none" w="med" len="med"/>
            <a:tailEnd type="triangle" w="med" len="med"/>
          </a:ln>
        </p:spPr>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51939">
                                            <p:txEl>
                                              <p:pRg st="0" end="0"/>
                                            </p:txEl>
                                          </p:spTgt>
                                        </p:tgtEl>
                                        <p:attrNameLst>
                                          <p:attrName>style.visibility</p:attrName>
                                        </p:attrNameLst>
                                      </p:cBhvr>
                                      <p:to>
                                        <p:strVal val="visible"/>
                                      </p:to>
                                    </p:set>
                                    <p:animEffect transition="in" filter="blinds(horizontal)">
                                      <p:cBhvr>
                                        <p:cTn id="7" dur="500"/>
                                        <p:tgtEl>
                                          <p:spTgt spid="55193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51940"/>
                                        </p:tgtEl>
                                        <p:attrNameLst>
                                          <p:attrName>style.visibility</p:attrName>
                                        </p:attrNameLst>
                                      </p:cBhvr>
                                      <p:to>
                                        <p:strVal val="visible"/>
                                      </p:to>
                                    </p:set>
                                    <p:animEffect transition="in" filter="blinds(horizontal)">
                                      <p:cBhvr>
                                        <p:cTn id="12" dur="500"/>
                                        <p:tgtEl>
                                          <p:spTgt spid="5519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194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p:cNvSpPr>
            <a:spLocks noGrp="1"/>
          </p:cNvSpPr>
          <p:nvPr>
            <p:ph type="title"/>
          </p:nvPr>
        </p:nvSpPr>
        <p:spPr>
          <a:xfrm>
            <a:off x="457200" y="98425"/>
            <a:ext cx="8229600" cy="561975"/>
          </a:xfrm>
        </p:spPr>
        <p:txBody>
          <a:bodyPr vert="horz" wrap="square" lIns="63500" tIns="25400" rIns="63500" bIns="25400" anchor="t" anchorCtr="0">
            <a:spAutoFit/>
          </a:bodyPr>
          <a:lstStyle/>
          <a:p>
            <a:r>
              <a:rPr lang="zh-CN" altLang="en-US" sz="3600" dirty="0"/>
              <a:t>计算机是如何工作的？</a:t>
            </a:r>
          </a:p>
        </p:txBody>
      </p:sp>
      <p:sp>
        <p:nvSpPr>
          <p:cNvPr id="552963" name="Text Box 3"/>
          <p:cNvSpPr txBox="1"/>
          <p:nvPr/>
        </p:nvSpPr>
        <p:spPr>
          <a:xfrm>
            <a:off x="133350" y="955675"/>
            <a:ext cx="8848725" cy="5581650"/>
          </a:xfrm>
          <a:prstGeom prst="rect">
            <a:avLst/>
          </a:prstGeom>
          <a:noFill/>
          <a:ln w="9525">
            <a:noFill/>
          </a:ln>
        </p:spPr>
        <p:txBody>
          <a:bodyPr lIns="18000" rIns="18000" anchor="t" anchorCtr="0">
            <a:spAutoFit/>
          </a:bodyPr>
          <a:lstStyle/>
          <a:p>
            <a:pPr marL="342900" indent="-342900" eaLnBrk="0" hangingPunct="0">
              <a:spcBef>
                <a:spcPct val="20000"/>
              </a:spcBef>
              <a:buFont typeface="Wingdings" panose="05000000000000000000" pitchFamily="2" charset="2"/>
              <a:buChar char="l"/>
            </a:pPr>
            <a:r>
              <a:rPr lang="zh-CN" altLang="en-US" sz="2200" dirty="0">
                <a:latin typeface="微软雅黑" panose="020B0503020204020204" pitchFamily="34" charset="-122"/>
                <a:ea typeface="微软雅黑" panose="020B0503020204020204" pitchFamily="34" charset="-122"/>
              </a:rPr>
              <a:t>做菜前</a:t>
            </a:r>
          </a:p>
          <a:p>
            <a:pPr marL="342900" indent="-342900" eaLnBrk="0" hangingPunct="0">
              <a:spcBef>
                <a:spcPct val="20000"/>
              </a:spcBef>
            </a:pPr>
            <a:r>
              <a:rPr lang="zh-CN" altLang="en-US" sz="2200" dirty="0">
                <a:solidFill>
                  <a:srgbClr val="3333CC"/>
                </a:solidFill>
                <a:latin typeface="微软雅黑" panose="020B0503020204020204" pitchFamily="34" charset="-122"/>
                <a:ea typeface="微软雅黑" panose="020B0503020204020204" pitchFamily="34" charset="-122"/>
              </a:rPr>
              <a:t>    原材料（</a:t>
            </a:r>
            <a:r>
              <a:rPr lang="zh-CN" altLang="en-US" sz="2200" dirty="0">
                <a:solidFill>
                  <a:srgbClr val="FF3300"/>
                </a:solidFill>
                <a:latin typeface="微软雅黑" panose="020B0503020204020204" pitchFamily="34" charset="-122"/>
                <a:ea typeface="微软雅黑" panose="020B0503020204020204" pitchFamily="34" charset="-122"/>
              </a:rPr>
              <a:t>数据</a:t>
            </a:r>
            <a:r>
              <a:rPr lang="zh-CN" altLang="en-US" sz="2200" dirty="0">
                <a:solidFill>
                  <a:srgbClr val="3333CC"/>
                </a:solidFill>
                <a:latin typeface="微软雅黑" panose="020B0503020204020204" pitchFamily="34" charset="-122"/>
                <a:ea typeface="微软雅黑" panose="020B0503020204020204" pitchFamily="34" charset="-122"/>
              </a:rPr>
              <a:t>）和菜谱（</a:t>
            </a:r>
            <a:r>
              <a:rPr lang="zh-CN" altLang="en-US" sz="2200" dirty="0">
                <a:solidFill>
                  <a:srgbClr val="FF3300"/>
                </a:solidFill>
                <a:latin typeface="微软雅黑" panose="020B0503020204020204" pitchFamily="34" charset="-122"/>
                <a:ea typeface="微软雅黑" panose="020B0503020204020204" pitchFamily="34" charset="-122"/>
              </a:rPr>
              <a:t>指令</a:t>
            </a:r>
            <a:r>
              <a:rPr lang="zh-CN" altLang="en-US" sz="2200" dirty="0">
                <a:solidFill>
                  <a:srgbClr val="3333CC"/>
                </a:solidFill>
                <a:latin typeface="微软雅黑" panose="020B0503020204020204" pitchFamily="34" charset="-122"/>
                <a:ea typeface="微软雅黑" panose="020B0503020204020204" pitchFamily="34" charset="-122"/>
              </a:rPr>
              <a:t>）都</a:t>
            </a:r>
            <a:r>
              <a:rPr lang="zh-CN" altLang="en-US" sz="2200" dirty="0">
                <a:solidFill>
                  <a:srgbClr val="FF3300"/>
                </a:solidFill>
                <a:latin typeface="微软雅黑" panose="020B0503020204020204" pitchFamily="34" charset="-122"/>
                <a:ea typeface="微软雅黑" panose="020B0503020204020204" pitchFamily="34" charset="-122"/>
              </a:rPr>
              <a:t>按序</a:t>
            </a:r>
            <a:r>
              <a:rPr lang="zh-CN" altLang="en-US" sz="2200" dirty="0">
                <a:solidFill>
                  <a:srgbClr val="3333CC"/>
                </a:solidFill>
                <a:latin typeface="微软雅黑" panose="020B0503020204020204" pitchFamily="34" charset="-122"/>
                <a:ea typeface="微软雅黑" panose="020B0503020204020204" pitchFamily="34" charset="-122"/>
              </a:rPr>
              <a:t>放在厨房外的架子（</a:t>
            </a:r>
            <a:r>
              <a:rPr lang="zh-CN" altLang="en-US" sz="2200" dirty="0">
                <a:solidFill>
                  <a:srgbClr val="FF3300"/>
                </a:solidFill>
                <a:latin typeface="微软雅黑" panose="020B0503020204020204" pitchFamily="34" charset="-122"/>
                <a:ea typeface="微软雅黑" panose="020B0503020204020204" pitchFamily="34" charset="-122"/>
              </a:rPr>
              <a:t>存储器</a:t>
            </a:r>
            <a:r>
              <a:rPr lang="zh-CN" altLang="en-US" sz="2200" dirty="0">
                <a:solidFill>
                  <a:srgbClr val="3333CC"/>
                </a:solidFill>
                <a:latin typeface="微软雅黑" panose="020B0503020204020204" pitchFamily="34" charset="-122"/>
                <a:ea typeface="微软雅黑" panose="020B0503020204020204" pitchFamily="34" charset="-122"/>
              </a:rPr>
              <a:t>）上， 每个架子有编号（</a:t>
            </a:r>
            <a:r>
              <a:rPr lang="zh-CN" altLang="en-US" sz="2200" dirty="0">
                <a:solidFill>
                  <a:srgbClr val="FF3300"/>
                </a:solidFill>
                <a:latin typeface="微软雅黑" panose="020B0503020204020204" pitchFamily="34" charset="-122"/>
                <a:ea typeface="微软雅黑" panose="020B0503020204020204" pitchFamily="34" charset="-122"/>
              </a:rPr>
              <a:t>存储单元地址</a:t>
            </a:r>
            <a:r>
              <a:rPr lang="zh-CN" altLang="en-US" sz="2200" dirty="0">
                <a:solidFill>
                  <a:srgbClr val="3333CC"/>
                </a:solidFill>
                <a:latin typeface="微软雅黑" panose="020B0503020204020204" pitchFamily="34" charset="-122"/>
                <a:ea typeface="微软雅黑" panose="020B0503020204020204" pitchFamily="34" charset="-122"/>
              </a:rPr>
              <a:t>）。</a:t>
            </a:r>
          </a:p>
          <a:p>
            <a:pPr marL="342900" indent="-342900" eaLnBrk="0" hangingPunct="0">
              <a:spcBef>
                <a:spcPct val="20000"/>
              </a:spcBef>
            </a:pPr>
            <a:r>
              <a:rPr lang="zh-CN" altLang="en-US" sz="2200" dirty="0">
                <a:solidFill>
                  <a:srgbClr val="3333CC"/>
                </a:solidFill>
                <a:latin typeface="微软雅黑" panose="020B0503020204020204" pitchFamily="34" charset="-122"/>
                <a:ea typeface="微软雅黑" panose="020B0503020204020204" pitchFamily="34" charset="-122"/>
              </a:rPr>
              <a:t>    菜谱上信息：原料位置、做法、做好的菜放在哪里等</a:t>
            </a:r>
          </a:p>
          <a:p>
            <a:pPr marL="342900" indent="-342900" eaLnBrk="0" hangingPunct="0">
              <a:spcBef>
                <a:spcPct val="20000"/>
              </a:spcBef>
            </a:pPr>
            <a:r>
              <a:rPr lang="zh-CN" altLang="en-US" sz="2200" dirty="0">
                <a:solidFill>
                  <a:srgbClr val="3333CC"/>
                </a:solidFill>
                <a:latin typeface="微软雅黑" panose="020B0503020204020204" pitchFamily="34" charset="-122"/>
                <a:ea typeface="微软雅黑" panose="020B0503020204020204" pitchFamily="34" charset="-122"/>
              </a:rPr>
              <a:t>    </a:t>
            </a:r>
            <a:r>
              <a:rPr lang="zh-CN" altLang="en-US" sz="2200" dirty="0">
                <a:solidFill>
                  <a:srgbClr val="005024"/>
                </a:solidFill>
                <a:latin typeface="微软雅黑" panose="020B0503020204020204" pitchFamily="34" charset="-122"/>
                <a:ea typeface="微软雅黑" panose="020B0503020204020204" pitchFamily="34" charset="-122"/>
              </a:rPr>
              <a:t>例如，把</a:t>
            </a:r>
            <a:r>
              <a:rPr lang="en-US" altLang="zh-CN" sz="2200" dirty="0">
                <a:solidFill>
                  <a:srgbClr val="005024"/>
                </a:solidFill>
                <a:latin typeface="微软雅黑" panose="020B0503020204020204" pitchFamily="34" charset="-122"/>
                <a:ea typeface="微软雅黑" panose="020B0503020204020204" pitchFamily="34" charset="-122"/>
              </a:rPr>
              <a:t>10</a:t>
            </a:r>
            <a:r>
              <a:rPr lang="zh-CN" altLang="en-US" sz="2200" dirty="0">
                <a:solidFill>
                  <a:srgbClr val="005024"/>
                </a:solidFill>
                <a:latin typeface="微软雅黑" panose="020B0503020204020204" pitchFamily="34" charset="-122"/>
                <a:ea typeface="微软雅黑" panose="020B0503020204020204" pitchFamily="34" charset="-122"/>
              </a:rPr>
              <a:t>、</a:t>
            </a:r>
            <a:r>
              <a:rPr lang="en-US" altLang="zh-CN" sz="2200" dirty="0">
                <a:solidFill>
                  <a:srgbClr val="005024"/>
                </a:solidFill>
                <a:latin typeface="微软雅黑" panose="020B0503020204020204" pitchFamily="34" charset="-122"/>
                <a:ea typeface="微软雅黑" panose="020B0503020204020204" pitchFamily="34" charset="-122"/>
              </a:rPr>
              <a:t>11</a:t>
            </a:r>
            <a:r>
              <a:rPr lang="zh-CN" altLang="en-US" sz="2200" dirty="0">
                <a:solidFill>
                  <a:srgbClr val="005024"/>
                </a:solidFill>
                <a:latin typeface="微软雅黑" panose="020B0503020204020204" pitchFamily="34" charset="-122"/>
                <a:ea typeface="微软雅黑" panose="020B0503020204020204" pitchFamily="34" charset="-122"/>
              </a:rPr>
              <a:t>号架上的原料一起炒，并装入</a:t>
            </a:r>
            <a:r>
              <a:rPr lang="en-US" altLang="zh-CN" sz="2200" dirty="0">
                <a:solidFill>
                  <a:srgbClr val="005024"/>
                </a:solidFill>
                <a:latin typeface="微软雅黑" panose="020B0503020204020204" pitchFamily="34" charset="-122"/>
                <a:ea typeface="微软雅黑" panose="020B0503020204020204" pitchFamily="34" charset="-122"/>
              </a:rPr>
              <a:t>3</a:t>
            </a:r>
            <a:r>
              <a:rPr lang="zh-CN" altLang="en-US" sz="2200" dirty="0">
                <a:solidFill>
                  <a:srgbClr val="005024"/>
                </a:solidFill>
                <a:latin typeface="微软雅黑" panose="020B0503020204020204" pitchFamily="34" charset="-122"/>
                <a:ea typeface="微软雅黑" panose="020B0503020204020204" pitchFamily="34" charset="-122"/>
              </a:rPr>
              <a:t>号盘</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然后，我告诉妈妈从第</a:t>
            </a:r>
            <a:r>
              <a:rPr lang="en-US" altLang="zh-CN" sz="2200" dirty="0">
                <a:solidFill>
                  <a:srgbClr val="3333CC"/>
                </a:solidFill>
                <a:latin typeface="微软雅黑" panose="020B0503020204020204" pitchFamily="34" charset="-122"/>
                <a:ea typeface="微软雅黑" panose="020B0503020204020204" pitchFamily="34" charset="-122"/>
              </a:rPr>
              <a:t>5</a:t>
            </a:r>
            <a:r>
              <a:rPr lang="zh-CN" altLang="en-US" sz="2200" dirty="0">
                <a:solidFill>
                  <a:srgbClr val="3333CC"/>
                </a:solidFill>
                <a:latin typeface="微软雅黑" panose="020B0503020204020204" pitchFamily="34" charset="-122"/>
                <a:ea typeface="微软雅黑" panose="020B0503020204020204" pitchFamily="34" charset="-122"/>
              </a:rPr>
              <a:t>个架上（</a:t>
            </a:r>
            <a:r>
              <a:rPr lang="zh-CN" altLang="en-US" sz="2200" dirty="0">
                <a:solidFill>
                  <a:srgbClr val="FF3300"/>
                </a:solidFill>
                <a:latin typeface="微软雅黑" panose="020B0503020204020204" pitchFamily="34" charset="-122"/>
                <a:ea typeface="微软雅黑" panose="020B0503020204020204" pitchFamily="34" charset="-122"/>
              </a:rPr>
              <a:t>起始</a:t>
            </a:r>
            <a:r>
              <a:rPr lang="en-US" altLang="zh-CN" sz="2200" dirty="0">
                <a:solidFill>
                  <a:srgbClr val="FF3300"/>
                </a:solidFill>
                <a:latin typeface="微软雅黑" panose="020B0503020204020204" pitchFamily="34" charset="-122"/>
                <a:ea typeface="微软雅黑" panose="020B0503020204020204" pitchFamily="34" charset="-122"/>
              </a:rPr>
              <a:t>PC=5</a:t>
            </a:r>
            <a:r>
              <a:rPr lang="zh-CN" altLang="en-US" sz="2200" dirty="0">
                <a:solidFill>
                  <a:srgbClr val="3333CC"/>
                </a:solidFill>
                <a:latin typeface="微软雅黑" panose="020B0503020204020204" pitchFamily="34" charset="-122"/>
                <a:ea typeface="微软雅黑" panose="020B0503020204020204" pitchFamily="34" charset="-122"/>
              </a:rPr>
              <a:t>）指定菜谱开始做</a:t>
            </a:r>
          </a:p>
          <a:p>
            <a:pPr marL="342900" indent="-342900" eaLnBrk="0" hangingPunct="0">
              <a:spcBef>
                <a:spcPct val="20000"/>
              </a:spcBef>
              <a:buFont typeface="Wingdings" panose="05000000000000000000" pitchFamily="2" charset="2"/>
              <a:buChar char="l"/>
            </a:pPr>
            <a:r>
              <a:rPr lang="zh-CN" altLang="en-US" sz="2200" dirty="0">
                <a:latin typeface="微软雅黑" panose="020B0503020204020204" pitchFamily="34" charset="-122"/>
                <a:ea typeface="微软雅黑" panose="020B0503020204020204" pitchFamily="34" charset="-122"/>
              </a:rPr>
              <a:t>开始做菜</a:t>
            </a:r>
            <a:endParaRPr lang="zh-CN" altLang="en-US" sz="2200" dirty="0">
              <a:solidFill>
                <a:srgbClr val="008000"/>
              </a:solidFill>
              <a:latin typeface="微软雅黑" panose="020B0503020204020204" pitchFamily="34" charset="-122"/>
              <a:ea typeface="微软雅黑" panose="020B0503020204020204" pitchFamily="34" charset="-122"/>
            </a:endParaRP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第一步：从</a:t>
            </a:r>
            <a:r>
              <a:rPr lang="en-US" altLang="zh-CN" sz="2200" dirty="0">
                <a:solidFill>
                  <a:srgbClr val="3333CC"/>
                </a:solidFill>
                <a:latin typeface="微软雅黑" panose="020B0503020204020204" pitchFamily="34" charset="-122"/>
                <a:ea typeface="微软雅黑" panose="020B0503020204020204" pitchFamily="34" charset="-122"/>
              </a:rPr>
              <a:t>5</a:t>
            </a:r>
            <a:r>
              <a:rPr lang="zh-CN" altLang="en-US" sz="2200" dirty="0">
                <a:solidFill>
                  <a:srgbClr val="3333CC"/>
                </a:solidFill>
                <a:latin typeface="微软雅黑" panose="020B0503020204020204" pitchFamily="34" charset="-122"/>
                <a:ea typeface="微软雅黑" panose="020B0503020204020204" pitchFamily="34" charset="-122"/>
              </a:rPr>
              <a:t>号架上取菜谱（</a:t>
            </a:r>
            <a:r>
              <a:rPr lang="zh-CN" altLang="en-US" sz="2200" dirty="0">
                <a:solidFill>
                  <a:srgbClr val="FF3300"/>
                </a:solidFill>
                <a:latin typeface="微软雅黑" panose="020B0503020204020204" pitchFamily="34" charset="-122"/>
                <a:ea typeface="微软雅黑" panose="020B0503020204020204" pitchFamily="34" charset="-122"/>
              </a:rPr>
              <a:t>根据</a:t>
            </a:r>
            <a:r>
              <a:rPr lang="en-US" altLang="zh-CN" sz="2200" dirty="0">
                <a:solidFill>
                  <a:srgbClr val="FF3300"/>
                </a:solidFill>
                <a:latin typeface="微软雅黑" panose="020B0503020204020204" pitchFamily="34" charset="-122"/>
                <a:ea typeface="微软雅黑" panose="020B0503020204020204" pitchFamily="34" charset="-122"/>
              </a:rPr>
              <a:t>PC</a:t>
            </a:r>
            <a:r>
              <a:rPr lang="zh-CN" altLang="en-US" sz="2200" dirty="0">
                <a:solidFill>
                  <a:srgbClr val="FF3300"/>
                </a:solidFill>
                <a:latin typeface="微软雅黑" panose="020B0503020204020204" pitchFamily="34" charset="-122"/>
                <a:ea typeface="微软雅黑" panose="020B0503020204020204" pitchFamily="34" charset="-122"/>
              </a:rPr>
              <a:t>取指令</a:t>
            </a:r>
            <a:r>
              <a:rPr lang="zh-CN" altLang="en-US" sz="2200" dirty="0">
                <a:solidFill>
                  <a:srgbClr val="3333CC"/>
                </a:solidFill>
                <a:latin typeface="微软雅黑" panose="020B0503020204020204" pitchFamily="34" charset="-122"/>
                <a:ea typeface="微软雅黑" panose="020B0503020204020204" pitchFamily="34" charset="-122"/>
              </a:rPr>
              <a:t>）</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第二步：看菜谱（</a:t>
            </a:r>
            <a:r>
              <a:rPr lang="zh-CN" altLang="en-US" sz="2200" dirty="0">
                <a:solidFill>
                  <a:srgbClr val="FF3300"/>
                </a:solidFill>
                <a:latin typeface="微软雅黑" panose="020B0503020204020204" pitchFamily="34" charset="-122"/>
                <a:ea typeface="微软雅黑" panose="020B0503020204020204" pitchFamily="34" charset="-122"/>
              </a:rPr>
              <a:t>指令译码</a:t>
            </a:r>
            <a:r>
              <a:rPr lang="zh-CN" altLang="en-US" sz="2200" dirty="0">
                <a:solidFill>
                  <a:srgbClr val="3333CC"/>
                </a:solidFill>
                <a:latin typeface="微软雅黑" panose="020B0503020204020204" pitchFamily="34" charset="-122"/>
                <a:ea typeface="微软雅黑" panose="020B0503020204020204" pitchFamily="34" charset="-122"/>
              </a:rPr>
              <a:t>）</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第三步：从架上或盘中取原材料（</a:t>
            </a:r>
            <a:r>
              <a:rPr lang="zh-CN" altLang="en-US" sz="2200" dirty="0">
                <a:solidFill>
                  <a:srgbClr val="FF3300"/>
                </a:solidFill>
                <a:latin typeface="微软雅黑" panose="020B0503020204020204" pitchFamily="34" charset="-122"/>
                <a:ea typeface="微软雅黑" panose="020B0503020204020204" pitchFamily="34" charset="-122"/>
              </a:rPr>
              <a:t>取操作数</a:t>
            </a:r>
            <a:r>
              <a:rPr lang="zh-CN" altLang="en-US" sz="2200" dirty="0">
                <a:solidFill>
                  <a:srgbClr val="3333CC"/>
                </a:solidFill>
                <a:latin typeface="微软雅黑" panose="020B0503020204020204" pitchFamily="34" charset="-122"/>
                <a:ea typeface="微软雅黑" panose="020B0503020204020204" pitchFamily="34" charset="-122"/>
              </a:rPr>
              <a:t>）</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第四步：洗、切、炒等具体操作（</a:t>
            </a:r>
            <a:r>
              <a:rPr lang="zh-CN" altLang="en-US" sz="2200" dirty="0">
                <a:solidFill>
                  <a:srgbClr val="FF3300"/>
                </a:solidFill>
                <a:latin typeface="微软雅黑" panose="020B0503020204020204" pitchFamily="34" charset="-122"/>
                <a:ea typeface="微软雅黑" panose="020B0503020204020204" pitchFamily="34" charset="-122"/>
              </a:rPr>
              <a:t>指令执行</a:t>
            </a:r>
            <a:r>
              <a:rPr lang="zh-CN" altLang="en-US" sz="2200" dirty="0">
                <a:solidFill>
                  <a:srgbClr val="3333CC"/>
                </a:solidFill>
                <a:latin typeface="微软雅黑" panose="020B0503020204020204" pitchFamily="34" charset="-122"/>
                <a:ea typeface="微软雅黑" panose="020B0503020204020204" pitchFamily="34" charset="-122"/>
              </a:rPr>
              <a:t>）</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第五步：装盘或直接送桌（</a:t>
            </a:r>
            <a:r>
              <a:rPr lang="zh-CN" altLang="en-US" sz="2200" dirty="0">
                <a:solidFill>
                  <a:srgbClr val="FF3300"/>
                </a:solidFill>
                <a:latin typeface="微软雅黑" panose="020B0503020204020204" pitchFamily="34" charset="-122"/>
                <a:ea typeface="微软雅黑" panose="020B0503020204020204" pitchFamily="34" charset="-122"/>
              </a:rPr>
              <a:t>回写结果</a:t>
            </a:r>
            <a:r>
              <a:rPr lang="zh-CN" altLang="en-US" sz="2200" dirty="0">
                <a:solidFill>
                  <a:srgbClr val="3333CC"/>
                </a:solidFill>
                <a:latin typeface="微软雅黑" panose="020B0503020204020204" pitchFamily="34" charset="-122"/>
                <a:ea typeface="微软雅黑" panose="020B0503020204020204" pitchFamily="34" charset="-122"/>
              </a:rPr>
              <a:t>）</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第六步：算出下一菜谱所在架子号</a:t>
            </a:r>
            <a:r>
              <a:rPr lang="en-US" altLang="zh-CN" sz="2200" dirty="0">
                <a:solidFill>
                  <a:srgbClr val="3333CC"/>
                </a:solidFill>
                <a:latin typeface="微软雅黑" panose="020B0503020204020204" pitchFamily="34" charset="-122"/>
                <a:ea typeface="微软雅黑" panose="020B0503020204020204" pitchFamily="34" charset="-122"/>
              </a:rPr>
              <a:t>6=5+1</a:t>
            </a:r>
            <a:r>
              <a:rPr lang="zh-CN" altLang="en-US" sz="2200" dirty="0">
                <a:solidFill>
                  <a:srgbClr val="3333CC"/>
                </a:solidFill>
                <a:latin typeface="微软雅黑" panose="020B0503020204020204" pitchFamily="34" charset="-122"/>
                <a:ea typeface="微软雅黑" panose="020B0503020204020204" pitchFamily="34" charset="-122"/>
              </a:rPr>
              <a:t>（</a:t>
            </a:r>
            <a:r>
              <a:rPr lang="zh-CN" altLang="en-US" sz="2200" dirty="0">
                <a:solidFill>
                  <a:srgbClr val="FF3300"/>
                </a:solidFill>
                <a:latin typeface="微软雅黑" panose="020B0503020204020204" pitchFamily="34" charset="-122"/>
                <a:ea typeface="微软雅黑" panose="020B0503020204020204" pitchFamily="34" charset="-122"/>
              </a:rPr>
              <a:t>修改</a:t>
            </a:r>
            <a:r>
              <a:rPr lang="en-US" altLang="zh-CN" sz="2200" dirty="0">
                <a:solidFill>
                  <a:srgbClr val="FF3300"/>
                </a:solidFill>
                <a:latin typeface="微软雅黑" panose="020B0503020204020204" pitchFamily="34" charset="-122"/>
                <a:ea typeface="微软雅黑" panose="020B0503020204020204" pitchFamily="34" charset="-122"/>
              </a:rPr>
              <a:t>PC</a:t>
            </a:r>
            <a:r>
              <a:rPr lang="zh-CN" altLang="en-US" sz="2200" dirty="0">
                <a:solidFill>
                  <a:srgbClr val="FF3300"/>
                </a:solidFill>
                <a:latin typeface="微软雅黑" panose="020B0503020204020204" pitchFamily="34" charset="-122"/>
                <a:ea typeface="微软雅黑" panose="020B0503020204020204" pitchFamily="34" charset="-122"/>
              </a:rPr>
              <a:t>的值</a:t>
            </a:r>
            <a:r>
              <a:rPr lang="zh-CN" altLang="en-US" sz="2200" dirty="0">
                <a:solidFill>
                  <a:srgbClr val="3333CC"/>
                </a:solidFill>
                <a:latin typeface="微软雅黑" panose="020B0503020204020204" pitchFamily="34" charset="-122"/>
                <a:ea typeface="微软雅黑" panose="020B0503020204020204" pitchFamily="34" charset="-122"/>
              </a:rPr>
              <a:t>）</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a:t>
            </a:r>
            <a:r>
              <a:rPr lang="zh-CN" altLang="en-US" sz="2200" dirty="0">
                <a:solidFill>
                  <a:schemeClr val="tx2"/>
                </a:solidFill>
                <a:latin typeface="微软雅黑" panose="020B0503020204020204" pitchFamily="34" charset="-122"/>
                <a:ea typeface="微软雅黑" panose="020B0503020204020204" pitchFamily="34" charset="-122"/>
              </a:rPr>
              <a:t>继续做下一道菜（</a:t>
            </a:r>
            <a:r>
              <a:rPr lang="zh-CN" altLang="en-US" sz="2200" dirty="0">
                <a:solidFill>
                  <a:srgbClr val="FF3300"/>
                </a:solidFill>
                <a:latin typeface="微软雅黑" panose="020B0503020204020204" pitchFamily="34" charset="-122"/>
                <a:ea typeface="微软雅黑" panose="020B0503020204020204" pitchFamily="34" charset="-122"/>
              </a:rPr>
              <a:t>执行下一条指令</a:t>
            </a:r>
            <a:r>
              <a:rPr lang="zh-CN" altLang="en-US" sz="2200" dirty="0">
                <a:solidFill>
                  <a:schemeClr val="tx2"/>
                </a:solidFill>
                <a:latin typeface="微软雅黑" panose="020B0503020204020204" pitchFamily="34" charset="-122"/>
                <a:ea typeface="微软雅黑" panose="020B0503020204020204" pitchFamily="34" charset="-122"/>
              </a:rPr>
              <a:t>）</a:t>
            </a:r>
            <a:endParaRPr lang="zh-CN" altLang="en-US" sz="2200" dirty="0">
              <a:solidFill>
                <a:srgbClr val="3333CC"/>
              </a:solidFill>
              <a:latin typeface="微软雅黑" panose="020B0503020204020204" pitchFamily="34" charset="-122"/>
              <a:ea typeface="微软雅黑" panose="020B0503020204020204" pitchFamily="34" charset="-122"/>
            </a:endParaRPr>
          </a:p>
        </p:txBody>
      </p:sp>
      <p:sp>
        <p:nvSpPr>
          <p:cNvPr id="552964" name="Text Box 4"/>
          <p:cNvSpPr txBox="1"/>
          <p:nvPr/>
        </p:nvSpPr>
        <p:spPr>
          <a:xfrm>
            <a:off x="2816225" y="773113"/>
            <a:ext cx="5354638" cy="457200"/>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solidFill>
                  <a:srgbClr val="008000"/>
                </a:solidFill>
                <a:latin typeface="微软雅黑" panose="020B0503020204020204" pitchFamily="34" charset="-122"/>
                <a:ea typeface="微软雅黑" panose="020B0503020204020204" pitchFamily="34" charset="-122"/>
              </a:rPr>
              <a:t>类似“存储程序”工作方式</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52963">
                                            <p:txEl>
                                              <p:pRg st="1" end="1"/>
                                            </p:txEl>
                                          </p:spTgt>
                                        </p:tgtEl>
                                        <p:attrNameLst>
                                          <p:attrName>style.visibility</p:attrName>
                                        </p:attrNameLst>
                                      </p:cBhvr>
                                      <p:to>
                                        <p:strVal val="visible"/>
                                      </p:to>
                                    </p:set>
                                    <p:animEffect transition="in" filter="blinds(horizontal)">
                                      <p:cBhvr>
                                        <p:cTn id="7" dur="500"/>
                                        <p:tgtEl>
                                          <p:spTgt spid="55296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52963">
                                            <p:txEl>
                                              <p:pRg st="2" end="2"/>
                                            </p:txEl>
                                          </p:spTgt>
                                        </p:tgtEl>
                                        <p:attrNameLst>
                                          <p:attrName>style.visibility</p:attrName>
                                        </p:attrNameLst>
                                      </p:cBhvr>
                                      <p:to>
                                        <p:strVal val="visible"/>
                                      </p:to>
                                    </p:set>
                                    <p:animEffect transition="in" filter="blinds(horizontal)">
                                      <p:cBhvr>
                                        <p:cTn id="12" dur="500"/>
                                        <p:tgtEl>
                                          <p:spTgt spid="552963">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552963">
                                            <p:txEl>
                                              <p:pRg st="3" end="3"/>
                                            </p:txEl>
                                          </p:spTgt>
                                        </p:tgtEl>
                                        <p:attrNameLst>
                                          <p:attrName>style.visibility</p:attrName>
                                        </p:attrNameLst>
                                      </p:cBhvr>
                                      <p:to>
                                        <p:strVal val="visible"/>
                                      </p:to>
                                    </p:set>
                                    <p:animEffect transition="in" filter="blinds(horizontal)">
                                      <p:cBhvr>
                                        <p:cTn id="15" dur="500"/>
                                        <p:tgtEl>
                                          <p:spTgt spid="55296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52963">
                                            <p:txEl>
                                              <p:pRg st="4" end="4"/>
                                            </p:txEl>
                                          </p:spTgt>
                                        </p:tgtEl>
                                        <p:attrNameLst>
                                          <p:attrName>style.visibility</p:attrName>
                                        </p:attrNameLst>
                                      </p:cBhvr>
                                      <p:to>
                                        <p:strVal val="visible"/>
                                      </p:to>
                                    </p:set>
                                    <p:animEffect transition="in" filter="blinds(horizontal)">
                                      <p:cBhvr>
                                        <p:cTn id="20" dur="500"/>
                                        <p:tgtEl>
                                          <p:spTgt spid="55296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552963">
                                            <p:txEl>
                                              <p:pRg st="6" end="6"/>
                                            </p:txEl>
                                          </p:spTgt>
                                        </p:tgtEl>
                                        <p:attrNameLst>
                                          <p:attrName>style.visibility</p:attrName>
                                        </p:attrNameLst>
                                      </p:cBhvr>
                                      <p:to>
                                        <p:strVal val="visible"/>
                                      </p:to>
                                    </p:set>
                                    <p:animEffect transition="in" filter="blinds(horizontal)">
                                      <p:cBhvr>
                                        <p:cTn id="25" dur="500"/>
                                        <p:tgtEl>
                                          <p:spTgt spid="55296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552963">
                                            <p:txEl>
                                              <p:pRg st="7" end="7"/>
                                            </p:txEl>
                                          </p:spTgt>
                                        </p:tgtEl>
                                        <p:attrNameLst>
                                          <p:attrName>style.visibility</p:attrName>
                                        </p:attrNameLst>
                                      </p:cBhvr>
                                      <p:to>
                                        <p:strVal val="visible"/>
                                      </p:to>
                                    </p:set>
                                    <p:animEffect transition="in" filter="blinds(horizontal)">
                                      <p:cBhvr>
                                        <p:cTn id="30" dur="500"/>
                                        <p:tgtEl>
                                          <p:spTgt spid="55296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552963">
                                            <p:txEl>
                                              <p:pRg st="8" end="8"/>
                                            </p:txEl>
                                          </p:spTgt>
                                        </p:tgtEl>
                                        <p:attrNameLst>
                                          <p:attrName>style.visibility</p:attrName>
                                        </p:attrNameLst>
                                      </p:cBhvr>
                                      <p:to>
                                        <p:strVal val="visible"/>
                                      </p:to>
                                    </p:set>
                                    <p:animEffect transition="in" filter="blinds(horizontal)">
                                      <p:cBhvr>
                                        <p:cTn id="35" dur="500"/>
                                        <p:tgtEl>
                                          <p:spTgt spid="55296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552963">
                                            <p:txEl>
                                              <p:pRg st="9" end="9"/>
                                            </p:txEl>
                                          </p:spTgt>
                                        </p:tgtEl>
                                        <p:attrNameLst>
                                          <p:attrName>style.visibility</p:attrName>
                                        </p:attrNameLst>
                                      </p:cBhvr>
                                      <p:to>
                                        <p:strVal val="visible"/>
                                      </p:to>
                                    </p:set>
                                    <p:animEffect transition="in" filter="blinds(horizontal)">
                                      <p:cBhvr>
                                        <p:cTn id="40" dur="500"/>
                                        <p:tgtEl>
                                          <p:spTgt spid="55296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552963">
                                            <p:txEl>
                                              <p:pRg st="10" end="10"/>
                                            </p:txEl>
                                          </p:spTgt>
                                        </p:tgtEl>
                                        <p:attrNameLst>
                                          <p:attrName>style.visibility</p:attrName>
                                        </p:attrNameLst>
                                      </p:cBhvr>
                                      <p:to>
                                        <p:strVal val="visible"/>
                                      </p:to>
                                    </p:set>
                                    <p:animEffect transition="in" filter="blinds(horizontal)">
                                      <p:cBhvr>
                                        <p:cTn id="45" dur="500"/>
                                        <p:tgtEl>
                                          <p:spTgt spid="552963">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nodeType="clickEffect">
                                  <p:stCondLst>
                                    <p:cond delay="0"/>
                                  </p:stCondLst>
                                  <p:childTnLst>
                                    <p:set>
                                      <p:cBhvr>
                                        <p:cTn id="49" dur="1" fill="hold">
                                          <p:stCondLst>
                                            <p:cond delay="0"/>
                                          </p:stCondLst>
                                        </p:cTn>
                                        <p:tgtEl>
                                          <p:spTgt spid="552963">
                                            <p:txEl>
                                              <p:pRg st="11" end="11"/>
                                            </p:txEl>
                                          </p:spTgt>
                                        </p:tgtEl>
                                        <p:attrNameLst>
                                          <p:attrName>style.visibility</p:attrName>
                                        </p:attrNameLst>
                                      </p:cBhvr>
                                      <p:to>
                                        <p:strVal val="visible"/>
                                      </p:to>
                                    </p:set>
                                    <p:animEffect transition="in" filter="blinds(horizontal)">
                                      <p:cBhvr>
                                        <p:cTn id="50" dur="500"/>
                                        <p:tgtEl>
                                          <p:spTgt spid="552963">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nodeType="clickEffect">
                                  <p:stCondLst>
                                    <p:cond delay="0"/>
                                  </p:stCondLst>
                                  <p:childTnLst>
                                    <p:set>
                                      <p:cBhvr>
                                        <p:cTn id="54" dur="1" fill="hold">
                                          <p:stCondLst>
                                            <p:cond delay="0"/>
                                          </p:stCondLst>
                                        </p:cTn>
                                        <p:tgtEl>
                                          <p:spTgt spid="552963">
                                            <p:txEl>
                                              <p:pRg st="12" end="12"/>
                                            </p:txEl>
                                          </p:spTgt>
                                        </p:tgtEl>
                                        <p:attrNameLst>
                                          <p:attrName>style.visibility</p:attrName>
                                        </p:attrNameLst>
                                      </p:cBhvr>
                                      <p:to>
                                        <p:strVal val="visible"/>
                                      </p:to>
                                    </p:set>
                                    <p:animEffect transition="in" filter="blinds(horizontal)">
                                      <p:cBhvr>
                                        <p:cTn id="55" dur="500"/>
                                        <p:tgtEl>
                                          <p:spTgt spid="552963">
                                            <p:txEl>
                                              <p:pRg st="12" end="1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552964"/>
                                        </p:tgtEl>
                                        <p:attrNameLst>
                                          <p:attrName>style.visibility</p:attrName>
                                        </p:attrNameLst>
                                      </p:cBhvr>
                                      <p:to>
                                        <p:strVal val="visible"/>
                                      </p:to>
                                    </p:set>
                                    <p:animEffect transition="in" filter="blinds(horizontal)">
                                      <p:cBhvr>
                                        <p:cTn id="60" dur="500"/>
                                        <p:tgtEl>
                                          <p:spTgt spid="5529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296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a:spLocks noGrp="1"/>
          </p:cNvSpPr>
          <p:nvPr>
            <p:ph type="title"/>
          </p:nvPr>
        </p:nvSpPr>
        <p:spPr>
          <a:xfrm>
            <a:off x="457200" y="98425"/>
            <a:ext cx="8229600" cy="561975"/>
          </a:xfrm>
        </p:spPr>
        <p:txBody>
          <a:bodyPr vert="horz" wrap="square" lIns="63500" tIns="25400" rIns="63500" bIns="25400" anchor="t" anchorCtr="0">
            <a:spAutoFit/>
          </a:bodyPr>
          <a:lstStyle/>
          <a:p>
            <a:r>
              <a:rPr lang="zh-CN" altLang="en-US" sz="3600" dirty="0"/>
              <a:t>计算机是如何工作的？</a:t>
            </a:r>
          </a:p>
        </p:txBody>
      </p:sp>
      <p:sp>
        <p:nvSpPr>
          <p:cNvPr id="553987" name="Text Box 3"/>
          <p:cNvSpPr txBox="1"/>
          <p:nvPr/>
        </p:nvSpPr>
        <p:spPr>
          <a:xfrm>
            <a:off x="161925" y="863600"/>
            <a:ext cx="8893175" cy="427038"/>
          </a:xfrm>
          <a:prstGeom prst="rect">
            <a:avLst/>
          </a:prstGeom>
          <a:noFill/>
          <a:ln w="9525">
            <a:noFill/>
          </a:ln>
        </p:spPr>
        <p:txBody>
          <a:bodyPr anchor="t" anchorCtr="0">
            <a:spAutoFit/>
          </a:bodyPr>
          <a:lstStyle/>
          <a:p>
            <a:pPr marL="342900" indent="-342900" eaLnBrk="0" hangingPunct="0">
              <a:spcBef>
                <a:spcPct val="20000"/>
              </a:spcBef>
            </a:pPr>
            <a:r>
              <a:rPr lang="zh-CN" altLang="en-US" sz="2200" dirty="0">
                <a:latin typeface="微软雅黑" panose="020B0503020204020204" pitchFamily="34" charset="-122"/>
                <a:ea typeface="微软雅黑" panose="020B0503020204020204" pitchFamily="34" charset="-122"/>
              </a:rPr>
              <a:t>如果你知道你妈妈是如何做菜的，你就已经知道计算机是如何工作的！</a:t>
            </a:r>
            <a:endParaRPr lang="zh-CN" altLang="en-US" sz="2200" dirty="0">
              <a:solidFill>
                <a:srgbClr val="3333CC"/>
              </a:solidFill>
              <a:latin typeface="微软雅黑" panose="020B0503020204020204" pitchFamily="34" charset="-122"/>
              <a:ea typeface="微软雅黑" panose="020B0503020204020204" pitchFamily="34" charset="-122"/>
            </a:endParaRPr>
          </a:p>
        </p:txBody>
      </p:sp>
      <p:sp>
        <p:nvSpPr>
          <p:cNvPr id="553988" name="Text Box 4"/>
          <p:cNvSpPr txBox="1"/>
          <p:nvPr/>
        </p:nvSpPr>
        <p:spPr>
          <a:xfrm>
            <a:off x="131763" y="1333500"/>
            <a:ext cx="5672137" cy="457200"/>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solidFill>
                  <a:srgbClr val="FF3300"/>
                </a:solidFill>
                <a:latin typeface="微软雅黑" panose="020B0503020204020204" pitchFamily="34" charset="-122"/>
                <a:ea typeface="微软雅黑" panose="020B0503020204020204" pitchFamily="34" charset="-122"/>
              </a:rPr>
              <a:t>你能告诉我计算机是如何工作的吗？</a:t>
            </a:r>
          </a:p>
        </p:txBody>
      </p:sp>
      <p:sp>
        <p:nvSpPr>
          <p:cNvPr id="553989" name="Rectangle 5"/>
          <p:cNvSpPr/>
          <p:nvPr/>
        </p:nvSpPr>
        <p:spPr>
          <a:xfrm>
            <a:off x="5037138" y="1346200"/>
            <a:ext cx="3671887" cy="457200"/>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solidFill>
                  <a:srgbClr val="008000"/>
                </a:solidFill>
                <a:latin typeface="微软雅黑" panose="020B0503020204020204" pitchFamily="34" charset="-122"/>
                <a:ea typeface="微软雅黑" panose="020B0503020204020204" pitchFamily="34" charset="-122"/>
              </a:rPr>
              <a:t>“存储程序”工作方式！</a:t>
            </a:r>
          </a:p>
        </p:txBody>
      </p:sp>
      <p:grpSp>
        <p:nvGrpSpPr>
          <p:cNvPr id="38917" name="组合 95"/>
          <p:cNvGrpSpPr/>
          <p:nvPr/>
        </p:nvGrpSpPr>
        <p:grpSpPr>
          <a:xfrm>
            <a:off x="161925" y="2076450"/>
            <a:ext cx="8859838" cy="4811713"/>
            <a:chOff x="161925" y="2076412"/>
            <a:chExt cx="8859838" cy="4811751"/>
          </a:xfrm>
        </p:grpSpPr>
        <p:sp>
          <p:nvSpPr>
            <p:cNvPr id="38918" name="Text Box 61"/>
            <p:cNvSpPr txBox="1"/>
            <p:nvPr/>
          </p:nvSpPr>
          <p:spPr>
            <a:xfrm>
              <a:off x="387350" y="2753075"/>
              <a:ext cx="116998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GPRs</a:t>
              </a:r>
            </a:p>
          </p:txBody>
        </p:sp>
        <p:grpSp>
          <p:nvGrpSpPr>
            <p:cNvPr id="38919" name="Group 63"/>
            <p:cNvGrpSpPr/>
            <p:nvPr/>
          </p:nvGrpSpPr>
          <p:grpSpPr>
            <a:xfrm>
              <a:off x="877888" y="3253137"/>
              <a:ext cx="1035050" cy="1574800"/>
              <a:chOff x="2228" y="1678"/>
              <a:chExt cx="737" cy="992"/>
            </a:xfrm>
          </p:grpSpPr>
          <p:sp>
            <p:nvSpPr>
              <p:cNvPr id="38920" name="Rectangle 64"/>
              <p:cNvSpPr/>
              <p:nvPr/>
            </p:nvSpPr>
            <p:spPr>
              <a:xfrm>
                <a:off x="2228" y="1678"/>
                <a:ext cx="737" cy="992"/>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8921" name="Line 65"/>
              <p:cNvSpPr/>
              <p:nvPr/>
            </p:nvSpPr>
            <p:spPr>
              <a:xfrm>
                <a:off x="2228" y="1933"/>
                <a:ext cx="736" cy="0"/>
              </a:xfrm>
              <a:prstGeom prst="line">
                <a:avLst/>
              </a:prstGeom>
              <a:ln w="9525" cap="flat" cmpd="sng">
                <a:solidFill>
                  <a:schemeClr val="tx1"/>
                </a:solidFill>
                <a:prstDash val="solid"/>
                <a:round/>
                <a:headEnd type="none" w="med" len="med"/>
                <a:tailEnd type="none" w="med" len="med"/>
              </a:ln>
            </p:spPr>
          </p:sp>
          <p:sp>
            <p:nvSpPr>
              <p:cNvPr id="38922" name="Line 66"/>
              <p:cNvSpPr/>
              <p:nvPr/>
            </p:nvSpPr>
            <p:spPr>
              <a:xfrm>
                <a:off x="2228" y="2188"/>
                <a:ext cx="736" cy="0"/>
              </a:xfrm>
              <a:prstGeom prst="line">
                <a:avLst/>
              </a:prstGeom>
              <a:ln w="9525" cap="flat" cmpd="sng">
                <a:solidFill>
                  <a:schemeClr val="tx1"/>
                </a:solidFill>
                <a:prstDash val="solid"/>
                <a:round/>
                <a:headEnd type="none" w="med" len="med"/>
                <a:tailEnd type="none" w="med" len="med"/>
              </a:ln>
            </p:spPr>
          </p:sp>
          <p:sp>
            <p:nvSpPr>
              <p:cNvPr id="38923" name="Line 67"/>
              <p:cNvSpPr/>
              <p:nvPr/>
            </p:nvSpPr>
            <p:spPr>
              <a:xfrm>
                <a:off x="2228" y="2415"/>
                <a:ext cx="736" cy="0"/>
              </a:xfrm>
              <a:prstGeom prst="line">
                <a:avLst/>
              </a:prstGeom>
              <a:ln w="9525" cap="flat" cmpd="sng">
                <a:solidFill>
                  <a:schemeClr val="tx1"/>
                </a:solidFill>
                <a:prstDash val="solid"/>
                <a:round/>
                <a:headEnd type="none" w="med" len="med"/>
                <a:tailEnd type="none" w="med" len="med"/>
              </a:ln>
            </p:spPr>
          </p:sp>
        </p:grpSp>
        <p:sp>
          <p:nvSpPr>
            <p:cNvPr id="38924" name="Text Box 68"/>
            <p:cNvSpPr txBox="1"/>
            <p:nvPr/>
          </p:nvSpPr>
          <p:spPr>
            <a:xfrm>
              <a:off x="519113" y="3267425"/>
              <a:ext cx="315912"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0</a:t>
              </a:r>
            </a:p>
          </p:txBody>
        </p:sp>
        <p:sp>
          <p:nvSpPr>
            <p:cNvPr id="38925" name="Text Box 69"/>
            <p:cNvSpPr txBox="1"/>
            <p:nvPr/>
          </p:nvSpPr>
          <p:spPr>
            <a:xfrm>
              <a:off x="520700" y="3653187"/>
              <a:ext cx="315913"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1</a:t>
              </a:r>
            </a:p>
          </p:txBody>
        </p:sp>
        <p:sp>
          <p:nvSpPr>
            <p:cNvPr id="38926" name="Text Box 70"/>
            <p:cNvSpPr txBox="1"/>
            <p:nvPr/>
          </p:nvSpPr>
          <p:spPr>
            <a:xfrm>
              <a:off x="520700" y="4064350"/>
              <a:ext cx="315913"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2</a:t>
              </a:r>
            </a:p>
          </p:txBody>
        </p:sp>
        <p:sp>
          <p:nvSpPr>
            <p:cNvPr id="38927" name="Text Box 71"/>
            <p:cNvSpPr txBox="1"/>
            <p:nvPr/>
          </p:nvSpPr>
          <p:spPr>
            <a:xfrm>
              <a:off x="519113" y="4513612"/>
              <a:ext cx="315912"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3</a:t>
              </a:r>
            </a:p>
          </p:txBody>
        </p:sp>
        <p:sp>
          <p:nvSpPr>
            <p:cNvPr id="38928" name="Rectangle 72"/>
            <p:cNvSpPr/>
            <p:nvPr/>
          </p:nvSpPr>
          <p:spPr>
            <a:xfrm>
              <a:off x="882650" y="3253137"/>
              <a:ext cx="1035050" cy="1574800"/>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nvGrpSpPr>
            <p:cNvPr id="38929" name="组合 25"/>
            <p:cNvGrpSpPr/>
            <p:nvPr/>
          </p:nvGrpSpPr>
          <p:grpSpPr>
            <a:xfrm>
              <a:off x="652463" y="5389912"/>
              <a:ext cx="1406525" cy="711376"/>
              <a:chOff x="1241560" y="5094186"/>
              <a:chExt cx="1484313" cy="649421"/>
            </a:xfrm>
          </p:grpSpPr>
          <p:grpSp>
            <p:nvGrpSpPr>
              <p:cNvPr id="38930" name="Group 19"/>
              <p:cNvGrpSpPr/>
              <p:nvPr/>
            </p:nvGrpSpPr>
            <p:grpSpPr>
              <a:xfrm rot="-5400000" flipH="1">
                <a:off x="1659002" y="4676736"/>
                <a:ext cx="649421" cy="1484313"/>
                <a:chOff x="3078" y="2330"/>
                <a:chExt cx="625" cy="1580"/>
              </a:xfrm>
            </p:grpSpPr>
            <p:sp>
              <p:nvSpPr>
                <p:cNvPr id="38931" name="Line 12"/>
                <p:cNvSpPr/>
                <p:nvPr/>
              </p:nvSpPr>
              <p:spPr>
                <a:xfrm flipH="1">
                  <a:off x="3078" y="2330"/>
                  <a:ext cx="9" cy="691"/>
                </a:xfrm>
                <a:prstGeom prst="line">
                  <a:avLst/>
                </a:prstGeom>
                <a:ln w="25400" cap="flat" cmpd="sng">
                  <a:solidFill>
                    <a:schemeClr val="tx1"/>
                  </a:solidFill>
                  <a:prstDash val="solid"/>
                  <a:round/>
                  <a:headEnd type="none" w="med" len="med"/>
                  <a:tailEnd type="none" w="med" len="med"/>
                </a:ln>
              </p:spPr>
            </p:sp>
            <p:sp>
              <p:nvSpPr>
                <p:cNvPr id="38932" name="Line 13"/>
                <p:cNvSpPr/>
                <p:nvPr/>
              </p:nvSpPr>
              <p:spPr>
                <a:xfrm>
                  <a:off x="3107" y="2330"/>
                  <a:ext cx="592" cy="307"/>
                </a:xfrm>
                <a:prstGeom prst="line">
                  <a:avLst/>
                </a:prstGeom>
                <a:ln w="25400" cap="flat" cmpd="sng">
                  <a:solidFill>
                    <a:schemeClr val="tx1"/>
                  </a:solidFill>
                  <a:prstDash val="solid"/>
                  <a:round/>
                  <a:headEnd type="none" w="med" len="med"/>
                  <a:tailEnd type="none" w="med" len="med"/>
                </a:ln>
              </p:spPr>
            </p:sp>
            <p:sp>
              <p:nvSpPr>
                <p:cNvPr id="38933" name="Line 14"/>
                <p:cNvSpPr/>
                <p:nvPr/>
              </p:nvSpPr>
              <p:spPr>
                <a:xfrm>
                  <a:off x="3087" y="3018"/>
                  <a:ext cx="213" cy="110"/>
                </a:xfrm>
                <a:prstGeom prst="line">
                  <a:avLst/>
                </a:prstGeom>
                <a:ln w="25400" cap="flat" cmpd="sng">
                  <a:solidFill>
                    <a:schemeClr val="tx1"/>
                  </a:solidFill>
                  <a:prstDash val="solid"/>
                  <a:round/>
                  <a:headEnd type="none" w="med" len="med"/>
                  <a:tailEnd type="none" w="med" len="med"/>
                </a:ln>
              </p:spPr>
            </p:sp>
            <p:sp>
              <p:nvSpPr>
                <p:cNvPr id="38934" name="Line 16"/>
                <p:cNvSpPr/>
                <p:nvPr/>
              </p:nvSpPr>
              <p:spPr>
                <a:xfrm>
                  <a:off x="3693" y="2644"/>
                  <a:ext cx="10" cy="457"/>
                </a:xfrm>
                <a:prstGeom prst="line">
                  <a:avLst/>
                </a:prstGeom>
                <a:ln w="25400" cap="flat" cmpd="sng">
                  <a:solidFill>
                    <a:schemeClr val="tx1"/>
                  </a:solidFill>
                  <a:prstDash val="solid"/>
                  <a:round/>
                  <a:headEnd type="none" w="med" len="med"/>
                  <a:tailEnd type="none" w="med" len="med"/>
                </a:ln>
              </p:spPr>
            </p:sp>
            <p:sp>
              <p:nvSpPr>
                <p:cNvPr id="38935" name="Line 18"/>
                <p:cNvSpPr/>
                <p:nvPr/>
              </p:nvSpPr>
              <p:spPr>
                <a:xfrm flipV="1">
                  <a:off x="3120" y="3256"/>
                  <a:ext cx="0" cy="654"/>
                </a:xfrm>
                <a:prstGeom prst="line">
                  <a:avLst/>
                </a:prstGeom>
                <a:ln w="25400" cap="flat" cmpd="sng">
                  <a:solidFill>
                    <a:schemeClr val="tx1"/>
                  </a:solidFill>
                  <a:prstDash val="solid"/>
                  <a:round/>
                  <a:headEnd type="none" w="med" len="med"/>
                  <a:tailEnd type="none" w="med" len="med"/>
                </a:ln>
              </p:spPr>
            </p:sp>
            <p:sp>
              <p:nvSpPr>
                <p:cNvPr id="38936" name="Line 19"/>
                <p:cNvSpPr/>
                <p:nvPr/>
              </p:nvSpPr>
              <p:spPr>
                <a:xfrm flipV="1">
                  <a:off x="3135" y="3549"/>
                  <a:ext cx="564" cy="349"/>
                </a:xfrm>
                <a:prstGeom prst="line">
                  <a:avLst/>
                </a:prstGeom>
                <a:ln w="25400" cap="flat" cmpd="sng">
                  <a:solidFill>
                    <a:schemeClr val="tx1"/>
                  </a:solidFill>
                  <a:prstDash val="solid"/>
                  <a:round/>
                  <a:headEnd type="none" w="med" len="med"/>
                  <a:tailEnd type="none" w="med" len="med"/>
                </a:ln>
              </p:spPr>
            </p:sp>
            <p:sp>
              <p:nvSpPr>
                <p:cNvPr id="38937" name="Line 20"/>
                <p:cNvSpPr/>
                <p:nvPr/>
              </p:nvSpPr>
              <p:spPr>
                <a:xfrm flipV="1">
                  <a:off x="3121" y="3125"/>
                  <a:ext cx="171" cy="124"/>
                </a:xfrm>
                <a:prstGeom prst="line">
                  <a:avLst/>
                </a:prstGeom>
                <a:ln w="25400" cap="flat" cmpd="sng">
                  <a:solidFill>
                    <a:schemeClr val="tx1"/>
                  </a:solidFill>
                  <a:prstDash val="solid"/>
                  <a:round/>
                  <a:headEnd type="none" w="med" len="med"/>
                  <a:tailEnd type="none" w="med" len="med"/>
                </a:ln>
              </p:spPr>
            </p:sp>
            <p:sp>
              <p:nvSpPr>
                <p:cNvPr id="38938" name="Line 22"/>
                <p:cNvSpPr/>
                <p:nvPr/>
              </p:nvSpPr>
              <p:spPr>
                <a:xfrm flipV="1">
                  <a:off x="3702" y="3067"/>
                  <a:ext cx="0" cy="481"/>
                </a:xfrm>
                <a:prstGeom prst="line">
                  <a:avLst/>
                </a:prstGeom>
                <a:ln w="25400" cap="flat" cmpd="sng">
                  <a:solidFill>
                    <a:schemeClr val="tx1"/>
                  </a:solidFill>
                  <a:prstDash val="solid"/>
                  <a:round/>
                  <a:headEnd type="none" w="med" len="med"/>
                  <a:tailEnd type="none" w="med" len="med"/>
                </a:ln>
              </p:spPr>
            </p:sp>
          </p:grpSp>
          <p:sp>
            <p:nvSpPr>
              <p:cNvPr id="38939" name="Rectangle 25"/>
              <p:cNvSpPr/>
              <p:nvPr/>
            </p:nvSpPr>
            <p:spPr>
              <a:xfrm flipH="1">
                <a:off x="1574496" y="5298266"/>
                <a:ext cx="859310" cy="422167"/>
              </a:xfrm>
              <a:prstGeom prst="rect">
                <a:avLst/>
              </a:prstGeom>
              <a:noFill/>
              <a:ln w="12700">
                <a:noFill/>
              </a:ln>
            </p:spPr>
            <p:txBody>
              <a:bodyPr lIns="90488" tIns="44450" rIns="90488" bIns="44450" anchor="t" anchorCtr="0">
                <a:spAutoFit/>
              </a:bodyPr>
              <a:lstStyle/>
              <a:p>
                <a:pPr eaLnBrk="0" hangingPunct="0">
                  <a:lnSpc>
                    <a:spcPct val="90000"/>
                  </a:lnSpc>
                </a:pPr>
                <a:r>
                  <a:rPr lang="en-US" altLang="zh-CN" sz="2400" dirty="0">
                    <a:latin typeface="Arial" panose="020B0604020202020204" pitchFamily="34" charset="0"/>
                  </a:rPr>
                  <a:t>ALU</a:t>
                </a:r>
                <a:endParaRPr lang="en-US" altLang="zh-CN" sz="2400" dirty="0">
                  <a:latin typeface="Arial" panose="020B0604020202020204" pitchFamily="34" charset="0"/>
                  <a:ea typeface="Arial" panose="020B0604020202020204" pitchFamily="34" charset="0"/>
                </a:endParaRPr>
              </a:p>
            </p:txBody>
          </p:sp>
        </p:grpSp>
        <p:sp>
          <p:nvSpPr>
            <p:cNvPr id="38940" name="Line 30"/>
            <p:cNvSpPr/>
            <p:nvPr/>
          </p:nvSpPr>
          <p:spPr>
            <a:xfrm rot="-5400000" flipH="1">
              <a:off x="704052" y="5106539"/>
              <a:ext cx="566737" cy="0"/>
            </a:xfrm>
            <a:prstGeom prst="line">
              <a:avLst/>
            </a:prstGeom>
            <a:ln w="38100" cap="flat" cmpd="sng">
              <a:solidFill>
                <a:srgbClr val="3333CC"/>
              </a:solidFill>
              <a:prstDash val="solid"/>
              <a:round/>
              <a:headEnd type="none" w="med" len="med"/>
              <a:tailEnd type="triangle" w="med" len="med"/>
            </a:ln>
          </p:spPr>
        </p:sp>
        <p:sp>
          <p:nvSpPr>
            <p:cNvPr id="38941" name="Line 31"/>
            <p:cNvSpPr/>
            <p:nvPr/>
          </p:nvSpPr>
          <p:spPr>
            <a:xfrm rot="-5400000" flipH="1" flipV="1">
              <a:off x="1496219" y="5120831"/>
              <a:ext cx="592138" cy="0"/>
            </a:xfrm>
            <a:prstGeom prst="line">
              <a:avLst/>
            </a:prstGeom>
            <a:ln w="38100" cap="flat" cmpd="sng">
              <a:solidFill>
                <a:srgbClr val="3333CC"/>
              </a:solidFill>
              <a:prstDash val="solid"/>
              <a:round/>
              <a:headEnd type="none" w="med" len="med"/>
              <a:tailEnd type="triangle" w="med" len="med"/>
            </a:ln>
          </p:spPr>
        </p:sp>
        <p:sp>
          <p:nvSpPr>
            <p:cNvPr id="38942" name="Text Box 6"/>
            <p:cNvSpPr txBox="1"/>
            <p:nvPr/>
          </p:nvSpPr>
          <p:spPr>
            <a:xfrm>
              <a:off x="2971800" y="5084338"/>
              <a:ext cx="584200" cy="369887"/>
            </a:xfrm>
            <a:prstGeom prst="rect">
              <a:avLst/>
            </a:prstGeom>
            <a:solidFill>
              <a:srgbClr val="FF0000">
                <a:alpha val="18039"/>
              </a:srgbClr>
            </a:solidFill>
            <a:ln w="25400"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 PC</a:t>
              </a:r>
            </a:p>
          </p:txBody>
        </p:sp>
        <p:sp>
          <p:nvSpPr>
            <p:cNvPr id="38943" name="Text Box 13"/>
            <p:cNvSpPr txBox="1"/>
            <p:nvPr/>
          </p:nvSpPr>
          <p:spPr>
            <a:xfrm>
              <a:off x="4560888" y="5084338"/>
              <a:ext cx="781050" cy="369887"/>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MAR</a:t>
              </a:r>
            </a:p>
          </p:txBody>
        </p:sp>
        <p:sp>
          <p:nvSpPr>
            <p:cNvPr id="38944" name="Text Box 14"/>
            <p:cNvSpPr txBox="1"/>
            <p:nvPr/>
          </p:nvSpPr>
          <p:spPr>
            <a:xfrm>
              <a:off x="4257675" y="3095173"/>
              <a:ext cx="1084263" cy="36830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chemeClr val="accent2"/>
                  </a:solidFill>
                  <a:latin typeface="微软雅黑" panose="020B0503020204020204" pitchFamily="34" charset="-122"/>
                  <a:ea typeface="微软雅黑" panose="020B0503020204020204" pitchFamily="34" charset="-122"/>
                </a:rPr>
                <a:t>  MDR</a:t>
              </a:r>
            </a:p>
          </p:txBody>
        </p:sp>
        <p:sp>
          <p:nvSpPr>
            <p:cNvPr id="38945" name="Text Box 32"/>
            <p:cNvSpPr txBox="1"/>
            <p:nvPr/>
          </p:nvSpPr>
          <p:spPr>
            <a:xfrm>
              <a:off x="3040063" y="5683600"/>
              <a:ext cx="1508125" cy="40005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000" dirty="0">
                  <a:latin typeface="微软雅黑" panose="020B0503020204020204" pitchFamily="34" charset="-122"/>
                  <a:ea typeface="微软雅黑" panose="020B0503020204020204" pitchFamily="34" charset="-122"/>
                </a:rPr>
                <a:t>标志寄存器</a:t>
              </a:r>
              <a:endParaRPr lang="en-US" altLang="zh-CN" sz="2000" dirty="0">
                <a:latin typeface="微软雅黑" panose="020B0503020204020204" pitchFamily="34" charset="-122"/>
                <a:ea typeface="微软雅黑" panose="020B0503020204020204" pitchFamily="34" charset="-122"/>
              </a:endParaRPr>
            </a:p>
          </p:txBody>
        </p:sp>
        <p:sp>
          <p:nvSpPr>
            <p:cNvPr id="38946" name="Text Box 2"/>
            <p:cNvSpPr txBox="1"/>
            <p:nvPr/>
          </p:nvSpPr>
          <p:spPr>
            <a:xfrm>
              <a:off x="2852738" y="4085800"/>
              <a:ext cx="1358900" cy="466725"/>
            </a:xfrm>
            <a:prstGeom prst="rect">
              <a:avLst/>
            </a:prstGeom>
            <a:solidFill>
              <a:srgbClr val="0000FF">
                <a:alpha val="25882"/>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400" dirty="0">
                  <a:latin typeface="微软雅黑" panose="020B0503020204020204" pitchFamily="34" charset="-122"/>
                  <a:ea typeface="微软雅黑" panose="020B0503020204020204" pitchFamily="34" charset="-122"/>
                </a:rPr>
                <a:t> 控制器</a:t>
              </a:r>
            </a:p>
          </p:txBody>
        </p:sp>
        <p:grpSp>
          <p:nvGrpSpPr>
            <p:cNvPr id="38947" name="组合 42"/>
            <p:cNvGrpSpPr/>
            <p:nvPr/>
          </p:nvGrpSpPr>
          <p:grpSpPr>
            <a:xfrm>
              <a:off x="5334000" y="2766535"/>
              <a:ext cx="1179513" cy="752475"/>
              <a:chOff x="7442619" y="4868863"/>
              <a:chExt cx="1118160" cy="648200"/>
            </a:xfrm>
          </p:grpSpPr>
          <p:sp>
            <p:nvSpPr>
              <p:cNvPr id="38948" name="Text Box 55"/>
              <p:cNvSpPr txBox="1"/>
              <p:nvPr/>
            </p:nvSpPr>
            <p:spPr>
              <a:xfrm>
                <a:off x="7641184" y="4868863"/>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3333CC"/>
                    </a:solidFill>
                    <a:latin typeface="微软雅黑" panose="020B0503020204020204" pitchFamily="34" charset="-122"/>
                    <a:ea typeface="微软雅黑" panose="020B0503020204020204" pitchFamily="34" charset="-122"/>
                  </a:rPr>
                  <a:t>数据</a:t>
                </a:r>
              </a:p>
            </p:txBody>
          </p:sp>
          <p:sp>
            <p:nvSpPr>
              <p:cNvPr id="38949" name="AutoShape 56"/>
              <p:cNvSpPr/>
              <p:nvPr/>
            </p:nvSpPr>
            <p:spPr>
              <a:xfrm>
                <a:off x="7442619" y="5138739"/>
                <a:ext cx="1118160" cy="378324"/>
              </a:xfrm>
              <a:prstGeom prst="leftRightArrow">
                <a:avLst>
                  <a:gd name="adj1" fmla="val 50000"/>
                  <a:gd name="adj2" fmla="val 55854"/>
                </a:avLst>
              </a:prstGeom>
              <a:solidFill>
                <a:schemeClr val="bg1"/>
              </a:solidFill>
              <a:ln w="28575" cap="flat" cmpd="sng">
                <a:solidFill>
                  <a:srgbClr val="3333CC"/>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grpSp>
          <p:nvGrpSpPr>
            <p:cNvPr id="38950" name="组合 43"/>
            <p:cNvGrpSpPr/>
            <p:nvPr/>
          </p:nvGrpSpPr>
          <p:grpSpPr>
            <a:xfrm>
              <a:off x="5381625" y="3804335"/>
              <a:ext cx="1077913" cy="703263"/>
              <a:chOff x="7482051" y="3223714"/>
              <a:chExt cx="1077320" cy="606260"/>
            </a:xfrm>
          </p:grpSpPr>
          <p:sp>
            <p:nvSpPr>
              <p:cNvPr id="38951" name="AutoShape 54"/>
              <p:cNvSpPr/>
              <p:nvPr/>
            </p:nvSpPr>
            <p:spPr>
              <a:xfrm>
                <a:off x="7482051" y="3475038"/>
                <a:ext cx="1077320" cy="354936"/>
              </a:xfrm>
              <a:prstGeom prst="leftRightArrow">
                <a:avLst>
                  <a:gd name="adj1" fmla="val 50000"/>
                  <a:gd name="adj2" fmla="val 53819"/>
                </a:avLst>
              </a:prstGeom>
              <a:solidFill>
                <a:schemeClr val="bg1"/>
              </a:solidFill>
              <a:ln w="28575" cap="flat" cmpd="sng">
                <a:solidFill>
                  <a:srgbClr val="FF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8952" name="Text Box 57"/>
              <p:cNvSpPr txBox="1"/>
              <p:nvPr/>
            </p:nvSpPr>
            <p:spPr>
              <a:xfrm>
                <a:off x="7682024" y="3223714"/>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a:t>
                </a:r>
              </a:p>
            </p:txBody>
          </p:sp>
        </p:grpSp>
        <p:grpSp>
          <p:nvGrpSpPr>
            <p:cNvPr id="38953" name="组合 44"/>
            <p:cNvGrpSpPr/>
            <p:nvPr/>
          </p:nvGrpSpPr>
          <p:grpSpPr>
            <a:xfrm>
              <a:off x="5356225" y="4777473"/>
              <a:ext cx="1133475" cy="766762"/>
              <a:chOff x="7597835" y="1807906"/>
              <a:chExt cx="961535" cy="660644"/>
            </a:xfrm>
          </p:grpSpPr>
          <p:sp>
            <p:nvSpPr>
              <p:cNvPr id="38954" name="Text Box 53"/>
              <p:cNvSpPr txBox="1"/>
              <p:nvPr/>
            </p:nvSpPr>
            <p:spPr>
              <a:xfrm>
                <a:off x="7637346" y="1807906"/>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8000"/>
                    </a:solidFill>
                    <a:latin typeface="微软雅黑" panose="020B0503020204020204" pitchFamily="34" charset="-122"/>
                    <a:ea typeface="微软雅黑" panose="020B0503020204020204" pitchFamily="34" charset="-122"/>
                  </a:rPr>
                  <a:t>地址</a:t>
                </a:r>
              </a:p>
            </p:txBody>
          </p:sp>
          <p:sp>
            <p:nvSpPr>
              <p:cNvPr id="38955" name="AutoShape 58"/>
              <p:cNvSpPr/>
              <p:nvPr/>
            </p:nvSpPr>
            <p:spPr>
              <a:xfrm>
                <a:off x="7597835" y="2040659"/>
                <a:ext cx="961535" cy="427891"/>
              </a:xfrm>
              <a:prstGeom prst="rightArrow">
                <a:avLst>
                  <a:gd name="adj1" fmla="val 50000"/>
                  <a:gd name="adj2" fmla="val 58165"/>
                </a:avLst>
              </a:prstGeom>
              <a:solidFill>
                <a:schemeClr val="bg1"/>
              </a:solidFill>
              <a:ln w="28575" cap="flat" cmpd="sng">
                <a:solidFill>
                  <a:srgbClr val="0080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sp>
          <p:nvSpPr>
            <p:cNvPr id="38956" name="Line 59"/>
            <p:cNvSpPr/>
            <p:nvPr/>
          </p:nvSpPr>
          <p:spPr>
            <a:xfrm rot="5400000" flipH="1" flipV="1">
              <a:off x="4769644" y="3764332"/>
              <a:ext cx="0" cy="1116012"/>
            </a:xfrm>
            <a:prstGeom prst="line">
              <a:avLst/>
            </a:prstGeom>
            <a:ln w="38100" cap="flat" cmpd="sng">
              <a:solidFill>
                <a:srgbClr val="FF3300"/>
              </a:solidFill>
              <a:prstDash val="dash"/>
              <a:round/>
              <a:headEnd type="none" w="med" len="med"/>
              <a:tailEnd type="triangle" w="med" len="med"/>
            </a:ln>
          </p:spPr>
        </p:sp>
        <p:sp>
          <p:nvSpPr>
            <p:cNvPr id="38957" name="Text Box 49"/>
            <p:cNvSpPr txBox="1"/>
            <p:nvPr/>
          </p:nvSpPr>
          <p:spPr>
            <a:xfrm>
              <a:off x="2735263" y="3093585"/>
              <a:ext cx="1144587" cy="376238"/>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FF3300"/>
                  </a:solidFill>
                  <a:latin typeface="微软雅黑" panose="020B0503020204020204" pitchFamily="34" charset="-122"/>
                  <a:ea typeface="微软雅黑" panose="020B0503020204020204" pitchFamily="34" charset="-122"/>
                </a:rPr>
                <a:t>    </a:t>
              </a:r>
              <a:endParaRPr lang="en-US" altLang="zh-CN" sz="1800" dirty="0">
                <a:solidFill>
                  <a:schemeClr val="hlink"/>
                </a:solidFill>
                <a:latin typeface="微软雅黑" panose="020B0503020204020204" pitchFamily="34" charset="-122"/>
                <a:ea typeface="微软雅黑" panose="020B0503020204020204" pitchFamily="34" charset="-122"/>
              </a:endParaRPr>
            </a:p>
          </p:txBody>
        </p:sp>
        <p:sp>
          <p:nvSpPr>
            <p:cNvPr id="38958" name="矩形 46"/>
            <p:cNvSpPr/>
            <p:nvPr/>
          </p:nvSpPr>
          <p:spPr>
            <a:xfrm>
              <a:off x="2368550" y="3112635"/>
              <a:ext cx="493713" cy="369888"/>
            </a:xfrm>
            <a:prstGeom prst="rect">
              <a:avLst/>
            </a:prstGeom>
            <a:noFill/>
            <a:ln w="9525">
              <a:noFill/>
            </a:ln>
          </p:spPr>
          <p:txBody>
            <a:bodyPr anchor="t" anchorCtr="0">
              <a:spAutoFit/>
            </a:bodyPr>
            <a:lstStyle/>
            <a:p>
              <a:pPr eaLnBrk="0" hangingPunct="0"/>
              <a:r>
                <a:rPr lang="en-US" altLang="zh-CN" sz="1800" dirty="0">
                  <a:solidFill>
                    <a:schemeClr val="hlink"/>
                  </a:solidFill>
                  <a:latin typeface="微软雅黑" panose="020B0503020204020204" pitchFamily="34" charset="-122"/>
                  <a:ea typeface="微软雅黑" panose="020B0503020204020204" pitchFamily="34" charset="-122"/>
                </a:rPr>
                <a:t>IR</a:t>
              </a:r>
              <a:endParaRPr lang="zh-CN" altLang="en-US" sz="1800" dirty="0">
                <a:latin typeface="Arial" panose="020B0604020202020204" pitchFamily="34" charset="0"/>
                <a:ea typeface="宋体" panose="02010600030101010101" pitchFamily="2" charset="-122"/>
              </a:endParaRPr>
            </a:p>
          </p:txBody>
        </p:sp>
        <p:grpSp>
          <p:nvGrpSpPr>
            <p:cNvPr id="38959" name="Group 73"/>
            <p:cNvGrpSpPr/>
            <p:nvPr/>
          </p:nvGrpSpPr>
          <p:grpSpPr>
            <a:xfrm>
              <a:off x="6502400" y="2076412"/>
              <a:ext cx="1577975" cy="4052888"/>
              <a:chOff x="4125" y="1565"/>
              <a:chExt cx="994" cy="2553"/>
            </a:xfrm>
          </p:grpSpPr>
          <p:grpSp>
            <p:nvGrpSpPr>
              <p:cNvPr id="38960" name="Group 74"/>
              <p:cNvGrpSpPr/>
              <p:nvPr/>
            </p:nvGrpSpPr>
            <p:grpSpPr>
              <a:xfrm>
                <a:off x="4125" y="1565"/>
                <a:ext cx="994" cy="2553"/>
                <a:chOff x="4156" y="1565"/>
                <a:chExt cx="1026" cy="2553"/>
              </a:xfrm>
            </p:grpSpPr>
            <p:sp>
              <p:nvSpPr>
                <p:cNvPr id="38961" name="Text Box 75"/>
                <p:cNvSpPr txBox="1"/>
                <p:nvPr/>
              </p:nvSpPr>
              <p:spPr>
                <a:xfrm>
                  <a:off x="4156" y="1565"/>
                  <a:ext cx="737" cy="288"/>
                </a:xfrm>
                <a:prstGeom prst="rect">
                  <a:avLst/>
                </a:prstGeom>
                <a:solidFill>
                  <a:srgbClr val="0000FF">
                    <a:alpha val="25882"/>
                  </a:srgbClr>
                </a:solidFill>
                <a:ln w="9525">
                  <a:noFill/>
                </a:ln>
              </p:spPr>
              <p:txBody>
                <a:bodyPr anchor="t" anchorCtr="0">
                  <a:spAutoFit/>
                </a:bodyPr>
                <a:lstStyle/>
                <a:p>
                  <a:pPr marL="342900" indent="-342900" eaLnBrk="0" hangingPunct="0">
                    <a:spcBef>
                      <a:spcPct val="50000"/>
                    </a:spcBef>
                  </a:pPr>
                  <a:r>
                    <a:rPr lang="zh-CN" altLang="en-US" sz="2400" dirty="0">
                      <a:latin typeface="微软雅黑" panose="020B0503020204020204" pitchFamily="34" charset="-122"/>
                      <a:ea typeface="微软雅黑" panose="020B0503020204020204" pitchFamily="34" charset="-122"/>
                    </a:rPr>
                    <a:t>存储器</a:t>
                  </a:r>
                </a:p>
              </p:txBody>
            </p:sp>
            <p:grpSp>
              <p:nvGrpSpPr>
                <p:cNvPr id="38962" name="Group 76"/>
                <p:cNvGrpSpPr/>
                <p:nvPr/>
              </p:nvGrpSpPr>
              <p:grpSpPr>
                <a:xfrm>
                  <a:off x="4156" y="1877"/>
                  <a:ext cx="737" cy="2211"/>
                  <a:chOff x="3447" y="1423"/>
                  <a:chExt cx="879" cy="2211"/>
                </a:xfrm>
              </p:grpSpPr>
              <p:sp>
                <p:nvSpPr>
                  <p:cNvPr id="38963" name="Rectangle 77"/>
                  <p:cNvSpPr/>
                  <p:nvPr/>
                </p:nvSpPr>
                <p:spPr>
                  <a:xfrm>
                    <a:off x="3447" y="1423"/>
                    <a:ext cx="879" cy="2211"/>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38964" name="Line 78"/>
                  <p:cNvSpPr/>
                  <p:nvPr/>
                </p:nvSpPr>
                <p:spPr>
                  <a:xfrm>
                    <a:off x="3447" y="1678"/>
                    <a:ext cx="878" cy="0"/>
                  </a:xfrm>
                  <a:prstGeom prst="line">
                    <a:avLst/>
                  </a:prstGeom>
                  <a:ln w="9525" cap="flat" cmpd="sng">
                    <a:solidFill>
                      <a:schemeClr val="tx1"/>
                    </a:solidFill>
                    <a:prstDash val="solid"/>
                    <a:round/>
                    <a:headEnd type="none" w="med" len="med"/>
                    <a:tailEnd type="none" w="med" len="med"/>
                  </a:ln>
                </p:spPr>
              </p:sp>
              <p:sp>
                <p:nvSpPr>
                  <p:cNvPr id="38965" name="Line 79"/>
                  <p:cNvSpPr/>
                  <p:nvPr/>
                </p:nvSpPr>
                <p:spPr>
                  <a:xfrm>
                    <a:off x="3447" y="1962"/>
                    <a:ext cx="878" cy="0"/>
                  </a:xfrm>
                  <a:prstGeom prst="line">
                    <a:avLst/>
                  </a:prstGeom>
                  <a:ln w="9525" cap="flat" cmpd="sng">
                    <a:solidFill>
                      <a:schemeClr val="tx1"/>
                    </a:solidFill>
                    <a:prstDash val="solid"/>
                    <a:round/>
                    <a:headEnd type="none" w="med" len="med"/>
                    <a:tailEnd type="none" w="med" len="med"/>
                  </a:ln>
                </p:spPr>
              </p:sp>
              <p:sp>
                <p:nvSpPr>
                  <p:cNvPr id="38966" name="Line 80"/>
                  <p:cNvSpPr/>
                  <p:nvPr/>
                </p:nvSpPr>
                <p:spPr>
                  <a:xfrm>
                    <a:off x="3447" y="2245"/>
                    <a:ext cx="878" cy="0"/>
                  </a:xfrm>
                  <a:prstGeom prst="line">
                    <a:avLst/>
                  </a:prstGeom>
                  <a:ln w="9525" cap="flat" cmpd="sng">
                    <a:solidFill>
                      <a:schemeClr val="tx1"/>
                    </a:solidFill>
                    <a:prstDash val="solid"/>
                    <a:round/>
                    <a:headEnd type="none" w="med" len="med"/>
                    <a:tailEnd type="none" w="med" len="med"/>
                  </a:ln>
                </p:spPr>
              </p:sp>
              <p:sp>
                <p:nvSpPr>
                  <p:cNvPr id="38967" name="Line 81"/>
                  <p:cNvSpPr/>
                  <p:nvPr/>
                </p:nvSpPr>
                <p:spPr>
                  <a:xfrm>
                    <a:off x="3447" y="2529"/>
                    <a:ext cx="878" cy="0"/>
                  </a:xfrm>
                  <a:prstGeom prst="line">
                    <a:avLst/>
                  </a:prstGeom>
                  <a:ln w="9525" cap="flat" cmpd="sng">
                    <a:solidFill>
                      <a:schemeClr val="tx1"/>
                    </a:solidFill>
                    <a:prstDash val="solid"/>
                    <a:round/>
                    <a:headEnd type="none" w="med" len="med"/>
                    <a:tailEnd type="none" w="med" len="med"/>
                  </a:ln>
                </p:spPr>
              </p:sp>
              <p:sp>
                <p:nvSpPr>
                  <p:cNvPr id="38968" name="Line 82"/>
                  <p:cNvSpPr/>
                  <p:nvPr/>
                </p:nvSpPr>
                <p:spPr>
                  <a:xfrm>
                    <a:off x="3447" y="2812"/>
                    <a:ext cx="878" cy="0"/>
                  </a:xfrm>
                  <a:prstGeom prst="line">
                    <a:avLst/>
                  </a:prstGeom>
                  <a:ln w="9525" cap="flat" cmpd="sng">
                    <a:solidFill>
                      <a:schemeClr val="tx1"/>
                    </a:solidFill>
                    <a:prstDash val="solid"/>
                    <a:round/>
                    <a:headEnd type="none" w="med" len="med"/>
                    <a:tailEnd type="none" w="med" len="med"/>
                  </a:ln>
                </p:spPr>
              </p:sp>
              <p:sp>
                <p:nvSpPr>
                  <p:cNvPr id="38969" name="Line 83"/>
                  <p:cNvSpPr/>
                  <p:nvPr/>
                </p:nvSpPr>
                <p:spPr>
                  <a:xfrm>
                    <a:off x="3447" y="3096"/>
                    <a:ext cx="878" cy="0"/>
                  </a:xfrm>
                  <a:prstGeom prst="line">
                    <a:avLst/>
                  </a:prstGeom>
                  <a:ln w="9525" cap="flat" cmpd="sng">
                    <a:solidFill>
                      <a:schemeClr val="tx1"/>
                    </a:solidFill>
                    <a:prstDash val="solid"/>
                    <a:round/>
                    <a:headEnd type="none" w="med" len="med"/>
                    <a:tailEnd type="none" w="med" len="med"/>
                  </a:ln>
                </p:spPr>
              </p:sp>
              <p:sp>
                <p:nvSpPr>
                  <p:cNvPr id="38970" name="Line 84"/>
                  <p:cNvSpPr/>
                  <p:nvPr/>
                </p:nvSpPr>
                <p:spPr>
                  <a:xfrm>
                    <a:off x="3447" y="3379"/>
                    <a:ext cx="878" cy="0"/>
                  </a:xfrm>
                  <a:prstGeom prst="line">
                    <a:avLst/>
                  </a:prstGeom>
                  <a:ln w="9525" cap="flat" cmpd="sng">
                    <a:solidFill>
                      <a:schemeClr val="tx1"/>
                    </a:solidFill>
                    <a:prstDash val="solid"/>
                    <a:round/>
                    <a:headEnd type="none" w="med" len="med"/>
                    <a:tailEnd type="none" w="med" len="med"/>
                  </a:ln>
                </p:spPr>
              </p:sp>
            </p:grpSp>
            <p:sp>
              <p:nvSpPr>
                <p:cNvPr id="38971" name="Text Box 85"/>
                <p:cNvSpPr txBox="1"/>
                <p:nvPr/>
              </p:nvSpPr>
              <p:spPr>
                <a:xfrm>
                  <a:off x="4864" y="1941"/>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0</a:t>
                  </a:r>
                </a:p>
              </p:txBody>
            </p:sp>
            <p:sp>
              <p:nvSpPr>
                <p:cNvPr id="38972" name="Text Box 86"/>
                <p:cNvSpPr txBox="1"/>
                <p:nvPr/>
              </p:nvSpPr>
              <p:spPr>
                <a:xfrm>
                  <a:off x="4865" y="2160"/>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a:t>
                  </a:r>
                </a:p>
              </p:txBody>
            </p:sp>
            <p:sp>
              <p:nvSpPr>
                <p:cNvPr id="38973" name="Text Box 87"/>
                <p:cNvSpPr txBox="1"/>
                <p:nvPr/>
              </p:nvSpPr>
              <p:spPr>
                <a:xfrm>
                  <a:off x="4865" y="2472"/>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2</a:t>
                  </a:r>
                </a:p>
              </p:txBody>
            </p:sp>
            <p:sp>
              <p:nvSpPr>
                <p:cNvPr id="38974" name="Text Box 88"/>
                <p:cNvSpPr txBox="1"/>
                <p:nvPr/>
              </p:nvSpPr>
              <p:spPr>
                <a:xfrm>
                  <a:off x="4864" y="2755"/>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3</a:t>
                  </a:r>
                </a:p>
              </p:txBody>
            </p:sp>
            <p:sp>
              <p:nvSpPr>
                <p:cNvPr id="38975" name="Text Box 90"/>
                <p:cNvSpPr txBox="1"/>
                <p:nvPr/>
              </p:nvSpPr>
              <p:spPr>
                <a:xfrm>
                  <a:off x="4865" y="3322"/>
                  <a:ext cx="199" cy="231"/>
                </a:xfrm>
                <a:prstGeom prst="rect">
                  <a:avLst/>
                </a:prstGeom>
                <a:noFill/>
                <a:ln w="9525">
                  <a:noFill/>
                </a:ln>
              </p:spPr>
              <p:txBody>
                <a:bodyPr anchor="t" anchorCtr="0">
                  <a:spAutoFit/>
                </a:bodyPr>
                <a:lstStyle/>
                <a:p>
                  <a:pPr marL="342900" indent="-342900" eaLnBrk="0" hangingPunct="0">
                    <a:spcBef>
                      <a:spcPct val="50000"/>
                    </a:spcBef>
                  </a:pPr>
                  <a:endParaRPr lang="en-US" altLang="zh-CN" sz="1800" dirty="0">
                    <a:solidFill>
                      <a:srgbClr val="008000"/>
                    </a:solidFill>
                    <a:latin typeface="微软雅黑" panose="020B0503020204020204" pitchFamily="34" charset="-122"/>
                    <a:ea typeface="微软雅黑" panose="020B0503020204020204" pitchFamily="34" charset="-122"/>
                  </a:endParaRPr>
                </a:p>
              </p:txBody>
            </p:sp>
            <p:sp>
              <p:nvSpPr>
                <p:cNvPr id="38976" name="Text Box 91"/>
                <p:cNvSpPr txBox="1"/>
                <p:nvPr/>
              </p:nvSpPr>
              <p:spPr>
                <a:xfrm>
                  <a:off x="4864" y="3578"/>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14</a:t>
                  </a:r>
                </a:p>
              </p:txBody>
            </p:sp>
            <p:sp>
              <p:nvSpPr>
                <p:cNvPr id="38977" name="Text Box 92"/>
                <p:cNvSpPr txBox="1"/>
                <p:nvPr/>
              </p:nvSpPr>
              <p:spPr>
                <a:xfrm>
                  <a:off x="4864" y="3885"/>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15</a:t>
                  </a:r>
                </a:p>
              </p:txBody>
            </p:sp>
          </p:grpSp>
          <p:sp>
            <p:nvSpPr>
              <p:cNvPr id="38978" name="Rectangle 93"/>
              <p:cNvSpPr/>
              <p:nvPr/>
            </p:nvSpPr>
            <p:spPr>
              <a:xfrm>
                <a:off x="4127" y="1877"/>
                <a:ext cx="708" cy="2211"/>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119" name="直接连接符 118"/>
            <p:cNvCxnSpPr/>
            <p:nvPr/>
          </p:nvCxnSpPr>
          <p:spPr>
            <a:xfrm>
              <a:off x="3222625" y="3094008"/>
              <a:ext cx="0" cy="376240"/>
            </a:xfrm>
            <a:prstGeom prst="line">
              <a:avLst/>
            </a:prstGeom>
            <a:ln w="25400"/>
          </p:spPr>
          <p:style>
            <a:lnRef idx="1">
              <a:schemeClr val="dk1"/>
            </a:lnRef>
            <a:fillRef idx="0">
              <a:schemeClr val="dk1"/>
            </a:fillRef>
            <a:effectRef idx="0">
              <a:schemeClr val="dk1"/>
            </a:effectRef>
            <a:fontRef idx="minor">
              <a:schemeClr val="tx1"/>
            </a:fontRef>
          </p:style>
        </p:cxnSp>
        <p:sp>
          <p:nvSpPr>
            <p:cNvPr id="38980" name="矩形 70"/>
            <p:cNvSpPr/>
            <p:nvPr/>
          </p:nvSpPr>
          <p:spPr>
            <a:xfrm>
              <a:off x="2681288" y="3125335"/>
              <a:ext cx="571500" cy="369888"/>
            </a:xfrm>
            <a:prstGeom prst="rect">
              <a:avLst/>
            </a:prstGeom>
            <a:noFill/>
            <a:ln w="9525">
              <a:noFill/>
            </a:ln>
          </p:spPr>
          <p:txBody>
            <a:bodyPr anchor="t" anchorCtr="0">
              <a:spAutoFit/>
            </a:bodyPr>
            <a:lstStyle/>
            <a:p>
              <a:pPr eaLnBrk="0" hangingPunct="0"/>
              <a:r>
                <a:rPr lang="en-US" altLang="zh-CN" sz="1800" dirty="0">
                  <a:solidFill>
                    <a:schemeClr val="hlink"/>
                  </a:solidFill>
                  <a:latin typeface="微软雅黑" panose="020B0503020204020204" pitchFamily="34" charset="-122"/>
                  <a:ea typeface="微软雅黑" panose="020B0503020204020204" pitchFamily="34" charset="-122"/>
                </a:rPr>
                <a:t>OP</a:t>
              </a:r>
              <a:endParaRPr lang="zh-CN" altLang="en-US" sz="1800" dirty="0">
                <a:latin typeface="Arial" panose="020B0604020202020204" pitchFamily="34" charset="0"/>
                <a:ea typeface="宋体" panose="02010600030101010101" pitchFamily="2" charset="-122"/>
              </a:endParaRPr>
            </a:p>
          </p:txBody>
        </p:sp>
        <p:sp>
          <p:nvSpPr>
            <p:cNvPr id="38981" name="矩形 72"/>
            <p:cNvSpPr/>
            <p:nvPr/>
          </p:nvSpPr>
          <p:spPr>
            <a:xfrm>
              <a:off x="3219450" y="3095173"/>
              <a:ext cx="754063" cy="369887"/>
            </a:xfrm>
            <a:prstGeom prst="rect">
              <a:avLst/>
            </a:prstGeom>
            <a:noFill/>
            <a:ln w="9525">
              <a:noFill/>
            </a:ln>
          </p:spPr>
          <p:txBody>
            <a:bodyPr anchor="t" anchorCtr="0">
              <a:spAutoFit/>
            </a:bodyPr>
            <a:lstStyle/>
            <a:p>
              <a:pPr eaLnBrk="0" hangingPunct="0"/>
              <a:r>
                <a:rPr lang="en-US" altLang="zh-CN" sz="1800" dirty="0">
                  <a:solidFill>
                    <a:schemeClr val="hlink"/>
                  </a:solidFill>
                  <a:latin typeface="微软雅黑" panose="020B0503020204020204" pitchFamily="34" charset="-122"/>
                  <a:ea typeface="微软雅黑" panose="020B0503020204020204" pitchFamily="34" charset="-122"/>
                </a:rPr>
                <a:t>addr</a:t>
              </a:r>
              <a:endParaRPr lang="zh-CN" altLang="en-US" sz="1800" dirty="0">
                <a:latin typeface="Arial" panose="020B0604020202020204" pitchFamily="34" charset="0"/>
                <a:ea typeface="宋体" panose="02010600030101010101" pitchFamily="2" charset="-122"/>
              </a:endParaRPr>
            </a:p>
          </p:txBody>
        </p:sp>
        <p:grpSp>
          <p:nvGrpSpPr>
            <p:cNvPr id="38982" name="Group 7"/>
            <p:cNvGrpSpPr/>
            <p:nvPr/>
          </p:nvGrpSpPr>
          <p:grpSpPr>
            <a:xfrm>
              <a:off x="7993063" y="3047420"/>
              <a:ext cx="1028700" cy="831850"/>
              <a:chOff x="5035" y="1579"/>
              <a:chExt cx="648" cy="524"/>
            </a:xfrm>
          </p:grpSpPr>
          <p:sp>
            <p:nvSpPr>
              <p:cNvPr id="38983" name="Text Box 8"/>
              <p:cNvSpPr txBox="1"/>
              <p:nvPr/>
            </p:nvSpPr>
            <p:spPr>
              <a:xfrm>
                <a:off x="5261" y="1579"/>
                <a:ext cx="422"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输入</a:t>
                </a: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38984" name="AutoShape 9"/>
              <p:cNvSpPr/>
              <p:nvPr/>
            </p:nvSpPr>
            <p:spPr>
              <a:xfrm>
                <a:off x="5035" y="1791"/>
                <a:ext cx="199" cy="141"/>
              </a:xfrm>
              <a:prstGeom prst="leftRightArrow">
                <a:avLst>
                  <a:gd name="adj1" fmla="val 50000"/>
                  <a:gd name="adj2" fmla="val 28200"/>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pPr marL="342900" indent="-342900" algn="ctr" eaLnBrk="0" hangingPunct="0"/>
                <a:endParaRPr lang="zh-CN" altLang="en-US" sz="1800" dirty="0">
                  <a:solidFill>
                    <a:srgbClr val="CC3300"/>
                  </a:solidFill>
                  <a:latin typeface="微软雅黑" panose="020B0503020204020204" pitchFamily="34" charset="-122"/>
                  <a:ea typeface="微软雅黑" panose="020B0503020204020204" pitchFamily="34" charset="-122"/>
                </a:endParaRPr>
              </a:p>
            </p:txBody>
          </p:sp>
        </p:grpSp>
        <p:grpSp>
          <p:nvGrpSpPr>
            <p:cNvPr id="38985" name="Group 10"/>
            <p:cNvGrpSpPr/>
            <p:nvPr/>
          </p:nvGrpSpPr>
          <p:grpSpPr>
            <a:xfrm>
              <a:off x="7991475" y="4352345"/>
              <a:ext cx="990600" cy="831850"/>
              <a:chOff x="5034" y="2415"/>
              <a:chExt cx="624" cy="524"/>
            </a:xfrm>
          </p:grpSpPr>
          <p:sp>
            <p:nvSpPr>
              <p:cNvPr id="38986" name="Text Box 11"/>
              <p:cNvSpPr txBox="1"/>
              <p:nvPr/>
            </p:nvSpPr>
            <p:spPr>
              <a:xfrm>
                <a:off x="5261" y="2415"/>
                <a:ext cx="397"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输出</a:t>
                </a:r>
                <a:endParaRPr lang="en-US" altLang="zh-CN" sz="2400" dirty="0">
                  <a:solidFill>
                    <a:srgbClr val="CC3300"/>
                  </a:solidFill>
                  <a:latin typeface="微软雅黑" panose="020B0503020204020204" pitchFamily="34" charset="-122"/>
                  <a:ea typeface="微软雅黑" panose="020B0503020204020204" pitchFamily="34" charset="-122"/>
                </a:endParaRP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38987" name="AutoShape 12"/>
              <p:cNvSpPr/>
              <p:nvPr/>
            </p:nvSpPr>
            <p:spPr>
              <a:xfrm>
                <a:off x="5034" y="2614"/>
                <a:ext cx="227" cy="141"/>
              </a:xfrm>
              <a:prstGeom prst="leftRightArrow">
                <a:avLst>
                  <a:gd name="adj1" fmla="val 50000"/>
                  <a:gd name="adj2" fmla="val 32168"/>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124" name="直接连接符 123"/>
            <p:cNvCxnSpPr/>
            <p:nvPr/>
          </p:nvCxnSpPr>
          <p:spPr>
            <a:xfrm>
              <a:off x="7745413" y="4559282"/>
              <a:ext cx="0" cy="534992"/>
            </a:xfrm>
            <a:prstGeom prst="line">
              <a:avLst/>
            </a:prstGeom>
            <a:ln w="50800">
              <a:prstDash val="sysDot"/>
            </a:ln>
          </p:spPr>
          <p:style>
            <a:lnRef idx="1">
              <a:schemeClr val="dk1"/>
            </a:lnRef>
            <a:fillRef idx="0">
              <a:schemeClr val="dk1"/>
            </a:fillRef>
            <a:effectRef idx="0">
              <a:schemeClr val="dk1"/>
            </a:effectRef>
            <a:fontRef idx="minor">
              <a:schemeClr val="tx1"/>
            </a:fontRef>
          </p:style>
        </p:cxnSp>
        <p:cxnSp>
          <p:nvCxnSpPr>
            <p:cNvPr id="125" name="直接连接符 124"/>
            <p:cNvCxnSpPr/>
            <p:nvPr/>
          </p:nvCxnSpPr>
          <p:spPr>
            <a:xfrm>
              <a:off x="7092950" y="4559282"/>
              <a:ext cx="0" cy="534992"/>
            </a:xfrm>
            <a:prstGeom prst="line">
              <a:avLst/>
            </a:prstGeom>
            <a:ln w="50800">
              <a:prstDash val="sysDot"/>
            </a:ln>
          </p:spPr>
          <p:style>
            <a:lnRef idx="1">
              <a:schemeClr val="dk1"/>
            </a:lnRef>
            <a:fillRef idx="0">
              <a:schemeClr val="dk1"/>
            </a:fillRef>
            <a:effectRef idx="0">
              <a:schemeClr val="dk1"/>
            </a:effectRef>
            <a:fontRef idx="minor">
              <a:schemeClr val="tx1"/>
            </a:fontRef>
          </p:style>
        </p:cxnSp>
        <p:sp>
          <p:nvSpPr>
            <p:cNvPr id="38990" name="Line 39"/>
            <p:cNvSpPr/>
            <p:nvPr/>
          </p:nvSpPr>
          <p:spPr>
            <a:xfrm rot="-5400000">
              <a:off x="2051530" y="4876887"/>
              <a:ext cx="0" cy="3420000"/>
            </a:xfrm>
            <a:prstGeom prst="line">
              <a:avLst/>
            </a:prstGeom>
            <a:ln w="38100" cap="flat" cmpd="sng">
              <a:solidFill>
                <a:srgbClr val="3333CC"/>
              </a:solidFill>
              <a:prstDash val="solid"/>
              <a:round/>
              <a:headEnd type="none" w="med" len="med"/>
              <a:tailEnd type="none" w="med" len="med"/>
            </a:ln>
          </p:spPr>
        </p:sp>
        <p:sp>
          <p:nvSpPr>
            <p:cNvPr id="38991" name="Line 40"/>
            <p:cNvSpPr/>
            <p:nvPr/>
          </p:nvSpPr>
          <p:spPr>
            <a:xfrm rot="-5400000" flipV="1">
              <a:off x="3509494" y="6371937"/>
              <a:ext cx="504825" cy="0"/>
            </a:xfrm>
            <a:prstGeom prst="line">
              <a:avLst/>
            </a:prstGeom>
            <a:ln w="38100" cap="flat" cmpd="sng">
              <a:solidFill>
                <a:srgbClr val="3333CC"/>
              </a:solidFill>
              <a:prstDash val="solid"/>
              <a:round/>
              <a:headEnd type="none" w="med" len="med"/>
              <a:tailEnd type="triangle" w="med" len="med"/>
            </a:ln>
          </p:spPr>
        </p:sp>
        <p:sp>
          <p:nvSpPr>
            <p:cNvPr id="38992" name="Line 41"/>
            <p:cNvSpPr/>
            <p:nvPr/>
          </p:nvSpPr>
          <p:spPr>
            <a:xfrm rot="-5400000" flipH="1" flipV="1">
              <a:off x="1072874" y="6331295"/>
              <a:ext cx="517525" cy="0"/>
            </a:xfrm>
            <a:prstGeom prst="line">
              <a:avLst/>
            </a:prstGeom>
            <a:ln w="34925" cap="flat" cmpd="sng">
              <a:solidFill>
                <a:srgbClr val="3333CC"/>
              </a:solidFill>
              <a:prstDash val="solid"/>
              <a:round/>
              <a:headEnd type="none" w="med" len="med"/>
              <a:tailEnd type="triangle" w="med" len="med"/>
            </a:ln>
          </p:spPr>
        </p:sp>
        <p:sp>
          <p:nvSpPr>
            <p:cNvPr id="38993" name="Line 51"/>
            <p:cNvSpPr/>
            <p:nvPr/>
          </p:nvSpPr>
          <p:spPr>
            <a:xfrm flipV="1">
              <a:off x="341530" y="2664355"/>
              <a:ext cx="0" cy="3960000"/>
            </a:xfrm>
            <a:prstGeom prst="line">
              <a:avLst/>
            </a:prstGeom>
            <a:ln w="38100" cap="flat" cmpd="sng">
              <a:solidFill>
                <a:srgbClr val="0066FF"/>
              </a:solidFill>
              <a:prstDash val="solid"/>
              <a:round/>
              <a:headEnd type="none" w="med" len="med"/>
              <a:tailEnd type="none" w="med" len="med"/>
            </a:ln>
          </p:spPr>
        </p:sp>
        <p:sp>
          <p:nvSpPr>
            <p:cNvPr id="38994" name="Line 39"/>
            <p:cNvSpPr/>
            <p:nvPr/>
          </p:nvSpPr>
          <p:spPr>
            <a:xfrm rot="-5400000">
              <a:off x="2575080" y="379740"/>
              <a:ext cx="19050" cy="4514850"/>
            </a:xfrm>
            <a:prstGeom prst="line">
              <a:avLst/>
            </a:prstGeom>
            <a:ln w="38100" cap="flat" cmpd="sng">
              <a:solidFill>
                <a:srgbClr val="3333CC"/>
              </a:solidFill>
              <a:prstDash val="solid"/>
              <a:round/>
              <a:headEnd type="none" w="med" len="med"/>
              <a:tailEnd type="none" w="med" len="med"/>
            </a:ln>
          </p:spPr>
        </p:sp>
        <p:sp>
          <p:nvSpPr>
            <p:cNvPr id="38995" name="Line 40"/>
            <p:cNvSpPr/>
            <p:nvPr/>
          </p:nvSpPr>
          <p:spPr>
            <a:xfrm rot="5400000" flipV="1">
              <a:off x="4545802" y="2862341"/>
              <a:ext cx="503237" cy="0"/>
            </a:xfrm>
            <a:prstGeom prst="line">
              <a:avLst/>
            </a:prstGeom>
            <a:ln w="38100" cap="flat" cmpd="sng">
              <a:solidFill>
                <a:srgbClr val="3333CC"/>
              </a:solidFill>
              <a:prstDash val="solid"/>
              <a:round/>
              <a:headEnd type="triangle" w="med" len="med"/>
              <a:tailEnd type="triangle" w="med" len="med"/>
            </a:ln>
          </p:spPr>
        </p:sp>
        <p:sp>
          <p:nvSpPr>
            <p:cNvPr id="38996" name="Line 40"/>
            <p:cNvSpPr/>
            <p:nvPr/>
          </p:nvSpPr>
          <p:spPr>
            <a:xfrm rot="5400000">
              <a:off x="1178850" y="2951915"/>
              <a:ext cx="576000" cy="0"/>
            </a:xfrm>
            <a:prstGeom prst="line">
              <a:avLst/>
            </a:prstGeom>
            <a:ln w="38100" cap="flat" cmpd="sng">
              <a:solidFill>
                <a:srgbClr val="3333CC"/>
              </a:solidFill>
              <a:prstDash val="solid"/>
              <a:round/>
              <a:headEnd type="triangle" w="med" len="med"/>
              <a:tailEnd type="triangle" w="med" len="med"/>
            </a:ln>
          </p:spPr>
        </p:sp>
        <p:sp>
          <p:nvSpPr>
            <p:cNvPr id="38997" name="Line 33"/>
            <p:cNvSpPr/>
            <p:nvPr/>
          </p:nvSpPr>
          <p:spPr>
            <a:xfrm flipH="1">
              <a:off x="3851275" y="3266623"/>
              <a:ext cx="396875" cy="0"/>
            </a:xfrm>
            <a:prstGeom prst="line">
              <a:avLst/>
            </a:prstGeom>
            <a:ln w="38100" cap="flat" cmpd="sng">
              <a:solidFill>
                <a:srgbClr val="3333CC"/>
              </a:solidFill>
              <a:prstDash val="solid"/>
              <a:round/>
              <a:headEnd type="none" w="med" len="med"/>
              <a:tailEnd type="triangle" w="med" len="med"/>
            </a:ln>
          </p:spPr>
        </p:sp>
        <p:sp>
          <p:nvSpPr>
            <p:cNvPr id="38998" name="Line 40"/>
            <p:cNvSpPr/>
            <p:nvPr/>
          </p:nvSpPr>
          <p:spPr>
            <a:xfrm rot="5400000" flipV="1">
              <a:off x="2673350" y="3728613"/>
              <a:ext cx="647700" cy="0"/>
            </a:xfrm>
            <a:prstGeom prst="line">
              <a:avLst/>
            </a:prstGeom>
            <a:ln w="38100" cap="flat" cmpd="sng">
              <a:solidFill>
                <a:srgbClr val="00B050"/>
              </a:solidFill>
              <a:prstDash val="solid"/>
              <a:round/>
              <a:headEnd type="none" w="med" len="med"/>
              <a:tailEnd type="triangle" w="med" len="med"/>
            </a:ln>
          </p:spPr>
        </p:sp>
        <p:sp>
          <p:nvSpPr>
            <p:cNvPr id="38999" name="Line 50"/>
            <p:cNvSpPr/>
            <p:nvPr/>
          </p:nvSpPr>
          <p:spPr>
            <a:xfrm rot="-10800000" flipH="1">
              <a:off x="3556000" y="5251025"/>
              <a:ext cx="1008063" cy="0"/>
            </a:xfrm>
            <a:prstGeom prst="line">
              <a:avLst/>
            </a:prstGeom>
            <a:ln w="38100" cap="flat" cmpd="sng">
              <a:solidFill>
                <a:schemeClr val="hlink"/>
              </a:solidFill>
              <a:prstDash val="solid"/>
              <a:round/>
              <a:headEnd type="none" w="med" len="med"/>
              <a:tailEnd type="triangle" w="med" len="med"/>
            </a:ln>
          </p:spPr>
        </p:sp>
        <p:sp>
          <p:nvSpPr>
            <p:cNvPr id="39000" name="Line 40"/>
            <p:cNvSpPr/>
            <p:nvPr/>
          </p:nvSpPr>
          <p:spPr>
            <a:xfrm rot="5400000" flipV="1">
              <a:off x="3338950" y="3657263"/>
              <a:ext cx="396000" cy="0"/>
            </a:xfrm>
            <a:prstGeom prst="line">
              <a:avLst/>
            </a:prstGeom>
            <a:ln w="38100" cap="flat" cmpd="sng">
              <a:solidFill>
                <a:srgbClr val="00B050"/>
              </a:solidFill>
              <a:prstDash val="solid"/>
              <a:round/>
              <a:headEnd type="none" w="med" len="med"/>
              <a:tailEnd type="none" w="med" len="med"/>
            </a:ln>
          </p:spPr>
        </p:sp>
        <p:sp>
          <p:nvSpPr>
            <p:cNvPr id="39001" name="Line 50"/>
            <p:cNvSpPr/>
            <p:nvPr/>
          </p:nvSpPr>
          <p:spPr>
            <a:xfrm rot="-10800000" flipH="1">
              <a:off x="3528363" y="3855263"/>
              <a:ext cx="1404000" cy="0"/>
            </a:xfrm>
            <a:prstGeom prst="line">
              <a:avLst/>
            </a:prstGeom>
            <a:ln w="38100" cap="flat" cmpd="sng">
              <a:solidFill>
                <a:schemeClr val="hlink"/>
              </a:solidFill>
              <a:prstDash val="solid"/>
              <a:round/>
              <a:headEnd type="none" w="med" len="med"/>
              <a:tailEnd type="none" w="med" len="med"/>
            </a:ln>
          </p:spPr>
        </p:sp>
        <p:sp>
          <p:nvSpPr>
            <p:cNvPr id="39002" name="Line 40"/>
            <p:cNvSpPr/>
            <p:nvPr/>
          </p:nvSpPr>
          <p:spPr>
            <a:xfrm rot="5400000">
              <a:off x="4302362" y="4485403"/>
              <a:ext cx="1260000" cy="0"/>
            </a:xfrm>
            <a:prstGeom prst="line">
              <a:avLst/>
            </a:prstGeom>
            <a:ln w="38100" cap="flat" cmpd="sng">
              <a:solidFill>
                <a:srgbClr val="00B050"/>
              </a:solidFill>
              <a:prstDash val="solid"/>
              <a:round/>
              <a:headEnd type="none" w="med" len="med"/>
              <a:tailEnd type="triangle" w="med" len="med"/>
            </a:ln>
          </p:spPr>
        </p:sp>
        <p:sp>
          <p:nvSpPr>
            <p:cNvPr id="39003" name="Line 59"/>
            <p:cNvSpPr/>
            <p:nvPr/>
          </p:nvSpPr>
          <p:spPr>
            <a:xfrm rot="5400000" flipV="1">
              <a:off x="2519740" y="3906085"/>
              <a:ext cx="0" cy="576000"/>
            </a:xfrm>
            <a:prstGeom prst="line">
              <a:avLst/>
            </a:prstGeom>
            <a:ln w="38100" cap="flat" cmpd="sng">
              <a:solidFill>
                <a:srgbClr val="FF3300"/>
              </a:solidFill>
              <a:prstDash val="dash"/>
              <a:round/>
              <a:headEnd type="none" w="med" len="med"/>
              <a:tailEnd type="none" w="med" len="med"/>
            </a:ln>
          </p:spPr>
        </p:sp>
        <p:sp>
          <p:nvSpPr>
            <p:cNvPr id="39004" name="Line 59"/>
            <p:cNvSpPr/>
            <p:nvPr/>
          </p:nvSpPr>
          <p:spPr>
            <a:xfrm rot="-5400000" flipH="1" flipV="1">
              <a:off x="2042319" y="5670106"/>
              <a:ext cx="0" cy="468312"/>
            </a:xfrm>
            <a:prstGeom prst="line">
              <a:avLst/>
            </a:prstGeom>
            <a:ln w="38100" cap="flat" cmpd="sng">
              <a:solidFill>
                <a:srgbClr val="FF3300"/>
              </a:solidFill>
              <a:prstDash val="dash"/>
              <a:round/>
              <a:headEnd type="none" w="med" len="med"/>
              <a:tailEnd type="triangle" w="med" len="med"/>
            </a:ln>
          </p:spPr>
        </p:sp>
        <p:sp>
          <p:nvSpPr>
            <p:cNvPr id="39005" name="Line 40"/>
            <p:cNvSpPr/>
            <p:nvPr/>
          </p:nvSpPr>
          <p:spPr>
            <a:xfrm rot="5400000">
              <a:off x="1430745" y="5058275"/>
              <a:ext cx="1692000" cy="0"/>
            </a:xfrm>
            <a:prstGeom prst="line">
              <a:avLst/>
            </a:prstGeom>
            <a:ln w="38100" cap="flat" cmpd="sng">
              <a:solidFill>
                <a:srgbClr val="FF0000"/>
              </a:solidFill>
              <a:prstDash val="dash"/>
              <a:round/>
              <a:headEnd type="none" w="med" len="med"/>
              <a:tailEnd type="none" w="med" len="med"/>
            </a:ln>
          </p:spPr>
        </p:sp>
        <p:sp>
          <p:nvSpPr>
            <p:cNvPr id="39006" name="Line 50"/>
            <p:cNvSpPr/>
            <p:nvPr/>
          </p:nvSpPr>
          <p:spPr>
            <a:xfrm rot="-10800000" flipH="1">
              <a:off x="2609850" y="5904262"/>
              <a:ext cx="431800" cy="0"/>
            </a:xfrm>
            <a:prstGeom prst="line">
              <a:avLst/>
            </a:prstGeom>
            <a:ln w="38100" cap="flat" cmpd="sng">
              <a:solidFill>
                <a:schemeClr val="hlink"/>
              </a:solidFill>
              <a:prstDash val="solid"/>
              <a:round/>
              <a:headEnd type="none" w="med" len="med"/>
              <a:tailEnd type="none" w="med" len="med"/>
            </a:ln>
          </p:spPr>
        </p:sp>
        <p:sp>
          <p:nvSpPr>
            <p:cNvPr id="39007" name="Line 40"/>
            <p:cNvSpPr/>
            <p:nvPr/>
          </p:nvSpPr>
          <p:spPr>
            <a:xfrm rot="5400000">
              <a:off x="1872387" y="5184295"/>
              <a:ext cx="1440000" cy="0"/>
            </a:xfrm>
            <a:prstGeom prst="line">
              <a:avLst/>
            </a:prstGeom>
            <a:ln w="38100" cap="flat" cmpd="sng">
              <a:solidFill>
                <a:srgbClr val="00B050"/>
              </a:solidFill>
              <a:prstDash val="solid"/>
              <a:round/>
              <a:headEnd type="none" w="med" len="med"/>
              <a:tailEnd type="none" w="med" len="med"/>
            </a:ln>
          </p:spPr>
        </p:sp>
        <p:sp>
          <p:nvSpPr>
            <p:cNvPr id="39008" name="Line 50"/>
            <p:cNvSpPr/>
            <p:nvPr/>
          </p:nvSpPr>
          <p:spPr>
            <a:xfrm rot="-10800000" flipH="1">
              <a:off x="2573338" y="4446163"/>
              <a:ext cx="288925" cy="0"/>
            </a:xfrm>
            <a:prstGeom prst="line">
              <a:avLst/>
            </a:prstGeom>
            <a:ln w="38100" cap="flat" cmpd="sng">
              <a:solidFill>
                <a:schemeClr val="hlink"/>
              </a:solidFill>
              <a:prstDash val="solid"/>
              <a:round/>
              <a:headEnd type="none" w="med" len="med"/>
              <a:tailEnd type="triangle" w="med" len="med"/>
            </a:ln>
          </p:spPr>
        </p:sp>
        <p:sp>
          <p:nvSpPr>
            <p:cNvPr id="39009" name="Line 59"/>
            <p:cNvSpPr/>
            <p:nvPr/>
          </p:nvSpPr>
          <p:spPr>
            <a:xfrm rot="5400000" flipH="1" flipV="1">
              <a:off x="6250777" y="5841320"/>
              <a:ext cx="0" cy="1116013"/>
            </a:xfrm>
            <a:prstGeom prst="line">
              <a:avLst/>
            </a:prstGeom>
            <a:ln w="38100" cap="flat" cmpd="sng">
              <a:solidFill>
                <a:srgbClr val="FF3300"/>
              </a:solidFill>
              <a:prstDash val="dash"/>
              <a:round/>
              <a:headEnd type="none" w="med" len="med"/>
              <a:tailEnd type="triangle" w="med" len="med"/>
            </a:ln>
          </p:spPr>
        </p:sp>
        <p:sp>
          <p:nvSpPr>
            <p:cNvPr id="39010" name="Text Box 57"/>
            <p:cNvSpPr txBox="1"/>
            <p:nvPr/>
          </p:nvSpPr>
          <p:spPr>
            <a:xfrm>
              <a:off x="6832600" y="6179300"/>
              <a:ext cx="1700213"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控制信号线</a:t>
              </a:r>
            </a:p>
          </p:txBody>
        </p:sp>
        <p:sp>
          <p:nvSpPr>
            <p:cNvPr id="39011" name="Line 59"/>
            <p:cNvSpPr/>
            <p:nvPr/>
          </p:nvSpPr>
          <p:spPr>
            <a:xfrm rot="5400000" flipH="1" flipV="1">
              <a:off x="6246019" y="6157119"/>
              <a:ext cx="0" cy="1116012"/>
            </a:xfrm>
            <a:prstGeom prst="line">
              <a:avLst/>
            </a:prstGeom>
            <a:ln w="38100" cap="flat" cmpd="sng">
              <a:solidFill>
                <a:srgbClr val="FF3300"/>
              </a:solidFill>
              <a:prstDash val="solid"/>
              <a:round/>
              <a:headEnd type="none" w="med" len="med"/>
              <a:tailEnd type="triangle" w="med" len="med"/>
            </a:ln>
          </p:spPr>
        </p:sp>
        <p:sp>
          <p:nvSpPr>
            <p:cNvPr id="39012" name="Text Box 57"/>
            <p:cNvSpPr txBox="1"/>
            <p:nvPr/>
          </p:nvSpPr>
          <p:spPr>
            <a:xfrm>
              <a:off x="6784975" y="6488113"/>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数据传送线</a:t>
              </a:r>
            </a:p>
          </p:txBody>
        </p:sp>
        <p:sp>
          <p:nvSpPr>
            <p:cNvPr id="149" name="矩形 148"/>
            <p:cNvSpPr/>
            <p:nvPr/>
          </p:nvSpPr>
          <p:spPr>
            <a:xfrm>
              <a:off x="161925" y="2189126"/>
              <a:ext cx="5172075" cy="452599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39014" name="Text Box 57"/>
            <p:cNvSpPr txBox="1"/>
            <p:nvPr/>
          </p:nvSpPr>
          <p:spPr>
            <a:xfrm>
              <a:off x="232569" y="2189174"/>
              <a:ext cx="2563812"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中央处理器（</a:t>
              </a:r>
              <a:r>
                <a:rPr lang="en-US" altLang="zh-CN" sz="2000" dirty="0">
                  <a:solidFill>
                    <a:srgbClr val="FF3300"/>
                  </a:solidFill>
                  <a:latin typeface="微软雅黑" panose="020B0503020204020204" pitchFamily="34" charset="-122"/>
                  <a:ea typeface="微软雅黑" panose="020B0503020204020204" pitchFamily="34" charset="-122"/>
                </a:rPr>
                <a:t>CPU</a:t>
              </a:r>
              <a:r>
                <a:rPr lang="zh-CN" altLang="en-US" sz="2000" dirty="0">
                  <a:solidFill>
                    <a:srgbClr val="FF3300"/>
                  </a:solidFill>
                  <a:latin typeface="微软雅黑" panose="020B0503020204020204" pitchFamily="34" charset="-122"/>
                  <a:ea typeface="微软雅黑" panose="020B0503020204020204" pitchFamily="34" charset="-122"/>
                </a:rPr>
                <a:t>）</a:t>
              </a:r>
            </a:p>
          </p:txBody>
        </p:sp>
        <p:sp>
          <p:nvSpPr>
            <p:cNvPr id="39015" name="Text Box 61"/>
            <p:cNvSpPr txBox="1"/>
            <p:nvPr/>
          </p:nvSpPr>
          <p:spPr>
            <a:xfrm>
              <a:off x="926595" y="6076707"/>
              <a:ext cx="617537"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F</a:t>
              </a:r>
            </a:p>
          </p:txBody>
        </p:sp>
        <p:sp>
          <p:nvSpPr>
            <p:cNvPr id="39016" name="Text Box 61"/>
            <p:cNvSpPr txBox="1"/>
            <p:nvPr/>
          </p:nvSpPr>
          <p:spPr>
            <a:xfrm>
              <a:off x="619125" y="4861275"/>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a:t>
              </a:r>
            </a:p>
          </p:txBody>
        </p:sp>
        <p:sp>
          <p:nvSpPr>
            <p:cNvPr id="39017" name="Text Box 61"/>
            <p:cNvSpPr txBox="1"/>
            <p:nvPr/>
          </p:nvSpPr>
          <p:spPr>
            <a:xfrm>
              <a:off x="1785938" y="4850162"/>
              <a:ext cx="619125"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B</a:t>
              </a:r>
            </a:p>
          </p:txBody>
        </p:sp>
        <p:sp>
          <p:nvSpPr>
            <p:cNvPr id="39018" name="Text Box 61"/>
            <p:cNvSpPr txBox="1"/>
            <p:nvPr/>
          </p:nvSpPr>
          <p:spPr>
            <a:xfrm>
              <a:off x="1738313" y="5897912"/>
              <a:ext cx="1262062" cy="461963"/>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ALUop</a:t>
              </a:r>
            </a:p>
          </p:txBody>
        </p:sp>
      </p:grpSp>
      <p:sp>
        <p:nvSpPr>
          <p:cNvPr id="39019" name="Line 59"/>
          <p:cNvSpPr/>
          <p:nvPr/>
        </p:nvSpPr>
        <p:spPr>
          <a:xfrm rot="5400000" flipH="1" flipV="1">
            <a:off x="6243638" y="6154738"/>
            <a:ext cx="0" cy="1116012"/>
          </a:xfrm>
          <a:prstGeom prst="line">
            <a:avLst/>
          </a:prstGeom>
          <a:ln w="38100" cap="flat" cmpd="sng">
            <a:solidFill>
              <a:srgbClr val="0000FF"/>
            </a:solidFill>
            <a:prstDash val="solid"/>
            <a:round/>
            <a:headEnd type="none" w="med" len="med"/>
            <a:tailEnd type="triangle" w="med" len="med"/>
          </a:ln>
        </p:spPr>
      </p:sp>
      <p:sp>
        <p:nvSpPr>
          <p:cNvPr id="39020" name="Text Box 57"/>
          <p:cNvSpPr txBox="1"/>
          <p:nvPr/>
        </p:nvSpPr>
        <p:spPr>
          <a:xfrm>
            <a:off x="6784975" y="6488113"/>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00FF"/>
                </a:solidFill>
                <a:latin typeface="微软雅黑" panose="020B0503020204020204" pitchFamily="34" charset="-122"/>
                <a:ea typeface="微软雅黑" panose="020B0503020204020204" pitchFamily="34" charset="-122"/>
              </a:rPr>
              <a:t>数据传送线</a:t>
            </a:r>
          </a:p>
        </p:txBody>
      </p:sp>
      <p:sp>
        <p:nvSpPr>
          <p:cNvPr id="39021" name="Line 59"/>
          <p:cNvSpPr/>
          <p:nvPr/>
        </p:nvSpPr>
        <p:spPr>
          <a:xfrm rot="10800000" flipH="1" flipV="1">
            <a:off x="3257550" y="4554538"/>
            <a:ext cx="0" cy="539750"/>
          </a:xfrm>
          <a:prstGeom prst="line">
            <a:avLst/>
          </a:prstGeom>
          <a:ln w="38100" cap="flat" cmpd="sng">
            <a:solidFill>
              <a:srgbClr val="FF3300"/>
            </a:solidFill>
            <a:prstDash val="dash"/>
            <a:round/>
            <a:headEnd type="none" w="med" len="med"/>
            <a:tailEnd type="triangle" w="med" len="med"/>
          </a:ln>
        </p:spPr>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53987">
                                            <p:txEl>
                                              <p:pRg st="0" end="0"/>
                                            </p:txEl>
                                          </p:spTgt>
                                        </p:tgtEl>
                                        <p:attrNameLst>
                                          <p:attrName>style.visibility</p:attrName>
                                        </p:attrNameLst>
                                      </p:cBhvr>
                                      <p:to>
                                        <p:strVal val="visible"/>
                                      </p:to>
                                    </p:set>
                                    <p:animEffect transition="in" filter="blinds(horizontal)">
                                      <p:cBhvr>
                                        <p:cTn id="7" dur="500"/>
                                        <p:tgtEl>
                                          <p:spTgt spid="55398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53988"/>
                                        </p:tgtEl>
                                        <p:attrNameLst>
                                          <p:attrName>style.visibility</p:attrName>
                                        </p:attrNameLst>
                                      </p:cBhvr>
                                      <p:to>
                                        <p:strVal val="visible"/>
                                      </p:to>
                                    </p:set>
                                    <p:animEffect transition="in" filter="blinds(horizontal)">
                                      <p:cBhvr>
                                        <p:cTn id="12" dur="500"/>
                                        <p:tgtEl>
                                          <p:spTgt spid="55398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53989"/>
                                        </p:tgtEl>
                                        <p:attrNameLst>
                                          <p:attrName>style.visibility</p:attrName>
                                        </p:attrNameLst>
                                      </p:cBhvr>
                                      <p:to>
                                        <p:strVal val="visible"/>
                                      </p:to>
                                    </p:set>
                                    <p:animEffect transition="in" filter="blinds(horizontal)">
                                      <p:cBhvr>
                                        <p:cTn id="17" dur="500"/>
                                        <p:tgtEl>
                                          <p:spTgt spid="5539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3988" grpId="0"/>
      <p:bldP spid="55398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标题 1"/>
          <p:cNvSpPr>
            <a:spLocks noGrp="1"/>
          </p:cNvSpPr>
          <p:nvPr>
            <p:ph type="title"/>
          </p:nvPr>
        </p:nvSpPr>
        <p:spPr>
          <a:xfrm>
            <a:off x="390525" y="76200"/>
            <a:ext cx="8502650" cy="561975"/>
          </a:xfrm>
        </p:spPr>
        <p:txBody>
          <a:bodyPr vert="horz" wrap="square" lIns="63500" tIns="25400" rIns="63500" bIns="25400" anchor="t" anchorCtr="0">
            <a:spAutoFit/>
          </a:bodyPr>
          <a:lstStyle/>
          <a:p>
            <a:r>
              <a:rPr lang="zh-CN" altLang="en-US" sz="3600" dirty="0"/>
              <a:t>数字逻辑与计算机组成的合并重组</a:t>
            </a:r>
          </a:p>
        </p:txBody>
      </p:sp>
      <p:sp>
        <p:nvSpPr>
          <p:cNvPr id="25603" name="TextBox 8"/>
          <p:cNvSpPr txBox="1"/>
          <p:nvPr/>
        </p:nvSpPr>
        <p:spPr>
          <a:xfrm>
            <a:off x="4932363" y="4884738"/>
            <a:ext cx="4148137" cy="1631950"/>
          </a:xfrm>
          <a:prstGeom prst="rect">
            <a:avLst/>
          </a:prstGeom>
          <a:noFill/>
          <a:ln w="9525">
            <a:noFill/>
          </a:ln>
        </p:spPr>
        <p:txBody>
          <a:bodyPr anchor="t" anchorCtr="0">
            <a:spAutoFit/>
          </a:bodyPr>
          <a:lstStyle/>
          <a:p>
            <a:pPr marL="285750" indent="-285750">
              <a:lnSpc>
                <a:spcPts val="3000"/>
              </a:lnSpc>
              <a:buFont typeface="Wingdings" panose="05000000000000000000" pitchFamily="2" charset="2"/>
              <a:buChar char="Ø"/>
            </a:pPr>
            <a:r>
              <a:rPr lang="zh-CN" altLang="en-US" sz="1800" dirty="0">
                <a:latin typeface="微软雅黑" panose="020B0503020204020204" pitchFamily="34" charset="-122"/>
                <a:ea typeface="微软雅黑" panose="020B0503020204020204" pitchFamily="34" charset="-122"/>
              </a:rPr>
              <a:t>课内知识点密切关联，融会贯通</a:t>
            </a:r>
            <a:endParaRPr lang="en-US" altLang="zh-CN" sz="1800" dirty="0">
              <a:latin typeface="微软雅黑" panose="020B0503020204020204" pitchFamily="34" charset="-122"/>
              <a:ea typeface="微软雅黑" panose="020B0503020204020204" pitchFamily="34" charset="-122"/>
            </a:endParaRPr>
          </a:p>
          <a:p>
            <a:pPr marL="285750" indent="-285750">
              <a:lnSpc>
                <a:spcPts val="3000"/>
              </a:lnSpc>
              <a:buFont typeface="Wingdings" panose="05000000000000000000" pitchFamily="2" charset="2"/>
              <a:buChar char="Ø"/>
            </a:pPr>
            <a:r>
              <a:rPr lang="zh-CN" altLang="en-US" sz="1800" dirty="0">
                <a:latin typeface="微软雅黑" panose="020B0503020204020204" pitchFamily="34" charset="-122"/>
                <a:ea typeface="微软雅黑" panose="020B0503020204020204" pitchFamily="34" charset="-122"/>
              </a:rPr>
              <a:t>避免不同课程中多个知识点的重复</a:t>
            </a:r>
            <a:endParaRPr lang="en-US" altLang="zh-CN" sz="1800" dirty="0">
              <a:latin typeface="微软雅黑" panose="020B0503020204020204" pitchFamily="34" charset="-122"/>
              <a:ea typeface="微软雅黑" panose="020B0503020204020204" pitchFamily="34" charset="-122"/>
            </a:endParaRPr>
          </a:p>
          <a:p>
            <a:pPr marL="285750" indent="-285750">
              <a:lnSpc>
                <a:spcPts val="3000"/>
              </a:lnSpc>
              <a:buFont typeface="Wingdings" panose="05000000000000000000" pitchFamily="2" charset="2"/>
              <a:buChar char="Ø"/>
            </a:pPr>
            <a:r>
              <a:rPr lang="zh-CN" altLang="en-US" sz="1800" dirty="0">
                <a:latin typeface="微软雅黑" panose="020B0503020204020204" pitchFamily="34" charset="-122"/>
                <a:ea typeface="微软雅黑" panose="020B0503020204020204" pitchFamily="34" charset="-122"/>
              </a:rPr>
              <a:t>学生能够得到全方位、全系统培养</a:t>
            </a:r>
            <a:endParaRPr lang="en-US" altLang="zh-CN" sz="1800" dirty="0">
              <a:latin typeface="微软雅黑" panose="020B0503020204020204" pitchFamily="34" charset="-122"/>
              <a:ea typeface="微软雅黑" panose="020B0503020204020204" pitchFamily="34" charset="-122"/>
            </a:endParaRPr>
          </a:p>
          <a:p>
            <a:pPr marL="285750" indent="-285750">
              <a:lnSpc>
                <a:spcPts val="3000"/>
              </a:lnSpc>
              <a:buFont typeface="Wingdings" panose="05000000000000000000" pitchFamily="2" charset="2"/>
              <a:buChar char="Ø"/>
            </a:pPr>
            <a:r>
              <a:rPr lang="zh-CN" altLang="en-US" sz="1800" dirty="0">
                <a:latin typeface="微软雅黑" panose="020B0503020204020204" pitchFamily="34" charset="-122"/>
                <a:ea typeface="微软雅黑" panose="020B0503020204020204" pitchFamily="34" charset="-122"/>
              </a:rPr>
              <a:t>以更少的课时，达到更高的学习目标</a:t>
            </a:r>
            <a:endParaRPr lang="en-US" altLang="zh-CN" sz="1800" dirty="0">
              <a:latin typeface="微软雅黑" panose="020B0503020204020204" pitchFamily="34" charset="-122"/>
              <a:ea typeface="微软雅黑" panose="020B0503020204020204" pitchFamily="34" charset="-122"/>
            </a:endParaRPr>
          </a:p>
        </p:txBody>
      </p:sp>
      <p:grpSp>
        <p:nvGrpSpPr>
          <p:cNvPr id="14339" name="组合 1"/>
          <p:cNvGrpSpPr/>
          <p:nvPr/>
        </p:nvGrpSpPr>
        <p:grpSpPr>
          <a:xfrm>
            <a:off x="161925" y="998538"/>
            <a:ext cx="8280400" cy="5805487"/>
            <a:chOff x="161925" y="890468"/>
            <a:chExt cx="8280995" cy="5959595"/>
          </a:xfrm>
        </p:grpSpPr>
        <p:pic>
          <p:nvPicPr>
            <p:cNvPr id="14340" name="图片 5"/>
            <p:cNvPicPr>
              <a:picLocks noChangeAspect="1"/>
            </p:cNvPicPr>
            <p:nvPr/>
          </p:nvPicPr>
          <p:blipFill>
            <a:blip r:embed="rId2"/>
            <a:stretch>
              <a:fillRect/>
            </a:stretch>
          </p:blipFill>
          <p:spPr>
            <a:xfrm>
              <a:off x="161925" y="890468"/>
              <a:ext cx="2835275" cy="5959595"/>
            </a:xfrm>
            <a:prstGeom prst="rect">
              <a:avLst/>
            </a:prstGeom>
            <a:noFill/>
            <a:ln w="9525">
              <a:noFill/>
            </a:ln>
          </p:spPr>
        </p:pic>
        <p:sp>
          <p:nvSpPr>
            <p:cNvPr id="11" name="矩形 10"/>
            <p:cNvSpPr/>
            <p:nvPr/>
          </p:nvSpPr>
          <p:spPr>
            <a:xfrm>
              <a:off x="3311751" y="3569597"/>
              <a:ext cx="1382812" cy="2587869"/>
            </a:xfrm>
            <a:prstGeom prst="rect">
              <a:avLst/>
            </a:prstGeom>
            <a:solidFill>
              <a:srgbClr val="FF0000">
                <a:alpha val="31000"/>
              </a:srgbClr>
            </a:solid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14342" name="文本框 11"/>
            <p:cNvSpPr txBox="1"/>
            <p:nvPr/>
          </p:nvSpPr>
          <p:spPr>
            <a:xfrm>
              <a:off x="3280412" y="4297822"/>
              <a:ext cx="1474809" cy="1674471"/>
            </a:xfrm>
            <a:prstGeom prst="rect">
              <a:avLst/>
            </a:prstGeom>
            <a:noFill/>
            <a:ln w="9525">
              <a:noFill/>
            </a:ln>
          </p:spPr>
          <p:txBody>
            <a:bodyPr anchor="t" anchorCtr="0">
              <a:spAutoFit/>
            </a:bodyPr>
            <a:lstStyle/>
            <a:p>
              <a:pPr algn="ctr"/>
              <a:r>
                <a:rPr lang="zh-CN" altLang="en-US" sz="2000" dirty="0">
                  <a:latin typeface="微软雅黑" panose="020B0503020204020204" pitchFamily="34" charset="-122"/>
                  <a:ea typeface="微软雅黑" panose="020B0503020204020204" pitchFamily="34" charset="-122"/>
                </a:rPr>
                <a:t>数字逻辑</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与</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计算机组成</a:t>
              </a:r>
              <a:endParaRPr lang="en-US" altLang="zh-CN" sz="2000" dirty="0">
                <a:latin typeface="微软雅黑" panose="020B0503020204020204" pitchFamily="34" charset="-122"/>
                <a:ea typeface="微软雅黑" panose="020B0503020204020204" pitchFamily="34" charset="-122"/>
              </a:endParaRPr>
            </a:p>
            <a:p>
              <a:pPr algn="ctr"/>
              <a:r>
                <a:rPr lang="en-US" altLang="zh-CN" sz="2000" dirty="0">
                  <a:solidFill>
                    <a:srgbClr val="FF0000"/>
                  </a:solidFill>
                  <a:latin typeface="微软雅黑" panose="020B0503020204020204" pitchFamily="34" charset="-122"/>
                  <a:ea typeface="微软雅黑" panose="020B0503020204020204" pitchFamily="34" charset="-122"/>
                </a:rPr>
                <a:t>DL&amp;CO</a:t>
              </a:r>
            </a:p>
            <a:p>
              <a:pPr algn="ctr"/>
              <a:endParaRPr lang="en-US" altLang="zh-CN" sz="2000" dirty="0">
                <a:latin typeface="微软雅黑" panose="020B0503020204020204" pitchFamily="34" charset="-122"/>
                <a:ea typeface="微软雅黑" panose="020B0503020204020204" pitchFamily="34" charset="-122"/>
              </a:endParaRPr>
            </a:p>
          </p:txBody>
        </p:sp>
        <p:cxnSp>
          <p:nvCxnSpPr>
            <p:cNvPr id="17" name="直接连接符 16"/>
            <p:cNvCxnSpPr/>
            <p:nvPr/>
          </p:nvCxnSpPr>
          <p:spPr>
            <a:xfrm>
              <a:off x="2816416" y="6157466"/>
              <a:ext cx="755704"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2806890" y="3569597"/>
              <a:ext cx="755704"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7452249" y="2753147"/>
              <a:ext cx="990671" cy="2033791"/>
            </a:xfrm>
            <a:prstGeom prst="rect">
              <a:avLst/>
            </a:prstGeom>
            <a:solidFill>
              <a:schemeClr val="bg2">
                <a:alpha val="31000"/>
              </a:schemeClr>
            </a:solidFill>
            <a:ln w="349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14346" name="文本框 20"/>
            <p:cNvSpPr txBox="1"/>
            <p:nvPr/>
          </p:nvSpPr>
          <p:spPr>
            <a:xfrm>
              <a:off x="7452320" y="3184525"/>
              <a:ext cx="966788" cy="1358533"/>
            </a:xfrm>
            <a:prstGeom prst="rect">
              <a:avLst/>
            </a:prstGeom>
            <a:noFill/>
            <a:ln w="9525">
              <a:noFill/>
            </a:ln>
          </p:spPr>
          <p:txBody>
            <a:bodyPr anchor="t" anchorCtr="0">
              <a:spAutoFit/>
            </a:bodyPr>
            <a:lstStyle/>
            <a:p>
              <a:pPr algn="ctr"/>
              <a:r>
                <a:rPr lang="zh-CN" altLang="en-US" sz="2000" dirty="0">
                  <a:latin typeface="微软雅黑" panose="020B0503020204020204" pitchFamily="34" charset="-122"/>
                  <a:ea typeface="微软雅黑" panose="020B0503020204020204" pitchFamily="34" charset="-122"/>
                </a:rPr>
                <a:t>计算机</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体系</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结构</a:t>
              </a:r>
              <a:endParaRPr lang="en-US" altLang="zh-CN" sz="2000" dirty="0">
                <a:latin typeface="微软雅黑" panose="020B0503020204020204" pitchFamily="34" charset="-122"/>
                <a:ea typeface="微软雅黑" panose="020B0503020204020204" pitchFamily="34" charset="-122"/>
              </a:endParaRPr>
            </a:p>
            <a:p>
              <a:pPr algn="ctr"/>
              <a:r>
                <a:rPr lang="en-US" altLang="zh-CN" sz="2000" dirty="0">
                  <a:solidFill>
                    <a:srgbClr val="FF0000"/>
                  </a:solidFill>
                  <a:latin typeface="微软雅黑" panose="020B0503020204020204" pitchFamily="34" charset="-122"/>
                  <a:ea typeface="微软雅黑" panose="020B0503020204020204" pitchFamily="34" charset="-122"/>
                </a:rPr>
                <a:t>CA</a:t>
              </a:r>
              <a:endParaRPr lang="zh-CN" altLang="en-US" sz="2000" dirty="0">
                <a:solidFill>
                  <a:srgbClr val="FF0000"/>
                </a:solidFill>
                <a:latin typeface="微软雅黑" panose="020B0503020204020204" pitchFamily="34" charset="-122"/>
                <a:ea typeface="微软雅黑" panose="020B0503020204020204" pitchFamily="34" charset="-122"/>
              </a:endParaRPr>
            </a:p>
          </p:txBody>
        </p:sp>
        <p:cxnSp>
          <p:nvCxnSpPr>
            <p:cNvPr id="22" name="直接连接符 21"/>
            <p:cNvCxnSpPr/>
            <p:nvPr/>
          </p:nvCxnSpPr>
          <p:spPr>
            <a:xfrm>
              <a:off x="2806890" y="2735221"/>
              <a:ext cx="2700532" cy="0"/>
            </a:xfrm>
            <a:prstGeom prst="line">
              <a:avLst/>
            </a:prstGeom>
            <a:ln w="317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2843406" y="4759235"/>
              <a:ext cx="468346" cy="0"/>
            </a:xfrm>
            <a:prstGeom prst="line">
              <a:avLst/>
            </a:prstGeom>
            <a:ln w="31750">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5504247" y="2505441"/>
              <a:ext cx="1135144" cy="2050088"/>
            </a:xfrm>
            <a:prstGeom prst="rect">
              <a:avLst/>
            </a:prstGeom>
            <a:solidFill>
              <a:srgbClr val="0000FF">
                <a:alpha val="31000"/>
              </a:srgbClr>
            </a:solidFill>
            <a:ln w="3492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14350" name="文本框 26"/>
            <p:cNvSpPr txBox="1"/>
            <p:nvPr/>
          </p:nvSpPr>
          <p:spPr>
            <a:xfrm>
              <a:off x="5593258" y="3242105"/>
              <a:ext cx="968375" cy="1358533"/>
            </a:xfrm>
            <a:prstGeom prst="rect">
              <a:avLst/>
            </a:prstGeom>
            <a:noFill/>
            <a:ln w="9525">
              <a:noFill/>
            </a:ln>
          </p:spPr>
          <p:txBody>
            <a:bodyPr anchor="t" anchorCtr="0">
              <a:spAutoFit/>
            </a:bodyPr>
            <a:lstStyle/>
            <a:p>
              <a:pPr algn="ctr"/>
              <a:r>
                <a:rPr lang="zh-CN" altLang="en-US" sz="2000" dirty="0">
                  <a:latin typeface="微软雅黑" panose="020B0503020204020204" pitchFamily="34" charset="-122"/>
                  <a:ea typeface="微软雅黑" panose="020B0503020204020204" pitchFamily="34" charset="-122"/>
                </a:rPr>
                <a:t>计算机</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系统</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基础</a:t>
              </a:r>
              <a:endParaRPr lang="en-US" altLang="zh-CN" sz="2000" dirty="0">
                <a:latin typeface="微软雅黑" panose="020B0503020204020204" pitchFamily="34" charset="-122"/>
                <a:ea typeface="微软雅黑" panose="020B0503020204020204" pitchFamily="34" charset="-122"/>
              </a:endParaRPr>
            </a:p>
            <a:p>
              <a:pPr algn="ctr"/>
              <a:r>
                <a:rPr lang="en-US" altLang="zh-CN" sz="2000" dirty="0">
                  <a:solidFill>
                    <a:srgbClr val="FF0000"/>
                  </a:solidFill>
                  <a:latin typeface="微软雅黑" panose="020B0503020204020204" pitchFamily="34" charset="-122"/>
                  <a:ea typeface="微软雅黑" panose="020B0503020204020204" pitchFamily="34" charset="-122"/>
                </a:rPr>
                <a:t>ICS</a:t>
              </a:r>
              <a:endParaRPr lang="zh-CN" altLang="en-US" sz="2000" dirty="0">
                <a:solidFill>
                  <a:srgbClr val="FF0000"/>
                </a:solidFill>
                <a:latin typeface="微软雅黑" panose="020B0503020204020204" pitchFamily="34" charset="-122"/>
                <a:ea typeface="微软雅黑" panose="020B0503020204020204" pitchFamily="34" charset="-122"/>
              </a:endParaRPr>
            </a:p>
          </p:txBody>
        </p:sp>
        <p:cxnSp>
          <p:nvCxnSpPr>
            <p:cNvPr id="28" name="直接连接符 27"/>
            <p:cNvCxnSpPr/>
            <p:nvPr/>
          </p:nvCxnSpPr>
          <p:spPr>
            <a:xfrm>
              <a:off x="4707265" y="4786938"/>
              <a:ext cx="2735459" cy="0"/>
            </a:xfrm>
            <a:prstGeom prst="line">
              <a:avLst/>
            </a:prstGeom>
            <a:ln w="317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6642566" y="2753147"/>
              <a:ext cx="935105" cy="0"/>
            </a:xfrm>
            <a:prstGeom prst="line">
              <a:avLst/>
            </a:prstGeom>
            <a:ln w="317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2818004" y="2505441"/>
              <a:ext cx="3240320" cy="0"/>
            </a:xfrm>
            <a:prstGeom prst="line">
              <a:avLst/>
            </a:prstGeom>
            <a:ln w="317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2835467" y="4555529"/>
              <a:ext cx="468347" cy="0"/>
            </a:xfrm>
            <a:prstGeom prst="line">
              <a:avLst/>
            </a:prstGeom>
            <a:ln w="317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4697739" y="4555529"/>
              <a:ext cx="792219" cy="0"/>
            </a:xfrm>
            <a:prstGeom prst="line">
              <a:avLst/>
            </a:prstGeom>
            <a:ln w="31750">
              <a:solidFill>
                <a:srgbClr val="0000FF"/>
              </a:solidFill>
            </a:ln>
          </p:spPr>
          <p:style>
            <a:lnRef idx="1">
              <a:schemeClr val="accent1"/>
            </a:lnRef>
            <a:fillRef idx="0">
              <a:schemeClr val="accent1"/>
            </a:fillRef>
            <a:effectRef idx="0">
              <a:schemeClr val="accent1"/>
            </a:effectRef>
            <a:fontRef idx="minor">
              <a:schemeClr val="tx1"/>
            </a:fontRef>
          </p:style>
        </p:cxnSp>
      </p:grpSp>
      <p:sp>
        <p:nvSpPr>
          <p:cNvPr id="25605" name="TextBox 8"/>
          <p:cNvSpPr txBox="1"/>
          <p:nvPr/>
        </p:nvSpPr>
        <p:spPr>
          <a:xfrm>
            <a:off x="2997200" y="755650"/>
            <a:ext cx="5984875" cy="1784350"/>
          </a:xfrm>
          <a:prstGeom prst="rect">
            <a:avLst/>
          </a:prstGeom>
          <a:noFill/>
          <a:ln w="9525">
            <a:noFill/>
          </a:ln>
        </p:spPr>
        <p:txBody>
          <a:bodyPr anchor="t" anchorCtr="0">
            <a:spAutoFit/>
          </a:bodyPr>
          <a:lstStyle/>
          <a:p>
            <a:pPr marL="342900" indent="-342900">
              <a:spcBef>
                <a:spcPts val="600"/>
              </a:spcBef>
              <a:buFont typeface="Wingdings" panose="05000000000000000000" pitchFamily="2" charset="2"/>
              <a:buChar char="Ø"/>
            </a:pPr>
            <a:r>
              <a:rPr lang="zh-CN" altLang="en-US" sz="2000" dirty="0">
                <a:solidFill>
                  <a:srgbClr val="0000FF"/>
                </a:solidFill>
                <a:latin typeface="微软雅黑" panose="020B0503020204020204" pitchFamily="34" charset="-122"/>
                <a:ea typeface="微软雅黑" panose="020B0503020204020204" pitchFamily="34" charset="-122"/>
              </a:rPr>
              <a:t>将</a:t>
            </a:r>
            <a:r>
              <a:rPr lang="en-US" altLang="zh-CN" sz="2000" dirty="0">
                <a:solidFill>
                  <a:srgbClr val="FF0000"/>
                </a:solidFill>
                <a:latin typeface="微软雅黑" panose="020B0503020204020204" pitchFamily="34" charset="-122"/>
                <a:ea typeface="微软雅黑" panose="020B0503020204020204" pitchFamily="34" charset="-122"/>
              </a:rPr>
              <a:t>ISA</a:t>
            </a:r>
            <a:r>
              <a:rPr lang="zh-CN" altLang="en-US" sz="2000" dirty="0">
                <a:solidFill>
                  <a:srgbClr val="FF0000"/>
                </a:solidFill>
                <a:latin typeface="微软雅黑" panose="020B0503020204020204" pitchFamily="34" charset="-122"/>
                <a:ea typeface="微软雅黑" panose="020B0503020204020204" pitchFamily="34" charset="-122"/>
              </a:rPr>
              <a:t>、基本流水线</a:t>
            </a:r>
            <a:r>
              <a:rPr lang="en-US" altLang="zh-CN" sz="2000" dirty="0">
                <a:solidFill>
                  <a:srgbClr val="FF0000"/>
                </a:solidFill>
                <a:latin typeface="微软雅黑" panose="020B0503020204020204" pitchFamily="34" charset="-122"/>
                <a:ea typeface="微软雅黑" panose="020B0503020204020204" pitchFamily="34" charset="-122"/>
              </a:rPr>
              <a:t>CPU</a:t>
            </a:r>
            <a:r>
              <a:rPr lang="zh-CN" altLang="en-US" sz="2000" dirty="0">
                <a:solidFill>
                  <a:srgbClr val="0000FF"/>
                </a:solidFill>
                <a:latin typeface="微软雅黑" panose="020B0503020204020204" pitchFamily="34" charset="-122"/>
                <a:ea typeface="微软雅黑" panose="020B0503020204020204" pitchFamily="34" charset="-122"/>
              </a:rPr>
              <a:t>留在</a:t>
            </a:r>
            <a:r>
              <a:rPr lang="en-US" altLang="zh-CN" sz="2000" dirty="0">
                <a:solidFill>
                  <a:srgbClr val="996600"/>
                </a:solidFill>
                <a:latin typeface="微软雅黑" panose="020B0503020204020204" pitchFamily="34" charset="-122"/>
                <a:ea typeface="微软雅黑" panose="020B0503020204020204" pitchFamily="34" charset="-122"/>
              </a:rPr>
              <a:t>DL&amp;CO</a:t>
            </a:r>
            <a:r>
              <a:rPr lang="zh-CN" altLang="en-US" sz="2000" dirty="0">
                <a:solidFill>
                  <a:srgbClr val="0000FF"/>
                </a:solidFill>
                <a:latin typeface="微软雅黑" panose="020B0503020204020204" pitchFamily="34" charset="-122"/>
                <a:ea typeface="微软雅黑" panose="020B0503020204020204" pitchFamily="34" charset="-122"/>
              </a:rPr>
              <a:t>课程中</a:t>
            </a:r>
            <a:endParaRPr lang="en-US" altLang="zh-CN" sz="2000" dirty="0">
              <a:solidFill>
                <a:srgbClr val="0000FF"/>
              </a:solidFill>
              <a:latin typeface="微软雅黑" panose="020B0503020204020204" pitchFamily="34" charset="-122"/>
              <a:ea typeface="微软雅黑" panose="020B0503020204020204" pitchFamily="34" charset="-122"/>
            </a:endParaRPr>
          </a:p>
          <a:p>
            <a:pPr marL="342900" indent="-342900">
              <a:spcBef>
                <a:spcPts val="600"/>
              </a:spcBef>
              <a:buFont typeface="Wingdings" panose="05000000000000000000" pitchFamily="2" charset="2"/>
              <a:buChar char="Ø"/>
            </a:pPr>
            <a:r>
              <a:rPr lang="zh-CN" altLang="en-US" sz="2000" dirty="0">
                <a:solidFill>
                  <a:srgbClr val="0000FF"/>
                </a:solidFill>
                <a:latin typeface="微软雅黑" panose="020B0503020204020204" pitchFamily="34" charset="-122"/>
                <a:ea typeface="微软雅黑" panose="020B0503020204020204" pitchFamily="34" charset="-122"/>
              </a:rPr>
              <a:t>将</a:t>
            </a:r>
            <a:r>
              <a:rPr lang="zh-CN" altLang="en-US" sz="2000" dirty="0">
                <a:solidFill>
                  <a:srgbClr val="FF0000"/>
                </a:solidFill>
                <a:latin typeface="微软雅黑" panose="020B0503020204020204" pitchFamily="34" charset="-122"/>
                <a:ea typeface="微软雅黑" panose="020B0503020204020204" pitchFamily="34" charset="-122"/>
              </a:rPr>
              <a:t>存储器层次体系</a:t>
            </a:r>
            <a:r>
              <a:rPr lang="zh-CN" altLang="en-US" sz="2000" dirty="0">
                <a:solidFill>
                  <a:srgbClr val="0000FF"/>
                </a:solidFill>
                <a:latin typeface="微软雅黑" panose="020B0503020204020204" pitchFamily="34" charset="-122"/>
                <a:ea typeface="微软雅黑" panose="020B0503020204020204" pitchFamily="34" charset="-122"/>
              </a:rPr>
              <a:t>和</a:t>
            </a:r>
            <a:r>
              <a:rPr lang="en-US" altLang="zh-CN" sz="2000" dirty="0">
                <a:solidFill>
                  <a:srgbClr val="FF0000"/>
                </a:solidFill>
                <a:latin typeface="微软雅黑" panose="020B0503020204020204" pitchFamily="34" charset="-122"/>
                <a:ea typeface="微软雅黑" panose="020B0503020204020204" pitchFamily="34" charset="-122"/>
              </a:rPr>
              <a:t>I/O</a:t>
            </a:r>
            <a:r>
              <a:rPr lang="zh-CN" altLang="en-US" sz="2000" dirty="0">
                <a:solidFill>
                  <a:srgbClr val="0000FF"/>
                </a:solidFill>
                <a:latin typeface="微软雅黑" panose="020B0503020204020204" pitchFamily="34" charset="-122"/>
                <a:ea typeface="微软雅黑" panose="020B0503020204020204" pitchFamily="34" charset="-122"/>
              </a:rPr>
              <a:t>放到</a:t>
            </a:r>
            <a:r>
              <a:rPr lang="en-US" altLang="zh-CN" sz="2000" dirty="0">
                <a:solidFill>
                  <a:srgbClr val="996600"/>
                </a:solidFill>
                <a:latin typeface="微软雅黑" panose="020B0503020204020204" pitchFamily="34" charset="-122"/>
                <a:ea typeface="微软雅黑" panose="020B0503020204020204" pitchFamily="34" charset="-122"/>
              </a:rPr>
              <a:t>ICS</a:t>
            </a:r>
            <a:r>
              <a:rPr lang="zh-CN" altLang="en-US" sz="2000" dirty="0">
                <a:solidFill>
                  <a:srgbClr val="0000FF"/>
                </a:solidFill>
                <a:latin typeface="微软雅黑" panose="020B0503020204020204" pitchFamily="34" charset="-122"/>
                <a:ea typeface="微软雅黑" panose="020B0503020204020204" pitchFamily="34" charset="-122"/>
              </a:rPr>
              <a:t>课程中</a:t>
            </a:r>
            <a:r>
              <a:rPr lang="en-US" altLang="zh-CN" sz="2000" dirty="0">
                <a:latin typeface="微软雅黑" panose="020B0503020204020204" pitchFamily="34" charset="-122"/>
                <a:ea typeface="微软雅黑" panose="020B0503020204020204" pitchFamily="34" charset="-122"/>
              </a:rPr>
              <a:t>(VM</a:t>
            </a:r>
            <a:r>
              <a:rPr lang="zh-CN" altLang="en-US" sz="2000" dirty="0">
                <a:latin typeface="微软雅黑" panose="020B0503020204020204" pitchFamily="34" charset="-122"/>
                <a:ea typeface="微软雅黑" panose="020B0503020204020204" pitchFamily="34" charset="-122"/>
              </a:rPr>
              <a:t>和</a:t>
            </a:r>
            <a:r>
              <a:rPr lang="en-US" altLang="zh-CN" sz="2000" dirty="0">
                <a:latin typeface="微软雅黑" panose="020B0503020204020204" pitchFamily="34" charset="-122"/>
                <a:ea typeface="微软雅黑" panose="020B0503020204020204" pitchFamily="34" charset="-122"/>
              </a:rPr>
              <a:t>I/O</a:t>
            </a:r>
            <a:r>
              <a:rPr lang="zh-CN" altLang="en-US" sz="2000" dirty="0">
                <a:latin typeface="微软雅黑" panose="020B0503020204020204" pitchFamily="34" charset="-122"/>
                <a:ea typeface="微软雅黑" panose="020B0503020204020204" pitchFamily="34" charset="-122"/>
              </a:rPr>
              <a:t>等与</a:t>
            </a:r>
            <a:r>
              <a:rPr lang="en-US" altLang="zh-CN" sz="2000" dirty="0">
                <a:latin typeface="微软雅黑" panose="020B0503020204020204" pitchFamily="34" charset="-122"/>
                <a:ea typeface="微软雅黑" panose="020B0503020204020204" pitchFamily="34" charset="-122"/>
              </a:rPr>
              <a:t>OS</a:t>
            </a:r>
            <a:r>
              <a:rPr lang="zh-CN" altLang="en-US" sz="2000" dirty="0">
                <a:latin typeface="微软雅黑" panose="020B0503020204020204" pitchFamily="34" charset="-122"/>
                <a:ea typeface="微软雅黑" panose="020B0503020204020204" pitchFamily="34" charset="-122"/>
              </a:rPr>
              <a:t>关联较大</a:t>
            </a:r>
            <a:r>
              <a:rPr lang="en-US" altLang="zh-CN" sz="2000" dirty="0">
                <a:latin typeface="微软雅黑" panose="020B0503020204020204" pitchFamily="34" charset="-122"/>
                <a:ea typeface="微软雅黑" panose="020B0503020204020204" pitchFamily="34" charset="-122"/>
              </a:rPr>
              <a:t>)</a:t>
            </a:r>
          </a:p>
          <a:p>
            <a:pPr marL="342900" indent="-342900">
              <a:spcBef>
                <a:spcPts val="600"/>
              </a:spcBef>
              <a:buFont typeface="Wingdings" panose="05000000000000000000" pitchFamily="2" charset="2"/>
              <a:buChar char="Ø"/>
            </a:pPr>
            <a:r>
              <a:rPr lang="zh-CN" altLang="en-US" sz="2000" dirty="0">
                <a:solidFill>
                  <a:srgbClr val="0000FF"/>
                </a:solidFill>
                <a:latin typeface="微软雅黑" panose="020B0503020204020204" pitchFamily="34" charset="-122"/>
                <a:ea typeface="微软雅黑" panose="020B0503020204020204" pitchFamily="34" charset="-122"/>
              </a:rPr>
              <a:t>将</a:t>
            </a:r>
            <a:r>
              <a:rPr lang="en-US" altLang="zh-CN" sz="2000" dirty="0">
                <a:solidFill>
                  <a:srgbClr val="FF0000"/>
                </a:solidFill>
                <a:latin typeface="微软雅黑" panose="020B0503020204020204" pitchFamily="34" charset="-122"/>
                <a:ea typeface="微软雅黑" panose="020B0503020204020204" pitchFamily="34" charset="-122"/>
              </a:rPr>
              <a:t>ISA</a:t>
            </a:r>
            <a:r>
              <a:rPr lang="zh-CN" altLang="en-US" sz="2000" dirty="0">
                <a:solidFill>
                  <a:srgbClr val="0000FF"/>
                </a:solidFill>
                <a:latin typeface="微软雅黑" panose="020B0503020204020204" pitchFamily="34" charset="-122"/>
                <a:ea typeface="微软雅黑" panose="020B0503020204020204" pitchFamily="34" charset="-122"/>
              </a:rPr>
              <a:t>和</a:t>
            </a:r>
            <a:r>
              <a:rPr lang="zh-CN" altLang="en-US" sz="2000" dirty="0">
                <a:solidFill>
                  <a:srgbClr val="FF0000"/>
                </a:solidFill>
                <a:latin typeface="微软雅黑" panose="020B0503020204020204" pitchFamily="34" charset="-122"/>
                <a:ea typeface="微软雅黑" panose="020B0503020204020204" pitchFamily="34" charset="-122"/>
              </a:rPr>
              <a:t>微架构</a:t>
            </a:r>
            <a:r>
              <a:rPr lang="zh-CN" altLang="en-US" sz="2000" dirty="0">
                <a:solidFill>
                  <a:srgbClr val="0000FF"/>
                </a:solidFill>
                <a:latin typeface="微软雅黑" panose="020B0503020204020204" pitchFamily="34" charset="-122"/>
                <a:ea typeface="微软雅黑" panose="020B0503020204020204" pitchFamily="34" charset="-122"/>
              </a:rPr>
              <a:t>中高级内容</a:t>
            </a:r>
            <a:r>
              <a:rPr lang="zh-CN" altLang="en-US" sz="2000" dirty="0">
                <a:solidFill>
                  <a:srgbClr val="FF0000"/>
                </a:solidFill>
                <a:latin typeface="微软雅黑" panose="020B0503020204020204" pitchFamily="34" charset="-122"/>
                <a:ea typeface="微软雅黑" panose="020B0503020204020204" pitchFamily="34" charset="-122"/>
              </a:rPr>
              <a:t>（</a:t>
            </a:r>
            <a:r>
              <a:rPr lang="en-US" altLang="zh-CN" sz="2000" dirty="0">
                <a:solidFill>
                  <a:srgbClr val="FF0000"/>
                </a:solidFill>
                <a:latin typeface="微软雅黑" panose="020B0503020204020204" pitchFamily="34" charset="-122"/>
                <a:ea typeface="微软雅黑" panose="020B0503020204020204" pitchFamily="34" charset="-122"/>
              </a:rPr>
              <a:t>ILP</a:t>
            </a:r>
            <a:r>
              <a:rPr lang="zh-CN" altLang="en-US" sz="2000" dirty="0">
                <a:solidFill>
                  <a:srgbClr val="FF0000"/>
                </a:solidFill>
                <a:latin typeface="微软雅黑" panose="020B0503020204020204" pitchFamily="34" charset="-122"/>
                <a:ea typeface="微软雅黑" panose="020B0503020204020204" pitchFamily="34" charset="-122"/>
              </a:rPr>
              <a:t>、</a:t>
            </a:r>
            <a:r>
              <a:rPr lang="en-US" altLang="zh-CN" sz="2000" dirty="0">
                <a:solidFill>
                  <a:srgbClr val="FF0000"/>
                </a:solidFill>
                <a:latin typeface="微软雅黑" panose="020B0503020204020204" pitchFamily="34" charset="-122"/>
                <a:ea typeface="微软雅黑" panose="020B0503020204020204" pitchFamily="34" charset="-122"/>
              </a:rPr>
              <a:t>DLP</a:t>
            </a:r>
            <a:r>
              <a:rPr lang="zh-CN" altLang="en-US" sz="2000" dirty="0">
                <a:solidFill>
                  <a:srgbClr val="FF0000"/>
                </a:solidFill>
                <a:latin typeface="微软雅黑" panose="020B0503020204020204" pitchFamily="34" charset="-122"/>
                <a:ea typeface="微软雅黑" panose="020B0503020204020204" pitchFamily="34" charset="-122"/>
              </a:rPr>
              <a:t>、</a:t>
            </a:r>
            <a:r>
              <a:rPr lang="en-US" altLang="zh-CN" sz="2000" dirty="0">
                <a:solidFill>
                  <a:srgbClr val="FF0000"/>
                </a:solidFill>
                <a:latin typeface="微软雅黑" panose="020B0503020204020204" pitchFamily="34" charset="-122"/>
                <a:ea typeface="微软雅黑" panose="020B0503020204020204" pitchFamily="34" charset="-122"/>
              </a:rPr>
              <a:t>TLP</a:t>
            </a:r>
            <a:r>
              <a:rPr lang="zh-CN" altLang="en-US" sz="2000" dirty="0">
                <a:solidFill>
                  <a:srgbClr val="FF0000"/>
                </a:solidFill>
                <a:latin typeface="微软雅黑" panose="020B0503020204020204" pitchFamily="34" charset="-122"/>
                <a:ea typeface="微软雅黑" panose="020B0503020204020204" pitchFamily="34" charset="-122"/>
              </a:rPr>
              <a:t>、异常</a:t>
            </a:r>
            <a:r>
              <a:rPr lang="en-US" altLang="zh-CN" sz="2000" dirty="0">
                <a:solidFill>
                  <a:srgbClr val="FF0000"/>
                </a:solidFill>
                <a:latin typeface="微软雅黑" panose="020B0503020204020204" pitchFamily="34" charset="-122"/>
                <a:ea typeface="微软雅黑" panose="020B0503020204020204" pitchFamily="34" charset="-122"/>
              </a:rPr>
              <a:t>/</a:t>
            </a:r>
            <a:r>
              <a:rPr lang="zh-CN" altLang="en-US" sz="2000" dirty="0">
                <a:solidFill>
                  <a:srgbClr val="FF0000"/>
                </a:solidFill>
                <a:latin typeface="微软雅黑" panose="020B0503020204020204" pitchFamily="34" charset="-122"/>
                <a:ea typeface="微软雅黑" panose="020B0503020204020204" pitchFamily="34" charset="-122"/>
              </a:rPr>
              <a:t>中断机制、同步控制等）</a:t>
            </a:r>
            <a:r>
              <a:rPr lang="zh-CN" altLang="en-US" sz="2000" dirty="0">
                <a:solidFill>
                  <a:srgbClr val="0000FF"/>
                </a:solidFill>
                <a:latin typeface="微软雅黑" panose="020B0503020204020204" pitchFamily="34" charset="-122"/>
                <a:ea typeface="微软雅黑" panose="020B0503020204020204" pitchFamily="34" charset="-122"/>
              </a:rPr>
              <a:t>放到</a:t>
            </a:r>
            <a:r>
              <a:rPr lang="en-US" altLang="zh-CN" sz="2000" dirty="0">
                <a:solidFill>
                  <a:srgbClr val="996600"/>
                </a:solidFill>
                <a:latin typeface="微软雅黑" panose="020B0503020204020204" pitchFamily="34" charset="-122"/>
                <a:ea typeface="微软雅黑" panose="020B0503020204020204" pitchFamily="34" charset="-122"/>
              </a:rPr>
              <a:t>CA</a:t>
            </a:r>
            <a:r>
              <a:rPr lang="zh-CN" altLang="en-US" sz="2000" dirty="0">
                <a:solidFill>
                  <a:srgbClr val="0000FF"/>
                </a:solidFill>
                <a:latin typeface="微软雅黑" panose="020B0503020204020204" pitchFamily="34" charset="-122"/>
                <a:ea typeface="微软雅黑" panose="020B0503020204020204" pitchFamily="34" charset="-122"/>
              </a:rPr>
              <a:t>课程中</a:t>
            </a:r>
            <a:endParaRPr lang="en-US" altLang="zh-CN" sz="2000" dirty="0">
              <a:solidFill>
                <a:srgbClr val="0000FF"/>
              </a:solidFill>
              <a:latin typeface="微软雅黑" panose="020B0503020204020204" pitchFamily="34" charset="-122"/>
              <a:ea typeface="微软雅黑" panose="020B0503020204020204" pitchFamily="34" charset="-122"/>
            </a:endParaRPr>
          </a:p>
        </p:txBody>
      </p:sp>
      <p:sp>
        <p:nvSpPr>
          <p:cNvPr id="14357" name="文本框 1"/>
          <p:cNvSpPr txBox="1"/>
          <p:nvPr/>
        </p:nvSpPr>
        <p:spPr>
          <a:xfrm>
            <a:off x="3378200" y="3703638"/>
            <a:ext cx="1463675" cy="400050"/>
          </a:xfrm>
          <a:prstGeom prst="rect">
            <a:avLst/>
          </a:prstGeom>
          <a:noFill/>
          <a:ln w="9525">
            <a:noFill/>
          </a:ln>
        </p:spPr>
        <p:txBody>
          <a:bodyPr anchor="t" anchorCtr="0">
            <a:spAutoFit/>
          </a:bodyPr>
          <a:lstStyle/>
          <a:p>
            <a:r>
              <a:rPr lang="en-US" altLang="zh-CN" sz="2000" dirty="0">
                <a:solidFill>
                  <a:srgbClr val="0000FF"/>
                </a:solidFill>
                <a:latin typeface="微软雅黑" panose="020B0503020204020204" pitchFamily="34" charset="-122"/>
                <a:ea typeface="微软雅黑" panose="020B0503020204020204" pitchFamily="34" charset="-122"/>
              </a:rPr>
              <a:t>RISC</a:t>
            </a:r>
            <a:r>
              <a:rPr lang="zh-CN" altLang="en-US" sz="2000" dirty="0">
                <a:solidFill>
                  <a:srgbClr val="0000FF"/>
                </a:solidFill>
                <a:latin typeface="微软雅黑" panose="020B0503020204020204" pitchFamily="34" charset="-122"/>
                <a:ea typeface="微软雅黑" panose="020B0503020204020204" pitchFamily="34" charset="-122"/>
              </a:rPr>
              <a:t>架构</a:t>
            </a:r>
          </a:p>
        </p:txBody>
      </p:sp>
      <p:sp>
        <p:nvSpPr>
          <p:cNvPr id="14358" name="文本框 23"/>
          <p:cNvSpPr txBox="1"/>
          <p:nvPr/>
        </p:nvSpPr>
        <p:spPr>
          <a:xfrm>
            <a:off x="5467350" y="2833688"/>
            <a:ext cx="1235075" cy="385762"/>
          </a:xfrm>
          <a:prstGeom prst="rect">
            <a:avLst/>
          </a:prstGeom>
          <a:noFill/>
          <a:ln w="9525">
            <a:noFill/>
          </a:ln>
        </p:spPr>
        <p:txBody>
          <a:bodyPr anchor="t" anchorCtr="0">
            <a:spAutoFit/>
          </a:bodyPr>
          <a:lstStyle/>
          <a:p>
            <a:r>
              <a:rPr lang="en-US" altLang="zh-CN" sz="1900" dirty="0">
                <a:solidFill>
                  <a:srgbClr val="0000FF"/>
                </a:solidFill>
                <a:latin typeface="微软雅黑" panose="020B0503020204020204" pitchFamily="34" charset="-122"/>
                <a:ea typeface="微软雅黑" panose="020B0503020204020204" pitchFamily="34" charset="-122"/>
              </a:rPr>
              <a:t>CISC</a:t>
            </a:r>
            <a:r>
              <a:rPr lang="zh-CN" altLang="en-US" sz="1900" dirty="0">
                <a:solidFill>
                  <a:srgbClr val="0000FF"/>
                </a:solidFill>
                <a:latin typeface="微软雅黑" panose="020B0503020204020204" pitchFamily="34" charset="-122"/>
                <a:ea typeface="微软雅黑" panose="020B0503020204020204" pitchFamily="34" charset="-122"/>
              </a:rPr>
              <a:t>架构</a:t>
            </a:r>
          </a:p>
        </p:txBody>
      </p:sp>
      <p:grpSp>
        <p:nvGrpSpPr>
          <p:cNvPr id="7" name="组合 6"/>
          <p:cNvGrpSpPr/>
          <p:nvPr/>
        </p:nvGrpSpPr>
        <p:grpSpPr>
          <a:xfrm>
            <a:off x="881063" y="4251325"/>
            <a:ext cx="690562" cy="527050"/>
            <a:chOff x="881591" y="4250979"/>
            <a:chExt cx="689772" cy="528171"/>
          </a:xfrm>
        </p:grpSpPr>
        <p:sp>
          <p:nvSpPr>
            <p:cNvPr id="5" name="矩形 4"/>
            <p:cNvSpPr/>
            <p:nvPr/>
          </p:nvSpPr>
          <p:spPr>
            <a:xfrm>
              <a:off x="881591" y="4250979"/>
              <a:ext cx="689772" cy="528171"/>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FF0000"/>
                </a:solidFill>
                <a:effectLst/>
                <a:uLnTx/>
                <a:uFillTx/>
                <a:latin typeface="+mn-lt"/>
                <a:ea typeface="+mn-ea"/>
                <a:cs typeface="+mn-cs"/>
              </a:endParaRPr>
            </a:p>
          </p:txBody>
        </p:sp>
        <p:sp>
          <p:nvSpPr>
            <p:cNvPr id="14361" name="文本框 3"/>
            <p:cNvSpPr txBox="1"/>
            <p:nvPr/>
          </p:nvSpPr>
          <p:spPr>
            <a:xfrm>
              <a:off x="1006838" y="4367136"/>
              <a:ext cx="504822" cy="276999"/>
            </a:xfrm>
            <a:prstGeom prst="rect">
              <a:avLst/>
            </a:prstGeom>
            <a:solidFill>
              <a:srgbClr val="FFFFFF"/>
            </a:solidFill>
            <a:ln w="28575" cap="flat" cmpd="sng">
              <a:solidFill>
                <a:schemeClr val="bg1"/>
              </a:solidFill>
              <a:prstDash val="solid"/>
              <a:miter/>
              <a:headEnd type="none" w="med" len="med"/>
              <a:tailEnd type="none" w="med" len="med"/>
            </a:ln>
          </p:spPr>
          <p:txBody>
            <a:bodyPr lIns="0" tIns="0" rIns="0" bIns="0" anchor="t" anchorCtr="0">
              <a:spAutoFit/>
            </a:bodyPr>
            <a:lstStyle/>
            <a:p>
              <a:r>
                <a:rPr lang="en-US" altLang="zh-CN" sz="1800" dirty="0">
                  <a:solidFill>
                    <a:srgbClr val="FF0000"/>
                  </a:solidFill>
                  <a:latin typeface="微软雅黑" panose="020B0503020204020204" pitchFamily="34" charset="-122"/>
                  <a:ea typeface="微软雅黑" panose="020B0503020204020204" pitchFamily="34" charset="-122"/>
                </a:rPr>
                <a:t>CPU</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1571625" y="4251325"/>
            <a:ext cx="628650" cy="527050"/>
            <a:chOff x="1571567" y="4250979"/>
            <a:chExt cx="629252" cy="528171"/>
          </a:xfrm>
        </p:grpSpPr>
        <p:sp>
          <p:nvSpPr>
            <p:cNvPr id="32" name="矩形 31"/>
            <p:cNvSpPr/>
            <p:nvPr/>
          </p:nvSpPr>
          <p:spPr>
            <a:xfrm>
              <a:off x="1571567" y="4250979"/>
              <a:ext cx="629252" cy="528171"/>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FF0000"/>
                </a:solidFill>
                <a:effectLst/>
                <a:uLnTx/>
                <a:uFillTx/>
                <a:latin typeface="+mn-lt"/>
                <a:ea typeface="+mn-ea"/>
                <a:cs typeface="+mn-cs"/>
              </a:endParaRPr>
            </a:p>
          </p:txBody>
        </p:sp>
        <p:sp>
          <p:nvSpPr>
            <p:cNvPr id="14364" name="文本框 33"/>
            <p:cNvSpPr txBox="1"/>
            <p:nvPr/>
          </p:nvSpPr>
          <p:spPr>
            <a:xfrm>
              <a:off x="1636908" y="4374105"/>
              <a:ext cx="504822" cy="276999"/>
            </a:xfrm>
            <a:prstGeom prst="rect">
              <a:avLst/>
            </a:prstGeom>
            <a:solidFill>
              <a:srgbClr val="FFFFFF"/>
            </a:solidFill>
            <a:ln w="28575" cap="flat" cmpd="sng">
              <a:solidFill>
                <a:schemeClr val="bg1"/>
              </a:solidFill>
              <a:prstDash val="solid"/>
              <a:miter/>
              <a:headEnd type="none" w="med" len="med"/>
              <a:tailEnd type="none" w="med" len="med"/>
            </a:ln>
          </p:spPr>
          <p:txBody>
            <a:bodyPr lIns="0" tIns="0" rIns="0" bIns="0" anchor="t" anchorCtr="0">
              <a:spAutoFit/>
            </a:bodyPr>
            <a:lstStyle/>
            <a:p>
              <a:r>
                <a:rPr lang="en-US" altLang="zh-CN" sz="1800" dirty="0">
                  <a:solidFill>
                    <a:srgbClr val="FF0000"/>
                  </a:solidFill>
                  <a:latin typeface="微软雅黑" panose="020B0503020204020204" pitchFamily="34" charset="-122"/>
                  <a:ea typeface="微软雅黑" panose="020B0503020204020204" pitchFamily="34" charset="-122"/>
                </a:rPr>
                <a:t>MM</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grpSp>
        <p:nvGrpSpPr>
          <p:cNvPr id="8" name="组合 7"/>
          <p:cNvGrpSpPr/>
          <p:nvPr/>
        </p:nvGrpSpPr>
        <p:grpSpPr>
          <a:xfrm>
            <a:off x="2200275" y="4251325"/>
            <a:ext cx="615950" cy="527050"/>
            <a:chOff x="2201023" y="4250979"/>
            <a:chExt cx="615782" cy="528171"/>
          </a:xfrm>
        </p:grpSpPr>
        <p:sp>
          <p:nvSpPr>
            <p:cNvPr id="33" name="矩形 32"/>
            <p:cNvSpPr/>
            <p:nvPr/>
          </p:nvSpPr>
          <p:spPr>
            <a:xfrm>
              <a:off x="2201023" y="4250979"/>
              <a:ext cx="615782" cy="528171"/>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FF0000"/>
                </a:solidFill>
                <a:effectLst/>
                <a:uLnTx/>
                <a:uFillTx/>
                <a:latin typeface="+mn-lt"/>
                <a:ea typeface="+mn-ea"/>
                <a:cs typeface="+mn-cs"/>
              </a:endParaRPr>
            </a:p>
          </p:txBody>
        </p:sp>
        <p:sp>
          <p:nvSpPr>
            <p:cNvPr id="14367" name="文本框 34"/>
            <p:cNvSpPr txBox="1"/>
            <p:nvPr/>
          </p:nvSpPr>
          <p:spPr>
            <a:xfrm>
              <a:off x="2321751" y="4374104"/>
              <a:ext cx="410232" cy="276999"/>
            </a:xfrm>
            <a:prstGeom prst="rect">
              <a:avLst/>
            </a:prstGeom>
            <a:solidFill>
              <a:srgbClr val="FFFFFF"/>
            </a:solidFill>
            <a:ln w="28575" cap="flat" cmpd="sng">
              <a:solidFill>
                <a:schemeClr val="bg1"/>
              </a:solidFill>
              <a:prstDash val="solid"/>
              <a:miter/>
              <a:headEnd type="none" w="med" len="med"/>
              <a:tailEnd type="none" w="med" len="med"/>
            </a:ln>
          </p:spPr>
          <p:txBody>
            <a:bodyPr lIns="0" tIns="0" rIns="0" bIns="0" anchor="t" anchorCtr="0">
              <a:spAutoFit/>
            </a:bodyPr>
            <a:lstStyle/>
            <a:p>
              <a:r>
                <a:rPr lang="en-US" altLang="zh-CN" sz="1800" dirty="0">
                  <a:solidFill>
                    <a:srgbClr val="FF0000"/>
                  </a:solidFill>
                  <a:latin typeface="微软雅黑" panose="020B0503020204020204" pitchFamily="34" charset="-122"/>
                  <a:ea typeface="微软雅黑" panose="020B0503020204020204" pitchFamily="34" charset="-122"/>
                </a:rPr>
                <a:t>I/O</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sp>
        <p:nvSpPr>
          <p:cNvPr id="6" name="下箭头 5"/>
          <p:cNvSpPr/>
          <p:nvPr/>
        </p:nvSpPr>
        <p:spPr>
          <a:xfrm>
            <a:off x="5202238" y="3114675"/>
            <a:ext cx="179388" cy="1203325"/>
          </a:xfrm>
          <a:prstGeom prst="downArrow">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38" name="下箭头 37"/>
          <p:cNvSpPr/>
          <p:nvPr/>
        </p:nvSpPr>
        <p:spPr>
          <a:xfrm flipV="1">
            <a:off x="2995613" y="3968750"/>
            <a:ext cx="238125" cy="1846263"/>
          </a:xfrm>
          <a:prstGeom prst="downArrow">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605">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605">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605">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randombar(horizontal)">
                                      <p:cBhvr>
                                        <p:cTn id="31" dur="500"/>
                                        <p:tgtEl>
                                          <p:spTgt spid="38"/>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grpId="0" nodeType="click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randombar(horizontal)">
                                      <p:cBhvr>
                                        <p:cTn id="36" dur="500"/>
                                        <p:tgtEl>
                                          <p:spTgt spid="6"/>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56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p:bldP spid="6" grpId="0" bldLvl="0" animBg="1"/>
      <p:bldP spid="38"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p:cNvSpPr>
            <a:spLocks noGrp="1"/>
          </p:cNvSpPr>
          <p:nvPr>
            <p:ph type="title"/>
          </p:nvPr>
        </p:nvSpPr>
        <p:spPr>
          <a:xfrm>
            <a:off x="457200" y="161925"/>
            <a:ext cx="8229600" cy="561975"/>
          </a:xfrm>
        </p:spPr>
        <p:txBody>
          <a:bodyPr vert="horz" wrap="square" lIns="63500" tIns="25400" rIns="63500" bIns="25400" anchor="t" anchorCtr="0">
            <a:spAutoFit/>
          </a:bodyPr>
          <a:lstStyle/>
          <a:p>
            <a:r>
              <a:rPr lang="zh-CN" altLang="en-US" sz="3600" dirty="0"/>
              <a:t>计算机是如何工作的？</a:t>
            </a:r>
          </a:p>
        </p:txBody>
      </p:sp>
      <p:sp>
        <p:nvSpPr>
          <p:cNvPr id="555011" name="Text Box 3"/>
          <p:cNvSpPr txBox="1"/>
          <p:nvPr/>
        </p:nvSpPr>
        <p:spPr>
          <a:xfrm>
            <a:off x="115888" y="1465263"/>
            <a:ext cx="8893175" cy="5113337"/>
          </a:xfrm>
          <a:prstGeom prst="rect">
            <a:avLst/>
          </a:prstGeom>
          <a:noFill/>
          <a:ln w="9525">
            <a:noFill/>
          </a:ln>
        </p:spPr>
        <p:txBody>
          <a:bodyPr anchor="t" anchorCtr="0">
            <a:spAutoFit/>
          </a:bodyPr>
          <a:lstStyle/>
          <a:p>
            <a:pPr marL="342900" indent="-342900" eaLnBrk="0" hangingPunct="0">
              <a:spcBef>
                <a:spcPct val="20000"/>
              </a:spcBef>
              <a:buFont typeface="Wingdings" panose="05000000000000000000" pitchFamily="2" charset="2"/>
              <a:buChar char="l"/>
            </a:pPr>
            <a:r>
              <a:rPr lang="zh-CN" altLang="en-US" sz="2200" dirty="0">
                <a:latin typeface="微软雅黑" panose="020B0503020204020204" pitchFamily="34" charset="-122"/>
                <a:ea typeface="微软雅黑" panose="020B0503020204020204" pitchFamily="34" charset="-122"/>
              </a:rPr>
              <a:t>程序在执行前</a:t>
            </a:r>
          </a:p>
          <a:p>
            <a:pPr marL="342900" indent="-342900" eaLnBrk="0" hangingPunct="0">
              <a:spcBef>
                <a:spcPct val="20000"/>
              </a:spcBef>
            </a:pPr>
            <a:r>
              <a:rPr lang="zh-CN" altLang="en-US" sz="1800" dirty="0">
                <a:solidFill>
                  <a:srgbClr val="FF3300"/>
                </a:solidFill>
                <a:latin typeface="微软雅黑" panose="020B0503020204020204" pitchFamily="34" charset="-122"/>
                <a:ea typeface="微软雅黑" panose="020B0503020204020204" pitchFamily="34" charset="-122"/>
              </a:rPr>
              <a:t>	</a:t>
            </a:r>
            <a:r>
              <a:rPr lang="zh-CN" altLang="en-US" sz="2200" dirty="0">
                <a:solidFill>
                  <a:srgbClr val="FF3300"/>
                </a:solidFill>
                <a:latin typeface="微软雅黑" panose="020B0503020204020204" pitchFamily="34" charset="-122"/>
                <a:ea typeface="微软雅黑" panose="020B0503020204020204" pitchFamily="34" charset="-122"/>
              </a:rPr>
              <a:t>数据和指令事先存放在存储器中，每条指令和每个数据都有地址，指令按序存放，指令由</a:t>
            </a:r>
            <a:r>
              <a:rPr lang="en-US" altLang="zh-CN" sz="2200" dirty="0">
                <a:solidFill>
                  <a:srgbClr val="FF3300"/>
                </a:solidFill>
                <a:latin typeface="微软雅黑" panose="020B0503020204020204" pitchFamily="34" charset="-122"/>
                <a:ea typeface="微软雅黑" panose="020B0503020204020204" pitchFamily="34" charset="-122"/>
              </a:rPr>
              <a:t>OP</a:t>
            </a:r>
            <a:r>
              <a:rPr lang="zh-CN" altLang="en-US" sz="2200" dirty="0">
                <a:solidFill>
                  <a:srgbClr val="FF3300"/>
                </a:solidFill>
                <a:latin typeface="微软雅黑" panose="020B0503020204020204" pitchFamily="34" charset="-122"/>
                <a:ea typeface="微软雅黑" panose="020B0503020204020204" pitchFamily="34" charset="-122"/>
              </a:rPr>
              <a:t>、</a:t>
            </a:r>
            <a:r>
              <a:rPr lang="en-US" altLang="zh-CN" sz="2200" dirty="0">
                <a:solidFill>
                  <a:srgbClr val="FF3300"/>
                </a:solidFill>
                <a:latin typeface="微软雅黑" panose="020B0503020204020204" pitchFamily="34" charset="-122"/>
                <a:ea typeface="微软雅黑" panose="020B0503020204020204" pitchFamily="34" charset="-122"/>
              </a:rPr>
              <a:t>ADDR</a:t>
            </a:r>
            <a:r>
              <a:rPr lang="zh-CN" altLang="en-US" sz="2200" dirty="0">
                <a:solidFill>
                  <a:srgbClr val="FF3300"/>
                </a:solidFill>
                <a:latin typeface="微软雅黑" panose="020B0503020204020204" pitchFamily="34" charset="-122"/>
                <a:ea typeface="微软雅黑" panose="020B0503020204020204" pitchFamily="34" charset="-122"/>
              </a:rPr>
              <a:t>字段组成，程序起始地址置</a:t>
            </a:r>
            <a:r>
              <a:rPr lang="en-US" altLang="zh-CN" sz="2200" dirty="0">
                <a:solidFill>
                  <a:srgbClr val="FF3300"/>
                </a:solidFill>
                <a:latin typeface="微软雅黑" panose="020B0503020204020204" pitchFamily="34" charset="-122"/>
                <a:ea typeface="微软雅黑" panose="020B0503020204020204" pitchFamily="34" charset="-122"/>
              </a:rPr>
              <a:t>PC</a:t>
            </a:r>
          </a:p>
          <a:p>
            <a:pPr marL="342900" indent="-342900" eaLnBrk="0" hangingPunct="0">
              <a:spcBef>
                <a:spcPct val="20000"/>
              </a:spcBef>
            </a:pPr>
            <a:r>
              <a:rPr lang="zh-CN" altLang="en-US" sz="2200" dirty="0">
                <a:solidFill>
                  <a:srgbClr val="3333CC"/>
                </a:solidFill>
                <a:latin typeface="微软雅黑" panose="020B0503020204020204" pitchFamily="34" charset="-122"/>
                <a:ea typeface="微软雅黑" panose="020B0503020204020204" pitchFamily="34" charset="-122"/>
              </a:rPr>
              <a:t>	（原材料和菜谱都放在厨房外的架子上， 每个架子有编号。妈妈从第</a:t>
            </a:r>
            <a:r>
              <a:rPr lang="en-US" altLang="zh-CN" sz="2200" dirty="0">
                <a:solidFill>
                  <a:srgbClr val="3333CC"/>
                </a:solidFill>
                <a:latin typeface="微软雅黑" panose="020B0503020204020204" pitchFamily="34" charset="-122"/>
                <a:ea typeface="微软雅黑" panose="020B0503020204020204" pitchFamily="34" charset="-122"/>
              </a:rPr>
              <a:t>5</a:t>
            </a:r>
            <a:r>
              <a:rPr lang="zh-CN" altLang="en-US" sz="2200" dirty="0">
                <a:solidFill>
                  <a:srgbClr val="3333CC"/>
                </a:solidFill>
                <a:latin typeface="微软雅黑" panose="020B0503020204020204" pitchFamily="34" charset="-122"/>
                <a:ea typeface="微软雅黑" panose="020B0503020204020204" pitchFamily="34" charset="-122"/>
              </a:rPr>
              <a:t>个架上指定菜谱开始做）</a:t>
            </a:r>
            <a:endParaRPr lang="en-US" altLang="zh-CN" sz="2200" dirty="0">
              <a:solidFill>
                <a:srgbClr val="3333CC"/>
              </a:solidFill>
              <a:latin typeface="微软雅黑" panose="020B0503020204020204" pitchFamily="34" charset="-122"/>
              <a:ea typeface="微软雅黑" panose="020B0503020204020204" pitchFamily="34" charset="-122"/>
            </a:endParaRPr>
          </a:p>
          <a:p>
            <a:pPr marL="342900" indent="-342900" eaLnBrk="0" hangingPunct="0">
              <a:spcBef>
                <a:spcPct val="20000"/>
              </a:spcBef>
              <a:buFont typeface="Wingdings" panose="05000000000000000000" pitchFamily="2" charset="2"/>
              <a:buChar char="l"/>
            </a:pPr>
            <a:r>
              <a:rPr lang="zh-CN" altLang="en-US" sz="2200" dirty="0">
                <a:latin typeface="微软雅黑" panose="020B0503020204020204" pitchFamily="34" charset="-122"/>
                <a:ea typeface="微软雅黑" panose="020B0503020204020204" pitchFamily="34" charset="-122"/>
              </a:rPr>
              <a:t>开始执行程序</a:t>
            </a:r>
            <a:endParaRPr lang="zh-CN" altLang="en-US" sz="2200" dirty="0">
              <a:solidFill>
                <a:srgbClr val="008000"/>
              </a:solidFill>
              <a:latin typeface="微软雅黑" panose="020B0503020204020204" pitchFamily="34" charset="-122"/>
              <a:ea typeface="微软雅黑" panose="020B0503020204020204" pitchFamily="34" charset="-122"/>
            </a:endParaRP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第一步：</a:t>
            </a:r>
            <a:r>
              <a:rPr lang="zh-CN" altLang="en-US" sz="2200" dirty="0">
                <a:solidFill>
                  <a:srgbClr val="FF3300"/>
                </a:solidFill>
                <a:latin typeface="微软雅黑" panose="020B0503020204020204" pitchFamily="34" charset="-122"/>
                <a:ea typeface="微软雅黑" panose="020B0503020204020204" pitchFamily="34" charset="-122"/>
              </a:rPr>
              <a:t>根据</a:t>
            </a:r>
            <a:r>
              <a:rPr lang="en-US" altLang="zh-CN" sz="2200" dirty="0">
                <a:solidFill>
                  <a:srgbClr val="FF3300"/>
                </a:solidFill>
                <a:latin typeface="微软雅黑" panose="020B0503020204020204" pitchFamily="34" charset="-122"/>
                <a:ea typeface="微软雅黑" panose="020B0503020204020204" pitchFamily="34" charset="-122"/>
              </a:rPr>
              <a:t>PC</a:t>
            </a:r>
            <a:r>
              <a:rPr lang="zh-CN" altLang="en-US" sz="2200" dirty="0">
                <a:solidFill>
                  <a:srgbClr val="FF3300"/>
                </a:solidFill>
                <a:latin typeface="微软雅黑" panose="020B0503020204020204" pitchFamily="34" charset="-122"/>
                <a:ea typeface="微软雅黑" panose="020B0503020204020204" pitchFamily="34" charset="-122"/>
              </a:rPr>
              <a:t>取指令</a:t>
            </a:r>
            <a:r>
              <a:rPr lang="zh-CN" altLang="en-US" sz="2200" dirty="0">
                <a:solidFill>
                  <a:srgbClr val="3333CC"/>
                </a:solidFill>
                <a:latin typeface="微软雅黑" panose="020B0503020204020204" pitchFamily="34" charset="-122"/>
                <a:ea typeface="微软雅黑" panose="020B0503020204020204" pitchFamily="34" charset="-122"/>
              </a:rPr>
              <a:t>（从</a:t>
            </a:r>
            <a:r>
              <a:rPr lang="en-US" altLang="zh-CN" sz="2200" dirty="0">
                <a:solidFill>
                  <a:srgbClr val="3333CC"/>
                </a:solidFill>
                <a:latin typeface="微软雅黑" panose="020B0503020204020204" pitchFamily="34" charset="-122"/>
                <a:ea typeface="微软雅黑" panose="020B0503020204020204" pitchFamily="34" charset="-122"/>
              </a:rPr>
              <a:t>5</a:t>
            </a:r>
            <a:r>
              <a:rPr lang="zh-CN" altLang="en-US" sz="2200" dirty="0">
                <a:solidFill>
                  <a:srgbClr val="3333CC"/>
                </a:solidFill>
                <a:latin typeface="微软雅黑" panose="020B0503020204020204" pitchFamily="34" charset="-122"/>
                <a:ea typeface="微软雅黑" panose="020B0503020204020204" pitchFamily="34" charset="-122"/>
              </a:rPr>
              <a:t>号架上取菜谱）</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第二步：</a:t>
            </a:r>
            <a:r>
              <a:rPr lang="zh-CN" altLang="en-US" sz="2200" dirty="0">
                <a:solidFill>
                  <a:srgbClr val="FF3300"/>
                </a:solidFill>
                <a:latin typeface="微软雅黑" panose="020B0503020204020204" pitchFamily="34" charset="-122"/>
                <a:ea typeface="微软雅黑" panose="020B0503020204020204" pitchFamily="34" charset="-122"/>
              </a:rPr>
              <a:t>指令译码</a:t>
            </a:r>
            <a:r>
              <a:rPr lang="zh-CN" altLang="en-US" sz="2200" dirty="0">
                <a:solidFill>
                  <a:srgbClr val="3333CC"/>
                </a:solidFill>
                <a:latin typeface="微软雅黑" panose="020B0503020204020204" pitchFamily="34" charset="-122"/>
                <a:ea typeface="微软雅黑" panose="020B0503020204020204" pitchFamily="34" charset="-122"/>
              </a:rPr>
              <a:t>（看菜谱）</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第三步：</a:t>
            </a:r>
            <a:r>
              <a:rPr lang="zh-CN" altLang="en-US" sz="2200" dirty="0">
                <a:solidFill>
                  <a:srgbClr val="FF3300"/>
                </a:solidFill>
                <a:latin typeface="微软雅黑" panose="020B0503020204020204" pitchFamily="34" charset="-122"/>
                <a:ea typeface="微软雅黑" panose="020B0503020204020204" pitchFamily="34" charset="-122"/>
              </a:rPr>
              <a:t>取操作数</a:t>
            </a:r>
            <a:r>
              <a:rPr lang="zh-CN" altLang="en-US" sz="2200" dirty="0">
                <a:solidFill>
                  <a:srgbClr val="3333CC"/>
                </a:solidFill>
                <a:latin typeface="微软雅黑" panose="020B0503020204020204" pitchFamily="34" charset="-122"/>
                <a:ea typeface="微软雅黑" panose="020B0503020204020204" pitchFamily="34" charset="-122"/>
              </a:rPr>
              <a:t>（从架上或盘中取原材料）</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第四步：</a:t>
            </a:r>
            <a:r>
              <a:rPr lang="zh-CN" altLang="en-US" sz="2200" dirty="0">
                <a:solidFill>
                  <a:srgbClr val="FF3300"/>
                </a:solidFill>
                <a:latin typeface="微软雅黑" panose="020B0503020204020204" pitchFamily="34" charset="-122"/>
                <a:ea typeface="微软雅黑" panose="020B0503020204020204" pitchFamily="34" charset="-122"/>
              </a:rPr>
              <a:t>指令执行</a:t>
            </a:r>
            <a:r>
              <a:rPr lang="zh-CN" altLang="en-US" sz="2200" dirty="0">
                <a:solidFill>
                  <a:srgbClr val="3333CC"/>
                </a:solidFill>
                <a:latin typeface="微软雅黑" panose="020B0503020204020204" pitchFamily="34" charset="-122"/>
                <a:ea typeface="微软雅黑" panose="020B0503020204020204" pitchFamily="34" charset="-122"/>
              </a:rPr>
              <a:t>（洗、切、炒等具体操作）</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第五步：</a:t>
            </a:r>
            <a:r>
              <a:rPr lang="zh-CN" altLang="en-US" sz="2200" dirty="0">
                <a:solidFill>
                  <a:srgbClr val="FF3300"/>
                </a:solidFill>
                <a:latin typeface="微软雅黑" panose="020B0503020204020204" pitchFamily="34" charset="-122"/>
                <a:ea typeface="微软雅黑" panose="020B0503020204020204" pitchFamily="34" charset="-122"/>
              </a:rPr>
              <a:t>回写结果</a:t>
            </a:r>
            <a:r>
              <a:rPr lang="zh-CN" altLang="en-US" sz="2200" dirty="0">
                <a:solidFill>
                  <a:srgbClr val="3333CC"/>
                </a:solidFill>
                <a:latin typeface="微软雅黑" panose="020B0503020204020204" pitchFamily="34" charset="-122"/>
                <a:ea typeface="微软雅黑" panose="020B0503020204020204" pitchFamily="34" charset="-122"/>
              </a:rPr>
              <a:t>（装盘或直接送桌）</a:t>
            </a:r>
          </a:p>
          <a:p>
            <a:pPr marL="342900" indent="-342900" eaLnBrk="0" hangingPunct="0">
              <a:spcBef>
                <a:spcPct val="20000"/>
              </a:spcBef>
              <a:buFont typeface="Wingdings" panose="05000000000000000000" pitchFamily="2" charset="2"/>
            </a:pPr>
            <a:r>
              <a:rPr lang="zh-CN" altLang="en-US" sz="2200" dirty="0">
                <a:solidFill>
                  <a:srgbClr val="3333CC"/>
                </a:solidFill>
                <a:latin typeface="微软雅黑" panose="020B0503020204020204" pitchFamily="34" charset="-122"/>
                <a:ea typeface="微软雅黑" panose="020B0503020204020204" pitchFamily="34" charset="-122"/>
              </a:rPr>
              <a:t>    第六步：</a:t>
            </a:r>
            <a:r>
              <a:rPr lang="zh-CN" altLang="en-US" sz="2200" dirty="0">
                <a:solidFill>
                  <a:srgbClr val="FF3300"/>
                </a:solidFill>
                <a:latin typeface="微软雅黑" panose="020B0503020204020204" pitchFamily="34" charset="-122"/>
                <a:ea typeface="微软雅黑" panose="020B0503020204020204" pitchFamily="34" charset="-122"/>
              </a:rPr>
              <a:t>修改</a:t>
            </a:r>
            <a:r>
              <a:rPr lang="en-US" altLang="zh-CN" sz="2200" dirty="0">
                <a:solidFill>
                  <a:srgbClr val="FF3300"/>
                </a:solidFill>
                <a:latin typeface="微软雅黑" panose="020B0503020204020204" pitchFamily="34" charset="-122"/>
                <a:ea typeface="微软雅黑" panose="020B0503020204020204" pitchFamily="34" charset="-122"/>
              </a:rPr>
              <a:t>PC</a:t>
            </a:r>
            <a:r>
              <a:rPr lang="zh-CN" altLang="en-US" sz="2200" dirty="0">
                <a:solidFill>
                  <a:srgbClr val="FF3300"/>
                </a:solidFill>
                <a:latin typeface="微软雅黑" panose="020B0503020204020204" pitchFamily="34" charset="-122"/>
                <a:ea typeface="微软雅黑" panose="020B0503020204020204" pitchFamily="34" charset="-122"/>
              </a:rPr>
              <a:t>的值</a:t>
            </a:r>
            <a:r>
              <a:rPr lang="zh-CN" altLang="en-US" sz="2200" dirty="0">
                <a:solidFill>
                  <a:srgbClr val="3333CC"/>
                </a:solidFill>
                <a:latin typeface="微软雅黑" panose="020B0503020204020204" pitchFamily="34" charset="-122"/>
                <a:ea typeface="微软雅黑" panose="020B0503020204020204" pitchFamily="34" charset="-122"/>
              </a:rPr>
              <a:t>（算出下一菜谱所在架子号</a:t>
            </a:r>
            <a:r>
              <a:rPr lang="en-US" altLang="zh-CN" sz="2200" dirty="0">
                <a:solidFill>
                  <a:srgbClr val="3333CC"/>
                </a:solidFill>
                <a:latin typeface="微软雅黑" panose="020B0503020204020204" pitchFamily="34" charset="-122"/>
                <a:ea typeface="微软雅黑" panose="020B0503020204020204" pitchFamily="34" charset="-122"/>
              </a:rPr>
              <a:t>6=5+1</a:t>
            </a:r>
            <a:r>
              <a:rPr lang="zh-CN" altLang="en-US" sz="2200" dirty="0">
                <a:solidFill>
                  <a:srgbClr val="3333CC"/>
                </a:solidFill>
                <a:latin typeface="微软雅黑" panose="020B0503020204020204" pitchFamily="34" charset="-122"/>
                <a:ea typeface="微软雅黑" panose="020B0503020204020204" pitchFamily="34" charset="-122"/>
              </a:rPr>
              <a:t>）</a:t>
            </a:r>
          </a:p>
          <a:p>
            <a:pPr marL="342900" indent="-342900" eaLnBrk="0" hangingPunct="0">
              <a:spcBef>
                <a:spcPct val="20000"/>
              </a:spcBef>
              <a:buFont typeface="Wingdings" panose="05000000000000000000" pitchFamily="2" charset="2"/>
            </a:pPr>
            <a:r>
              <a:rPr lang="zh-CN" altLang="en-US" sz="2200" dirty="0">
                <a:solidFill>
                  <a:srgbClr val="FF3300"/>
                </a:solidFill>
                <a:latin typeface="微软雅黑" panose="020B0503020204020204" pitchFamily="34" charset="-122"/>
                <a:ea typeface="微软雅黑" panose="020B0503020204020204" pitchFamily="34" charset="-122"/>
              </a:rPr>
              <a:t>     继续执行下一条指令</a:t>
            </a:r>
            <a:r>
              <a:rPr lang="zh-CN" altLang="en-US" sz="2200" dirty="0">
                <a:solidFill>
                  <a:schemeClr val="tx2"/>
                </a:solidFill>
                <a:latin typeface="微软雅黑" panose="020B0503020204020204" pitchFamily="34" charset="-122"/>
                <a:ea typeface="微软雅黑" panose="020B0503020204020204" pitchFamily="34" charset="-122"/>
              </a:rPr>
              <a:t>（继续做下一道菜）</a:t>
            </a:r>
          </a:p>
        </p:txBody>
      </p:sp>
      <p:sp>
        <p:nvSpPr>
          <p:cNvPr id="39939" name="Text Box 4"/>
          <p:cNvSpPr txBox="1"/>
          <p:nvPr/>
        </p:nvSpPr>
        <p:spPr>
          <a:xfrm>
            <a:off x="457200" y="908050"/>
            <a:ext cx="8029575" cy="461963"/>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latin typeface="微软雅黑" panose="020B0503020204020204" pitchFamily="34" charset="-122"/>
                <a:ea typeface="微软雅黑" panose="020B0503020204020204" pitchFamily="34" charset="-122"/>
              </a:rPr>
              <a:t>程序由指令组成，若所有指令执行完，则程序执行结束</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55011">
                                            <p:txEl>
                                              <p:pRg st="1" end="1"/>
                                            </p:txEl>
                                          </p:spTgt>
                                        </p:tgtEl>
                                        <p:attrNameLst>
                                          <p:attrName>style.visibility</p:attrName>
                                        </p:attrNameLst>
                                      </p:cBhvr>
                                      <p:to>
                                        <p:strVal val="visible"/>
                                      </p:to>
                                    </p:set>
                                    <p:animEffect transition="in" filter="blinds(horizontal)">
                                      <p:cBhvr>
                                        <p:cTn id="7" dur="500"/>
                                        <p:tgtEl>
                                          <p:spTgt spid="5550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55011">
                                            <p:txEl>
                                              <p:pRg st="2" end="2"/>
                                            </p:txEl>
                                          </p:spTgt>
                                        </p:tgtEl>
                                        <p:attrNameLst>
                                          <p:attrName>style.visibility</p:attrName>
                                        </p:attrNameLst>
                                      </p:cBhvr>
                                      <p:to>
                                        <p:strVal val="visible"/>
                                      </p:to>
                                    </p:set>
                                    <p:animEffect transition="in" filter="blinds(horizontal)">
                                      <p:cBhvr>
                                        <p:cTn id="12" dur="500"/>
                                        <p:tgtEl>
                                          <p:spTgt spid="55501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55011">
                                            <p:txEl>
                                              <p:pRg st="4" end="4"/>
                                            </p:txEl>
                                          </p:spTgt>
                                        </p:tgtEl>
                                        <p:attrNameLst>
                                          <p:attrName>style.visibility</p:attrName>
                                        </p:attrNameLst>
                                      </p:cBhvr>
                                      <p:to>
                                        <p:strVal val="visible"/>
                                      </p:to>
                                    </p:set>
                                    <p:animEffect transition="in" filter="blinds(horizontal)">
                                      <p:cBhvr>
                                        <p:cTn id="17" dur="500"/>
                                        <p:tgtEl>
                                          <p:spTgt spid="555011">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55011">
                                            <p:txEl>
                                              <p:pRg st="5" end="5"/>
                                            </p:txEl>
                                          </p:spTgt>
                                        </p:tgtEl>
                                        <p:attrNameLst>
                                          <p:attrName>style.visibility</p:attrName>
                                        </p:attrNameLst>
                                      </p:cBhvr>
                                      <p:to>
                                        <p:strVal val="visible"/>
                                      </p:to>
                                    </p:set>
                                    <p:animEffect transition="in" filter="blinds(horizontal)">
                                      <p:cBhvr>
                                        <p:cTn id="22" dur="500"/>
                                        <p:tgtEl>
                                          <p:spTgt spid="555011">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55011">
                                            <p:txEl>
                                              <p:pRg st="6" end="6"/>
                                            </p:txEl>
                                          </p:spTgt>
                                        </p:tgtEl>
                                        <p:attrNameLst>
                                          <p:attrName>style.visibility</p:attrName>
                                        </p:attrNameLst>
                                      </p:cBhvr>
                                      <p:to>
                                        <p:strVal val="visible"/>
                                      </p:to>
                                    </p:set>
                                    <p:animEffect transition="in" filter="blinds(horizontal)">
                                      <p:cBhvr>
                                        <p:cTn id="27" dur="500"/>
                                        <p:tgtEl>
                                          <p:spTgt spid="555011">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55011">
                                            <p:txEl>
                                              <p:pRg st="7" end="7"/>
                                            </p:txEl>
                                          </p:spTgt>
                                        </p:tgtEl>
                                        <p:attrNameLst>
                                          <p:attrName>style.visibility</p:attrName>
                                        </p:attrNameLst>
                                      </p:cBhvr>
                                      <p:to>
                                        <p:strVal val="visible"/>
                                      </p:to>
                                    </p:set>
                                    <p:animEffect transition="in" filter="blinds(horizontal)">
                                      <p:cBhvr>
                                        <p:cTn id="32" dur="500"/>
                                        <p:tgtEl>
                                          <p:spTgt spid="555011">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55011">
                                            <p:txEl>
                                              <p:pRg st="8" end="8"/>
                                            </p:txEl>
                                          </p:spTgt>
                                        </p:tgtEl>
                                        <p:attrNameLst>
                                          <p:attrName>style.visibility</p:attrName>
                                        </p:attrNameLst>
                                      </p:cBhvr>
                                      <p:to>
                                        <p:strVal val="visible"/>
                                      </p:to>
                                    </p:set>
                                    <p:animEffect transition="in" filter="blinds(horizontal)">
                                      <p:cBhvr>
                                        <p:cTn id="37" dur="500"/>
                                        <p:tgtEl>
                                          <p:spTgt spid="555011">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555011">
                                            <p:txEl>
                                              <p:pRg st="9" end="9"/>
                                            </p:txEl>
                                          </p:spTgt>
                                        </p:tgtEl>
                                        <p:attrNameLst>
                                          <p:attrName>style.visibility</p:attrName>
                                        </p:attrNameLst>
                                      </p:cBhvr>
                                      <p:to>
                                        <p:strVal val="visible"/>
                                      </p:to>
                                    </p:set>
                                    <p:animEffect transition="in" filter="blinds(horizontal)">
                                      <p:cBhvr>
                                        <p:cTn id="42" dur="500"/>
                                        <p:tgtEl>
                                          <p:spTgt spid="555011">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555011">
                                            <p:txEl>
                                              <p:pRg st="10" end="10"/>
                                            </p:txEl>
                                          </p:spTgt>
                                        </p:tgtEl>
                                        <p:attrNameLst>
                                          <p:attrName>style.visibility</p:attrName>
                                        </p:attrNameLst>
                                      </p:cBhvr>
                                      <p:to>
                                        <p:strVal val="visible"/>
                                      </p:to>
                                    </p:set>
                                    <p:animEffect transition="in" filter="blinds(horizontal)">
                                      <p:cBhvr>
                                        <p:cTn id="47" dur="500"/>
                                        <p:tgtEl>
                                          <p:spTgt spid="555011">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p:cNvSpPr>
            <a:spLocks noGrp="1"/>
          </p:cNvSpPr>
          <p:nvPr>
            <p:ph type="title"/>
          </p:nvPr>
        </p:nvSpPr>
        <p:spPr>
          <a:xfrm>
            <a:off x="457200" y="98425"/>
            <a:ext cx="8229600" cy="561975"/>
          </a:xfrm>
        </p:spPr>
        <p:txBody>
          <a:bodyPr vert="horz" wrap="square" lIns="63500" tIns="25400" rIns="63500" bIns="25400" anchor="t" anchorCtr="0">
            <a:spAutoFit/>
          </a:bodyPr>
          <a:lstStyle/>
          <a:p>
            <a:r>
              <a:rPr lang="zh-CN" altLang="en-US" sz="3600" dirty="0"/>
              <a:t>计算机是如何工作的？</a:t>
            </a:r>
          </a:p>
        </p:txBody>
      </p:sp>
      <p:sp>
        <p:nvSpPr>
          <p:cNvPr id="556035" name="Rectangle 3"/>
          <p:cNvSpPr>
            <a:spLocks noGrp="1"/>
          </p:cNvSpPr>
          <p:nvPr>
            <p:ph idx="1"/>
          </p:nvPr>
        </p:nvSpPr>
        <p:spPr>
          <a:xfrm>
            <a:off x="250825" y="863600"/>
            <a:ext cx="8596313" cy="2970213"/>
          </a:xfrm>
        </p:spPr>
        <p:txBody>
          <a:bodyPr vert="horz" wrap="square" lIns="63500" tIns="25400" rIns="63500" bIns="25400" anchor="t" anchorCtr="0">
            <a:spAutoFit/>
          </a:bodyPr>
          <a:lstStyle/>
          <a:p>
            <a:r>
              <a:rPr lang="zh-CN" altLang="en-US" dirty="0">
                <a:solidFill>
                  <a:srgbClr val="007635"/>
                </a:solidFill>
                <a:latin typeface="微软雅黑" panose="020B0503020204020204" pitchFamily="34" charset="-122"/>
                <a:ea typeface="微软雅黑" panose="020B0503020204020204" pitchFamily="34" charset="-122"/>
              </a:rPr>
              <a:t>程序启动前</a:t>
            </a:r>
            <a:r>
              <a:rPr lang="zh-CN" altLang="en-US" dirty="0">
                <a:latin typeface="微软雅黑" panose="020B0503020204020204" pitchFamily="34" charset="-122"/>
                <a:ea typeface="微软雅黑" panose="020B0503020204020204" pitchFamily="34" charset="-122"/>
              </a:rPr>
              <a:t>，指令和数据都存放在存储器中，形式上没有差别，都是</a:t>
            </a:r>
            <a:r>
              <a:rPr lang="en-US" altLang="zh-CN" dirty="0">
                <a:latin typeface="微软雅黑" panose="020B0503020204020204" pitchFamily="34" charset="-122"/>
                <a:ea typeface="微软雅黑" panose="020B0503020204020204" pitchFamily="34" charset="-122"/>
              </a:rPr>
              <a:t>0/1</a:t>
            </a:r>
            <a:r>
              <a:rPr lang="zh-CN" altLang="en-US" dirty="0">
                <a:latin typeface="微软雅黑" panose="020B0503020204020204" pitchFamily="34" charset="-122"/>
                <a:ea typeface="微软雅黑" panose="020B0503020204020204" pitchFamily="34" charset="-122"/>
              </a:rPr>
              <a:t>序列</a:t>
            </a:r>
          </a:p>
          <a:p>
            <a:r>
              <a:rPr lang="zh-CN" altLang="en-US" dirty="0">
                <a:latin typeface="微软雅黑" panose="020B0503020204020204" pitchFamily="34" charset="-122"/>
                <a:ea typeface="微软雅黑" panose="020B0503020204020204" pitchFamily="34" charset="-122"/>
              </a:rPr>
              <a:t>采用”</a:t>
            </a:r>
            <a:r>
              <a:rPr lang="zh-CN" altLang="en-US" dirty="0">
                <a:solidFill>
                  <a:srgbClr val="FF3300"/>
                </a:solidFill>
                <a:latin typeface="微软雅黑" panose="020B0503020204020204" pitchFamily="34" charset="-122"/>
                <a:ea typeface="微软雅黑" panose="020B0503020204020204" pitchFamily="34" charset="-122"/>
              </a:rPr>
              <a:t>存储程序</a:t>
            </a:r>
            <a:r>
              <a:rPr lang="zh-CN" altLang="en-US" dirty="0">
                <a:latin typeface="微软雅黑" panose="020B0503020204020204" pitchFamily="34" charset="-122"/>
                <a:ea typeface="微软雅黑" panose="020B0503020204020204" pitchFamily="34" charset="-122"/>
              </a:rPr>
              <a:t>“工作方式：</a:t>
            </a:r>
          </a:p>
          <a:p>
            <a:pPr lvl="1"/>
            <a:r>
              <a:rPr lang="zh-CN" altLang="en-US" sz="2200" dirty="0">
                <a:latin typeface="微软雅黑" panose="020B0503020204020204" pitchFamily="34" charset="-122"/>
                <a:ea typeface="微软雅黑" panose="020B0503020204020204" pitchFamily="34" charset="-122"/>
              </a:rPr>
              <a:t>程序由指令组成，程序被启动后，计算机能自动取出一条一条指令执行，在执行过程中无需人的干预。</a:t>
            </a:r>
          </a:p>
          <a:p>
            <a:r>
              <a:rPr lang="zh-CN" altLang="en-US" dirty="0">
                <a:solidFill>
                  <a:srgbClr val="007635"/>
                </a:solidFill>
                <a:latin typeface="微软雅黑" panose="020B0503020204020204" pitchFamily="34" charset="-122"/>
                <a:ea typeface="微软雅黑" panose="020B0503020204020204" pitchFamily="34" charset="-122"/>
              </a:rPr>
              <a:t>指令执行过程中</a:t>
            </a:r>
            <a:r>
              <a:rPr lang="zh-CN" altLang="en-US" dirty="0">
                <a:solidFill>
                  <a:srgbClr val="005024"/>
                </a:solidFill>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指令和数据被从存储器取到</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，存放在</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内的寄存器中，指令在</a:t>
            </a:r>
            <a:r>
              <a:rPr lang="en-US" altLang="zh-CN" dirty="0">
                <a:solidFill>
                  <a:srgbClr val="FF0000"/>
                </a:solidFill>
                <a:latin typeface="微软雅黑" panose="020B0503020204020204" pitchFamily="34" charset="-122"/>
                <a:ea typeface="微软雅黑" panose="020B0503020204020204" pitchFamily="34" charset="-122"/>
              </a:rPr>
              <a:t>IR</a:t>
            </a:r>
            <a:r>
              <a:rPr lang="zh-CN" altLang="en-US" dirty="0">
                <a:latin typeface="微软雅黑" panose="020B0503020204020204" pitchFamily="34" charset="-122"/>
                <a:ea typeface="微软雅黑" panose="020B0503020204020204" pitchFamily="34" charset="-122"/>
              </a:rPr>
              <a:t>中，数据在</a:t>
            </a:r>
            <a:r>
              <a:rPr lang="en-US" altLang="zh-CN" dirty="0">
                <a:solidFill>
                  <a:srgbClr val="FF0000"/>
                </a:solidFill>
                <a:latin typeface="微软雅黑" panose="020B0503020204020204" pitchFamily="34" charset="-122"/>
                <a:ea typeface="微软雅黑" panose="020B0503020204020204" pitchFamily="34" charset="-122"/>
              </a:rPr>
              <a:t>GPR</a:t>
            </a:r>
            <a:r>
              <a:rPr lang="zh-CN" altLang="en-US" dirty="0">
                <a:latin typeface="微软雅黑" panose="020B0503020204020204" pitchFamily="34" charset="-122"/>
                <a:ea typeface="微软雅黑" panose="020B0503020204020204" pitchFamily="34" charset="-122"/>
              </a:rPr>
              <a:t>中。</a:t>
            </a:r>
          </a:p>
        </p:txBody>
      </p:sp>
      <p:sp>
        <p:nvSpPr>
          <p:cNvPr id="556036" name="Text Box 4"/>
          <p:cNvSpPr txBox="1"/>
          <p:nvPr/>
        </p:nvSpPr>
        <p:spPr>
          <a:xfrm>
            <a:off x="385763" y="4149725"/>
            <a:ext cx="8505825" cy="2439988"/>
          </a:xfrm>
          <a:prstGeom prst="rect">
            <a:avLst/>
          </a:prstGeom>
          <a:solidFill>
            <a:schemeClr val="bg1"/>
          </a:solidFill>
          <a:ln w="9525">
            <a:noFill/>
          </a:ln>
        </p:spPr>
        <p:txBody>
          <a:bodyPr anchor="t" anchorCtr="0">
            <a:spAutoFit/>
          </a:bodyPr>
          <a:lstStyle/>
          <a:p>
            <a:pPr>
              <a:spcBef>
                <a:spcPct val="50000"/>
              </a:spcBef>
            </a:pPr>
            <a:r>
              <a:rPr lang="zh-CN" altLang="en-US" sz="2200" dirty="0">
                <a:solidFill>
                  <a:srgbClr val="FF3300"/>
                </a:solidFill>
                <a:latin typeface="Arial" panose="020B0604020202020204" pitchFamily="34" charset="0"/>
                <a:ea typeface="微软雅黑" panose="020B0503020204020204" pitchFamily="34" charset="-122"/>
              </a:rPr>
              <a:t>指令中需给出的信息</a:t>
            </a:r>
            <a:r>
              <a:rPr lang="zh-CN" altLang="en-US" sz="2200" dirty="0">
                <a:latin typeface="Arial" panose="020B0604020202020204" pitchFamily="34" charset="0"/>
                <a:ea typeface="微软雅黑" panose="020B0503020204020204" pitchFamily="34" charset="-122"/>
              </a:rPr>
              <a:t>：</a:t>
            </a:r>
          </a:p>
          <a:p>
            <a:pPr>
              <a:spcBef>
                <a:spcPct val="50000"/>
              </a:spcBef>
            </a:pPr>
            <a:r>
              <a:rPr lang="zh-CN" altLang="en-US" sz="2200" dirty="0">
                <a:solidFill>
                  <a:srgbClr val="3333CC"/>
                </a:solidFill>
                <a:latin typeface="Arial" panose="020B0604020202020204" pitchFamily="34" charset="0"/>
                <a:ea typeface="微软雅黑" panose="020B0503020204020204" pitchFamily="34" charset="-122"/>
              </a:rPr>
              <a:t>操作性质（操作码）</a:t>
            </a:r>
          </a:p>
          <a:p>
            <a:pPr>
              <a:spcBef>
                <a:spcPct val="50000"/>
              </a:spcBef>
            </a:pPr>
            <a:r>
              <a:rPr lang="zh-CN" altLang="en-US" sz="2200" dirty="0">
                <a:solidFill>
                  <a:srgbClr val="3333CC"/>
                </a:solidFill>
                <a:latin typeface="Arial" panose="020B0604020202020204" pitchFamily="34" charset="0"/>
                <a:ea typeface="微软雅黑" panose="020B0503020204020204" pitchFamily="34" charset="-122"/>
              </a:rPr>
              <a:t>源操作数</a:t>
            </a:r>
            <a:r>
              <a:rPr lang="en-US" altLang="zh-CN" sz="2200" dirty="0">
                <a:solidFill>
                  <a:srgbClr val="3333CC"/>
                </a:solidFill>
                <a:latin typeface="Arial" panose="020B0604020202020204" pitchFamily="34" charset="0"/>
                <a:ea typeface="微软雅黑" panose="020B0503020204020204" pitchFamily="34" charset="-122"/>
              </a:rPr>
              <a:t>1 </a:t>
            </a:r>
            <a:r>
              <a:rPr lang="zh-CN" altLang="en-US" sz="2200" dirty="0">
                <a:latin typeface="Arial" panose="020B0604020202020204" pitchFamily="34" charset="0"/>
                <a:ea typeface="微软雅黑" panose="020B0503020204020204" pitchFamily="34" charset="-122"/>
              </a:rPr>
              <a:t>或</a:t>
            </a:r>
            <a:r>
              <a:rPr lang="en-US" altLang="zh-CN" sz="2200" dirty="0">
                <a:latin typeface="Arial" panose="020B0604020202020204" pitchFamily="34" charset="0"/>
                <a:ea typeface="微软雅黑" panose="020B0503020204020204" pitchFamily="34" charset="-122"/>
              </a:rPr>
              <a:t>/</a:t>
            </a:r>
            <a:r>
              <a:rPr lang="zh-CN" altLang="en-US" sz="2200" dirty="0">
                <a:latin typeface="Arial" panose="020B0604020202020204" pitchFamily="34" charset="0"/>
                <a:ea typeface="微软雅黑" panose="020B0503020204020204" pitchFamily="34" charset="-122"/>
              </a:rPr>
              <a:t>和</a:t>
            </a:r>
            <a:r>
              <a:rPr lang="zh-CN" altLang="en-US" sz="2200" dirty="0">
                <a:solidFill>
                  <a:srgbClr val="3333CC"/>
                </a:solidFill>
                <a:latin typeface="Arial" panose="020B0604020202020204" pitchFamily="34" charset="0"/>
                <a:ea typeface="微软雅黑" panose="020B0503020204020204" pitchFamily="34" charset="-122"/>
              </a:rPr>
              <a:t> 源操作数</a:t>
            </a:r>
            <a:r>
              <a:rPr lang="en-US" altLang="zh-CN" sz="2200" dirty="0">
                <a:solidFill>
                  <a:srgbClr val="3333CC"/>
                </a:solidFill>
                <a:latin typeface="Arial" panose="020B0604020202020204" pitchFamily="34" charset="0"/>
                <a:ea typeface="微软雅黑" panose="020B0503020204020204" pitchFamily="34" charset="-122"/>
              </a:rPr>
              <a:t>2   </a:t>
            </a:r>
            <a:r>
              <a:rPr lang="en-US" altLang="zh-CN" sz="2200" dirty="0">
                <a:solidFill>
                  <a:srgbClr val="007635"/>
                </a:solidFill>
                <a:latin typeface="Arial" panose="020B0604020202020204" pitchFamily="34" charset="0"/>
                <a:ea typeface="微软雅黑" panose="020B0503020204020204" pitchFamily="34" charset="-122"/>
              </a:rPr>
              <a:t> </a:t>
            </a:r>
            <a:r>
              <a:rPr lang="zh-CN" altLang="en-US" sz="2200" dirty="0">
                <a:solidFill>
                  <a:srgbClr val="007635"/>
                </a:solidFill>
                <a:latin typeface="Arial" panose="020B0604020202020204" pitchFamily="34" charset="0"/>
                <a:ea typeface="微软雅黑" panose="020B0503020204020204" pitchFamily="34" charset="-122"/>
              </a:rPr>
              <a:t>（立即数、寄存器编号、</a:t>
            </a:r>
            <a:r>
              <a:rPr lang="zh-CN" altLang="en-US" sz="2200" dirty="0">
                <a:solidFill>
                  <a:srgbClr val="FF3300"/>
                </a:solidFill>
                <a:latin typeface="Arial" panose="020B0604020202020204" pitchFamily="34" charset="0"/>
                <a:ea typeface="微软雅黑" panose="020B0503020204020204" pitchFamily="34" charset="-122"/>
              </a:rPr>
              <a:t>存储地址</a:t>
            </a:r>
            <a:r>
              <a:rPr lang="zh-CN" altLang="en-US" sz="2200" dirty="0">
                <a:solidFill>
                  <a:srgbClr val="007635"/>
                </a:solidFill>
                <a:latin typeface="Arial" panose="020B0604020202020204" pitchFamily="34" charset="0"/>
                <a:ea typeface="微软雅黑" panose="020B0503020204020204" pitchFamily="34" charset="-122"/>
              </a:rPr>
              <a:t>）</a:t>
            </a:r>
          </a:p>
          <a:p>
            <a:pPr>
              <a:spcBef>
                <a:spcPct val="50000"/>
              </a:spcBef>
            </a:pPr>
            <a:r>
              <a:rPr lang="zh-CN" altLang="en-US" sz="2200" dirty="0">
                <a:solidFill>
                  <a:srgbClr val="3333CC"/>
                </a:solidFill>
                <a:latin typeface="Arial" panose="020B0604020202020204" pitchFamily="34" charset="0"/>
                <a:ea typeface="微软雅黑" panose="020B0503020204020204" pitchFamily="34" charset="-122"/>
              </a:rPr>
              <a:t>目的操作数地址   </a:t>
            </a:r>
            <a:r>
              <a:rPr lang="zh-CN" altLang="en-US" sz="2200" dirty="0">
                <a:solidFill>
                  <a:srgbClr val="007635"/>
                </a:solidFill>
                <a:latin typeface="Arial" panose="020B0604020202020204" pitchFamily="34" charset="0"/>
                <a:ea typeface="微软雅黑" panose="020B0503020204020204" pitchFamily="34" charset="-122"/>
              </a:rPr>
              <a:t>（寄存器编号、</a:t>
            </a:r>
            <a:r>
              <a:rPr lang="zh-CN" altLang="en-US" sz="2200" dirty="0">
                <a:solidFill>
                  <a:srgbClr val="FF3300"/>
                </a:solidFill>
                <a:latin typeface="Arial" panose="020B0604020202020204" pitchFamily="34" charset="0"/>
                <a:ea typeface="微软雅黑" panose="020B0503020204020204" pitchFamily="34" charset="-122"/>
              </a:rPr>
              <a:t>存储地址</a:t>
            </a:r>
            <a:r>
              <a:rPr lang="zh-CN" altLang="en-US" sz="2200" dirty="0">
                <a:solidFill>
                  <a:srgbClr val="007635"/>
                </a:solidFill>
                <a:latin typeface="Arial" panose="020B0604020202020204" pitchFamily="34" charset="0"/>
                <a:ea typeface="微软雅黑" panose="020B0503020204020204" pitchFamily="34" charset="-122"/>
              </a:rPr>
              <a:t>）</a:t>
            </a:r>
          </a:p>
          <a:p>
            <a:pPr>
              <a:spcBef>
                <a:spcPct val="50000"/>
              </a:spcBef>
            </a:pPr>
            <a:r>
              <a:rPr lang="zh-CN" altLang="en-US" sz="2200" dirty="0">
                <a:latin typeface="Arial" panose="020B0604020202020204" pitchFamily="34" charset="0"/>
                <a:ea typeface="微软雅黑" panose="020B0503020204020204" pitchFamily="34" charset="-122"/>
              </a:rPr>
              <a:t>存储地址的描述与</a:t>
            </a:r>
            <a:r>
              <a:rPr lang="zh-CN" altLang="en-US" sz="2200" dirty="0">
                <a:solidFill>
                  <a:srgbClr val="CC3300"/>
                </a:solidFill>
                <a:latin typeface="Arial" panose="020B0604020202020204" pitchFamily="34" charset="0"/>
                <a:ea typeface="微软雅黑" panose="020B0503020204020204" pitchFamily="34" charset="-122"/>
              </a:rPr>
              <a:t>操作数的数据结构</a:t>
            </a:r>
            <a:r>
              <a:rPr lang="zh-CN" altLang="en-US" sz="2200" dirty="0">
                <a:latin typeface="Arial" panose="020B0604020202020204" pitchFamily="34" charset="0"/>
                <a:ea typeface="微软雅黑" panose="020B0503020204020204" pitchFamily="34" charset="-122"/>
              </a:rPr>
              <a:t>有关！</a:t>
            </a:r>
          </a:p>
        </p:txBody>
      </p:sp>
      <p:sp>
        <p:nvSpPr>
          <p:cNvPr id="556037" name="Text Box 5"/>
          <p:cNvSpPr txBox="1"/>
          <p:nvPr/>
        </p:nvSpPr>
        <p:spPr>
          <a:xfrm>
            <a:off x="3851275" y="4103688"/>
            <a:ext cx="4906963" cy="396875"/>
          </a:xfrm>
          <a:prstGeom prst="rect">
            <a:avLst/>
          </a:prstGeom>
          <a:noFill/>
          <a:ln w="9525">
            <a:noFill/>
          </a:ln>
        </p:spPr>
        <p:txBody>
          <a:bodyPr anchor="t" anchorCtr="0">
            <a:spAutoFit/>
          </a:bodyPr>
          <a:lstStyle/>
          <a:p>
            <a:pPr>
              <a:spcBef>
                <a:spcPct val="50000"/>
              </a:spcBef>
            </a:pPr>
            <a:r>
              <a:rPr lang="en-US" altLang="zh-CN" sz="2000" dirty="0">
                <a:solidFill>
                  <a:srgbClr val="FF0000"/>
                </a:solidFill>
                <a:latin typeface="微软雅黑" panose="020B0503020204020204" pitchFamily="34" charset="-122"/>
                <a:ea typeface="微软雅黑" panose="020B0503020204020204" pitchFamily="34" charset="-122"/>
              </a:rPr>
              <a:t>IR</a:t>
            </a:r>
            <a:r>
              <a:rPr lang="zh-CN" altLang="en-US" sz="2000" dirty="0">
                <a:solidFill>
                  <a:srgbClr val="FF0000"/>
                </a:solidFill>
                <a:latin typeface="微软雅黑" panose="020B0503020204020204" pitchFamily="34" charset="-122"/>
                <a:ea typeface="微软雅黑" panose="020B0503020204020204" pitchFamily="34" charset="-122"/>
              </a:rPr>
              <a:t>？</a:t>
            </a:r>
            <a:r>
              <a:rPr lang="en-US" altLang="zh-CN" sz="2000" dirty="0">
                <a:solidFill>
                  <a:srgbClr val="FF0000"/>
                </a:solidFill>
                <a:latin typeface="微软雅黑" panose="020B0503020204020204" pitchFamily="34" charset="-122"/>
                <a:ea typeface="微软雅黑" panose="020B0503020204020204" pitchFamily="34" charset="-122"/>
              </a:rPr>
              <a:t>GPR</a:t>
            </a:r>
            <a:r>
              <a:rPr lang="zh-CN" altLang="en-US" sz="2000" dirty="0">
                <a:solidFill>
                  <a:srgbClr val="FF0000"/>
                </a:solidFill>
                <a:latin typeface="微软雅黑" panose="020B0503020204020204" pitchFamily="34" charset="-122"/>
                <a:ea typeface="微软雅黑" panose="020B0503020204020204" pitchFamily="34" charset="-122"/>
              </a:rPr>
              <a:t>？</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56035">
                                            <p:txEl>
                                              <p:pRg st="0" end="0"/>
                                            </p:txEl>
                                          </p:spTgt>
                                        </p:tgtEl>
                                        <p:attrNameLst>
                                          <p:attrName>style.visibility</p:attrName>
                                        </p:attrNameLst>
                                      </p:cBhvr>
                                      <p:to>
                                        <p:strVal val="visible"/>
                                      </p:to>
                                    </p:set>
                                    <p:animEffect transition="in" filter="blinds(horizontal)">
                                      <p:cBhvr>
                                        <p:cTn id="7" dur="500"/>
                                        <p:tgtEl>
                                          <p:spTgt spid="55603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56035">
                                            <p:txEl>
                                              <p:pRg st="1" end="1"/>
                                            </p:txEl>
                                          </p:spTgt>
                                        </p:tgtEl>
                                        <p:attrNameLst>
                                          <p:attrName>style.visibility</p:attrName>
                                        </p:attrNameLst>
                                      </p:cBhvr>
                                      <p:to>
                                        <p:strVal val="visible"/>
                                      </p:to>
                                    </p:set>
                                    <p:animEffect transition="in" filter="blinds(horizontal)">
                                      <p:cBhvr>
                                        <p:cTn id="12" dur="500"/>
                                        <p:tgtEl>
                                          <p:spTgt spid="55603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56035">
                                            <p:txEl>
                                              <p:pRg st="2" end="2"/>
                                            </p:txEl>
                                          </p:spTgt>
                                        </p:tgtEl>
                                        <p:attrNameLst>
                                          <p:attrName>style.visibility</p:attrName>
                                        </p:attrNameLst>
                                      </p:cBhvr>
                                      <p:to>
                                        <p:strVal val="visible"/>
                                      </p:to>
                                    </p:set>
                                    <p:animEffect transition="in" filter="blinds(horizontal)">
                                      <p:cBhvr>
                                        <p:cTn id="17" dur="500"/>
                                        <p:tgtEl>
                                          <p:spTgt spid="55603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56035">
                                            <p:txEl>
                                              <p:pRg st="3" end="3"/>
                                            </p:txEl>
                                          </p:spTgt>
                                        </p:tgtEl>
                                        <p:attrNameLst>
                                          <p:attrName>style.visibility</p:attrName>
                                        </p:attrNameLst>
                                      </p:cBhvr>
                                      <p:to>
                                        <p:strVal val="visible"/>
                                      </p:to>
                                    </p:set>
                                    <p:animEffect transition="in" filter="blinds(horizontal)">
                                      <p:cBhvr>
                                        <p:cTn id="22" dur="500"/>
                                        <p:tgtEl>
                                          <p:spTgt spid="55603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56037"/>
                                        </p:tgtEl>
                                        <p:attrNameLst>
                                          <p:attrName>style.visibility</p:attrName>
                                        </p:attrNameLst>
                                      </p:cBhvr>
                                      <p:to>
                                        <p:strVal val="visible"/>
                                      </p:to>
                                    </p:set>
                                    <p:animEffect transition="in" filter="blinds(horizontal)">
                                      <p:cBhvr>
                                        <p:cTn id="27" dur="500"/>
                                        <p:tgtEl>
                                          <p:spTgt spid="55603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56036">
                                            <p:bg/>
                                          </p:spTgt>
                                        </p:tgtEl>
                                        <p:attrNameLst>
                                          <p:attrName>style.visibility</p:attrName>
                                        </p:attrNameLst>
                                      </p:cBhvr>
                                      <p:to>
                                        <p:strVal val="visible"/>
                                      </p:to>
                                    </p:set>
                                    <p:animEffect transition="in" filter="blinds(horizontal)">
                                      <p:cBhvr>
                                        <p:cTn id="32" dur="500"/>
                                        <p:tgtEl>
                                          <p:spTgt spid="556036">
                                            <p:bg/>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556036">
                                            <p:txEl>
                                              <p:pRg st="0" end="0"/>
                                            </p:txEl>
                                          </p:spTgt>
                                        </p:tgtEl>
                                        <p:attrNameLst>
                                          <p:attrName>style.visibility</p:attrName>
                                        </p:attrNameLst>
                                      </p:cBhvr>
                                      <p:to>
                                        <p:strVal val="visible"/>
                                      </p:to>
                                    </p:set>
                                    <p:animEffect transition="in" filter="randombar(horizontal)">
                                      <p:cBhvr>
                                        <p:cTn id="37" dur="500"/>
                                        <p:tgtEl>
                                          <p:spTgt spid="556036">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556036">
                                            <p:txEl>
                                              <p:pRg st="1" end="1"/>
                                            </p:txEl>
                                          </p:spTgt>
                                        </p:tgtEl>
                                        <p:attrNameLst>
                                          <p:attrName>style.visibility</p:attrName>
                                        </p:attrNameLst>
                                      </p:cBhvr>
                                      <p:to>
                                        <p:strVal val="visible"/>
                                      </p:to>
                                    </p:set>
                                    <p:animEffect transition="in" filter="blinds(horizontal)">
                                      <p:cBhvr>
                                        <p:cTn id="42" dur="500"/>
                                        <p:tgtEl>
                                          <p:spTgt spid="556036">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556036">
                                            <p:txEl>
                                              <p:pRg st="2" end="2"/>
                                            </p:txEl>
                                          </p:spTgt>
                                        </p:tgtEl>
                                        <p:attrNameLst>
                                          <p:attrName>style.visibility</p:attrName>
                                        </p:attrNameLst>
                                      </p:cBhvr>
                                      <p:to>
                                        <p:strVal val="visible"/>
                                      </p:to>
                                    </p:set>
                                    <p:animEffect transition="in" filter="blinds(horizontal)">
                                      <p:cBhvr>
                                        <p:cTn id="47" dur="500"/>
                                        <p:tgtEl>
                                          <p:spTgt spid="556036">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556036">
                                            <p:txEl>
                                              <p:pRg st="3" end="3"/>
                                            </p:txEl>
                                          </p:spTgt>
                                        </p:tgtEl>
                                        <p:attrNameLst>
                                          <p:attrName>style.visibility</p:attrName>
                                        </p:attrNameLst>
                                      </p:cBhvr>
                                      <p:to>
                                        <p:strVal val="visible"/>
                                      </p:to>
                                    </p:set>
                                    <p:animEffect transition="in" filter="blinds(horizontal)">
                                      <p:cBhvr>
                                        <p:cTn id="52" dur="500"/>
                                        <p:tgtEl>
                                          <p:spTgt spid="556036">
                                            <p:txEl>
                                              <p:pRg st="3" end="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556036">
                                            <p:txEl>
                                              <p:pRg st="4" end="4"/>
                                            </p:txEl>
                                          </p:spTgt>
                                        </p:tgtEl>
                                        <p:attrNameLst>
                                          <p:attrName>style.visibility</p:attrName>
                                        </p:attrNameLst>
                                      </p:cBhvr>
                                      <p:to>
                                        <p:strVal val="visible"/>
                                      </p:to>
                                    </p:set>
                                    <p:animEffect transition="in" filter="blinds(horizontal)">
                                      <p:cBhvr>
                                        <p:cTn id="57" dur="500"/>
                                        <p:tgtEl>
                                          <p:spTgt spid="55603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6036" grpId="0" build="allAtOnce" animBg="1"/>
      <p:bldP spid="55603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99"/>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4000" b="1">
                <a:solidFill>
                  <a:srgbClr val="CC3300"/>
                </a:solidFill>
                <a:latin typeface="+mj-lt"/>
                <a:ea typeface="黑体" panose="02010609060101010101" pitchFamily="49" charset="-122"/>
                <a:cs typeface="+mj-cs"/>
              </a:defRPr>
            </a:lvl1pPr>
            <a:lvl2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0" cap="none" spc="0" normalizeH="0" baseline="0" noProof="0" dirty="0">
                <a:ln>
                  <a:noFill/>
                </a:ln>
                <a:solidFill>
                  <a:srgbClr val="CC3300"/>
                </a:solidFill>
                <a:effectLst/>
                <a:uLnTx/>
                <a:uFillTx/>
                <a:latin typeface="+mj-lt"/>
                <a:ea typeface="黑体" panose="02010609060101010101" pitchFamily="49" charset="-122"/>
                <a:cs typeface="+mj-cs"/>
              </a:rPr>
              <a:t>程序和指令执行过程举例</a:t>
            </a:r>
          </a:p>
        </p:txBody>
      </p:sp>
      <p:grpSp>
        <p:nvGrpSpPr>
          <p:cNvPr id="41986" name="组合 1"/>
          <p:cNvGrpSpPr/>
          <p:nvPr/>
        </p:nvGrpSpPr>
        <p:grpSpPr>
          <a:xfrm>
            <a:off x="161925" y="1431925"/>
            <a:ext cx="8859838" cy="5462588"/>
            <a:chOff x="161925" y="1431798"/>
            <a:chExt cx="8859838" cy="5462587"/>
          </a:xfrm>
        </p:grpSpPr>
        <p:sp>
          <p:nvSpPr>
            <p:cNvPr id="41987" name="Text Box 61"/>
            <p:cNvSpPr txBox="1"/>
            <p:nvPr/>
          </p:nvSpPr>
          <p:spPr>
            <a:xfrm>
              <a:off x="387350" y="2692273"/>
              <a:ext cx="116998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GPRs</a:t>
              </a:r>
            </a:p>
          </p:txBody>
        </p:sp>
        <p:grpSp>
          <p:nvGrpSpPr>
            <p:cNvPr id="41988" name="Group 63"/>
            <p:cNvGrpSpPr/>
            <p:nvPr/>
          </p:nvGrpSpPr>
          <p:grpSpPr>
            <a:xfrm>
              <a:off x="877888" y="3192335"/>
              <a:ext cx="1035050" cy="1574800"/>
              <a:chOff x="2228" y="1678"/>
              <a:chExt cx="737" cy="992"/>
            </a:xfrm>
          </p:grpSpPr>
          <p:sp>
            <p:nvSpPr>
              <p:cNvPr id="41989" name="Rectangle 64"/>
              <p:cNvSpPr/>
              <p:nvPr/>
            </p:nvSpPr>
            <p:spPr>
              <a:xfrm>
                <a:off x="2228" y="1678"/>
                <a:ext cx="737" cy="992"/>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41990" name="Line 65"/>
              <p:cNvSpPr/>
              <p:nvPr/>
            </p:nvSpPr>
            <p:spPr>
              <a:xfrm>
                <a:off x="2228" y="1933"/>
                <a:ext cx="736" cy="0"/>
              </a:xfrm>
              <a:prstGeom prst="line">
                <a:avLst/>
              </a:prstGeom>
              <a:ln w="9525" cap="flat" cmpd="sng">
                <a:solidFill>
                  <a:schemeClr val="tx1"/>
                </a:solidFill>
                <a:prstDash val="solid"/>
                <a:round/>
                <a:headEnd type="none" w="med" len="med"/>
                <a:tailEnd type="none" w="med" len="med"/>
              </a:ln>
            </p:spPr>
          </p:sp>
          <p:sp>
            <p:nvSpPr>
              <p:cNvPr id="41991" name="Line 66"/>
              <p:cNvSpPr/>
              <p:nvPr/>
            </p:nvSpPr>
            <p:spPr>
              <a:xfrm>
                <a:off x="2228" y="2188"/>
                <a:ext cx="736" cy="0"/>
              </a:xfrm>
              <a:prstGeom prst="line">
                <a:avLst/>
              </a:prstGeom>
              <a:ln w="9525" cap="flat" cmpd="sng">
                <a:solidFill>
                  <a:schemeClr val="tx1"/>
                </a:solidFill>
                <a:prstDash val="solid"/>
                <a:round/>
                <a:headEnd type="none" w="med" len="med"/>
                <a:tailEnd type="none" w="med" len="med"/>
              </a:ln>
            </p:spPr>
          </p:sp>
          <p:sp>
            <p:nvSpPr>
              <p:cNvPr id="41992" name="Line 67"/>
              <p:cNvSpPr/>
              <p:nvPr/>
            </p:nvSpPr>
            <p:spPr>
              <a:xfrm>
                <a:off x="2228" y="2415"/>
                <a:ext cx="736" cy="0"/>
              </a:xfrm>
              <a:prstGeom prst="line">
                <a:avLst/>
              </a:prstGeom>
              <a:ln w="9525" cap="flat" cmpd="sng">
                <a:solidFill>
                  <a:schemeClr val="tx1"/>
                </a:solidFill>
                <a:prstDash val="solid"/>
                <a:round/>
                <a:headEnd type="none" w="med" len="med"/>
                <a:tailEnd type="none" w="med" len="med"/>
              </a:ln>
            </p:spPr>
          </p:sp>
        </p:grpSp>
        <p:sp>
          <p:nvSpPr>
            <p:cNvPr id="41993" name="Text Box 68"/>
            <p:cNvSpPr txBox="1"/>
            <p:nvPr/>
          </p:nvSpPr>
          <p:spPr>
            <a:xfrm>
              <a:off x="519113" y="3206623"/>
              <a:ext cx="315912"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0</a:t>
              </a:r>
            </a:p>
          </p:txBody>
        </p:sp>
        <p:sp>
          <p:nvSpPr>
            <p:cNvPr id="41994" name="Text Box 69"/>
            <p:cNvSpPr txBox="1"/>
            <p:nvPr/>
          </p:nvSpPr>
          <p:spPr>
            <a:xfrm>
              <a:off x="520700" y="3592385"/>
              <a:ext cx="315913"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1</a:t>
              </a:r>
            </a:p>
          </p:txBody>
        </p:sp>
        <p:sp>
          <p:nvSpPr>
            <p:cNvPr id="41995" name="Text Box 70"/>
            <p:cNvSpPr txBox="1"/>
            <p:nvPr/>
          </p:nvSpPr>
          <p:spPr>
            <a:xfrm>
              <a:off x="520700" y="4003548"/>
              <a:ext cx="315913"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2</a:t>
              </a:r>
            </a:p>
          </p:txBody>
        </p:sp>
        <p:sp>
          <p:nvSpPr>
            <p:cNvPr id="41996" name="Text Box 71"/>
            <p:cNvSpPr txBox="1"/>
            <p:nvPr/>
          </p:nvSpPr>
          <p:spPr>
            <a:xfrm>
              <a:off x="519113" y="4452810"/>
              <a:ext cx="315912"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3</a:t>
              </a:r>
            </a:p>
          </p:txBody>
        </p:sp>
        <p:sp>
          <p:nvSpPr>
            <p:cNvPr id="41997" name="Rectangle 72"/>
            <p:cNvSpPr/>
            <p:nvPr/>
          </p:nvSpPr>
          <p:spPr>
            <a:xfrm>
              <a:off x="882650" y="3192335"/>
              <a:ext cx="1035050" cy="1574800"/>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nvGrpSpPr>
            <p:cNvPr id="41998" name="组合 25"/>
            <p:cNvGrpSpPr/>
            <p:nvPr/>
          </p:nvGrpSpPr>
          <p:grpSpPr>
            <a:xfrm>
              <a:off x="652463" y="5329110"/>
              <a:ext cx="1406525" cy="711376"/>
              <a:chOff x="1241560" y="5094186"/>
              <a:chExt cx="1484313" cy="649421"/>
            </a:xfrm>
          </p:grpSpPr>
          <p:grpSp>
            <p:nvGrpSpPr>
              <p:cNvPr id="41999" name="Group 19"/>
              <p:cNvGrpSpPr/>
              <p:nvPr/>
            </p:nvGrpSpPr>
            <p:grpSpPr>
              <a:xfrm rot="-5400000" flipH="1">
                <a:off x="1659002" y="4676736"/>
                <a:ext cx="649421" cy="1484313"/>
                <a:chOff x="3078" y="2330"/>
                <a:chExt cx="625" cy="1580"/>
              </a:xfrm>
            </p:grpSpPr>
            <p:sp>
              <p:nvSpPr>
                <p:cNvPr id="42000" name="Line 12"/>
                <p:cNvSpPr/>
                <p:nvPr/>
              </p:nvSpPr>
              <p:spPr>
                <a:xfrm flipH="1">
                  <a:off x="3078" y="2330"/>
                  <a:ext cx="9" cy="691"/>
                </a:xfrm>
                <a:prstGeom prst="line">
                  <a:avLst/>
                </a:prstGeom>
                <a:ln w="25400" cap="flat" cmpd="sng">
                  <a:solidFill>
                    <a:schemeClr val="tx1"/>
                  </a:solidFill>
                  <a:prstDash val="solid"/>
                  <a:round/>
                  <a:headEnd type="none" w="med" len="med"/>
                  <a:tailEnd type="none" w="med" len="med"/>
                </a:ln>
              </p:spPr>
            </p:sp>
            <p:sp>
              <p:nvSpPr>
                <p:cNvPr id="42001" name="Line 13"/>
                <p:cNvSpPr/>
                <p:nvPr/>
              </p:nvSpPr>
              <p:spPr>
                <a:xfrm>
                  <a:off x="3107" y="2330"/>
                  <a:ext cx="592" cy="307"/>
                </a:xfrm>
                <a:prstGeom prst="line">
                  <a:avLst/>
                </a:prstGeom>
                <a:ln w="25400" cap="flat" cmpd="sng">
                  <a:solidFill>
                    <a:schemeClr val="tx1"/>
                  </a:solidFill>
                  <a:prstDash val="solid"/>
                  <a:round/>
                  <a:headEnd type="none" w="med" len="med"/>
                  <a:tailEnd type="none" w="med" len="med"/>
                </a:ln>
              </p:spPr>
            </p:sp>
            <p:sp>
              <p:nvSpPr>
                <p:cNvPr id="42002" name="Line 14"/>
                <p:cNvSpPr/>
                <p:nvPr/>
              </p:nvSpPr>
              <p:spPr>
                <a:xfrm>
                  <a:off x="3087" y="3018"/>
                  <a:ext cx="213" cy="110"/>
                </a:xfrm>
                <a:prstGeom prst="line">
                  <a:avLst/>
                </a:prstGeom>
                <a:ln w="25400" cap="flat" cmpd="sng">
                  <a:solidFill>
                    <a:schemeClr val="tx1"/>
                  </a:solidFill>
                  <a:prstDash val="solid"/>
                  <a:round/>
                  <a:headEnd type="none" w="med" len="med"/>
                  <a:tailEnd type="none" w="med" len="med"/>
                </a:ln>
              </p:spPr>
            </p:sp>
            <p:sp>
              <p:nvSpPr>
                <p:cNvPr id="42003" name="Line 16"/>
                <p:cNvSpPr/>
                <p:nvPr/>
              </p:nvSpPr>
              <p:spPr>
                <a:xfrm>
                  <a:off x="3693" y="2644"/>
                  <a:ext cx="10" cy="457"/>
                </a:xfrm>
                <a:prstGeom prst="line">
                  <a:avLst/>
                </a:prstGeom>
                <a:ln w="25400" cap="flat" cmpd="sng">
                  <a:solidFill>
                    <a:schemeClr val="tx1"/>
                  </a:solidFill>
                  <a:prstDash val="solid"/>
                  <a:round/>
                  <a:headEnd type="none" w="med" len="med"/>
                  <a:tailEnd type="none" w="med" len="med"/>
                </a:ln>
              </p:spPr>
            </p:sp>
            <p:sp>
              <p:nvSpPr>
                <p:cNvPr id="42004" name="Line 18"/>
                <p:cNvSpPr/>
                <p:nvPr/>
              </p:nvSpPr>
              <p:spPr>
                <a:xfrm flipV="1">
                  <a:off x="3120" y="3256"/>
                  <a:ext cx="0" cy="654"/>
                </a:xfrm>
                <a:prstGeom prst="line">
                  <a:avLst/>
                </a:prstGeom>
                <a:ln w="25400" cap="flat" cmpd="sng">
                  <a:solidFill>
                    <a:schemeClr val="tx1"/>
                  </a:solidFill>
                  <a:prstDash val="solid"/>
                  <a:round/>
                  <a:headEnd type="none" w="med" len="med"/>
                  <a:tailEnd type="none" w="med" len="med"/>
                </a:ln>
              </p:spPr>
            </p:sp>
            <p:sp>
              <p:nvSpPr>
                <p:cNvPr id="42005" name="Line 19"/>
                <p:cNvSpPr/>
                <p:nvPr/>
              </p:nvSpPr>
              <p:spPr>
                <a:xfrm flipV="1">
                  <a:off x="3135" y="3549"/>
                  <a:ext cx="564" cy="349"/>
                </a:xfrm>
                <a:prstGeom prst="line">
                  <a:avLst/>
                </a:prstGeom>
                <a:ln w="25400" cap="flat" cmpd="sng">
                  <a:solidFill>
                    <a:schemeClr val="tx1"/>
                  </a:solidFill>
                  <a:prstDash val="solid"/>
                  <a:round/>
                  <a:headEnd type="none" w="med" len="med"/>
                  <a:tailEnd type="none" w="med" len="med"/>
                </a:ln>
              </p:spPr>
            </p:sp>
            <p:sp>
              <p:nvSpPr>
                <p:cNvPr id="42006" name="Line 20"/>
                <p:cNvSpPr/>
                <p:nvPr/>
              </p:nvSpPr>
              <p:spPr>
                <a:xfrm flipV="1">
                  <a:off x="3121" y="3125"/>
                  <a:ext cx="171" cy="124"/>
                </a:xfrm>
                <a:prstGeom prst="line">
                  <a:avLst/>
                </a:prstGeom>
                <a:ln w="25400" cap="flat" cmpd="sng">
                  <a:solidFill>
                    <a:schemeClr val="tx1"/>
                  </a:solidFill>
                  <a:prstDash val="solid"/>
                  <a:round/>
                  <a:headEnd type="none" w="med" len="med"/>
                  <a:tailEnd type="none" w="med" len="med"/>
                </a:ln>
              </p:spPr>
            </p:sp>
            <p:sp>
              <p:nvSpPr>
                <p:cNvPr id="42007" name="Line 22"/>
                <p:cNvSpPr/>
                <p:nvPr/>
              </p:nvSpPr>
              <p:spPr>
                <a:xfrm flipV="1">
                  <a:off x="3702" y="3067"/>
                  <a:ext cx="0" cy="481"/>
                </a:xfrm>
                <a:prstGeom prst="line">
                  <a:avLst/>
                </a:prstGeom>
                <a:ln w="25400" cap="flat" cmpd="sng">
                  <a:solidFill>
                    <a:schemeClr val="tx1"/>
                  </a:solidFill>
                  <a:prstDash val="solid"/>
                  <a:round/>
                  <a:headEnd type="none" w="med" len="med"/>
                  <a:tailEnd type="none" w="med" len="med"/>
                </a:ln>
              </p:spPr>
            </p:sp>
          </p:grpSp>
          <p:sp>
            <p:nvSpPr>
              <p:cNvPr id="42008" name="Rectangle 25"/>
              <p:cNvSpPr/>
              <p:nvPr/>
            </p:nvSpPr>
            <p:spPr>
              <a:xfrm flipH="1">
                <a:off x="1574496" y="5298266"/>
                <a:ext cx="859310" cy="422167"/>
              </a:xfrm>
              <a:prstGeom prst="rect">
                <a:avLst/>
              </a:prstGeom>
              <a:noFill/>
              <a:ln w="12700">
                <a:noFill/>
              </a:ln>
            </p:spPr>
            <p:txBody>
              <a:bodyPr lIns="90488" tIns="44450" rIns="90488" bIns="44450" anchor="t" anchorCtr="0">
                <a:spAutoFit/>
              </a:bodyPr>
              <a:lstStyle/>
              <a:p>
                <a:pPr eaLnBrk="0" hangingPunct="0">
                  <a:lnSpc>
                    <a:spcPct val="90000"/>
                  </a:lnSpc>
                </a:pPr>
                <a:r>
                  <a:rPr lang="en-US" altLang="zh-CN" sz="2400" dirty="0">
                    <a:latin typeface="Arial" panose="020B0604020202020204" pitchFamily="34" charset="0"/>
                  </a:rPr>
                  <a:t>ALU</a:t>
                </a:r>
                <a:endParaRPr lang="en-US" altLang="zh-CN" sz="2400" dirty="0">
                  <a:latin typeface="Arial" panose="020B0604020202020204" pitchFamily="34" charset="0"/>
                  <a:ea typeface="Arial" panose="020B0604020202020204" pitchFamily="34" charset="0"/>
                </a:endParaRPr>
              </a:p>
            </p:txBody>
          </p:sp>
        </p:grpSp>
        <p:sp>
          <p:nvSpPr>
            <p:cNvPr id="42009" name="Line 30"/>
            <p:cNvSpPr/>
            <p:nvPr/>
          </p:nvSpPr>
          <p:spPr>
            <a:xfrm rot="-5400000" flipH="1">
              <a:off x="704052" y="5045737"/>
              <a:ext cx="566737" cy="0"/>
            </a:xfrm>
            <a:prstGeom prst="line">
              <a:avLst/>
            </a:prstGeom>
            <a:ln w="38100" cap="flat" cmpd="sng">
              <a:solidFill>
                <a:srgbClr val="3333CC"/>
              </a:solidFill>
              <a:prstDash val="solid"/>
              <a:round/>
              <a:headEnd type="none" w="med" len="med"/>
              <a:tailEnd type="triangle" w="med" len="med"/>
            </a:ln>
          </p:spPr>
        </p:sp>
        <p:sp>
          <p:nvSpPr>
            <p:cNvPr id="42010" name="Line 31"/>
            <p:cNvSpPr/>
            <p:nvPr/>
          </p:nvSpPr>
          <p:spPr>
            <a:xfrm rot="-5400000" flipH="1" flipV="1">
              <a:off x="1496219" y="5060029"/>
              <a:ext cx="592138" cy="0"/>
            </a:xfrm>
            <a:prstGeom prst="line">
              <a:avLst/>
            </a:prstGeom>
            <a:ln w="38100" cap="flat" cmpd="sng">
              <a:solidFill>
                <a:srgbClr val="3333CC"/>
              </a:solidFill>
              <a:prstDash val="solid"/>
              <a:round/>
              <a:headEnd type="none" w="med" len="med"/>
              <a:tailEnd type="triangle" w="med" len="med"/>
            </a:ln>
          </p:spPr>
        </p:sp>
        <p:sp>
          <p:nvSpPr>
            <p:cNvPr id="42011" name="Text Box 6"/>
            <p:cNvSpPr txBox="1"/>
            <p:nvPr/>
          </p:nvSpPr>
          <p:spPr>
            <a:xfrm>
              <a:off x="2971800" y="4597273"/>
              <a:ext cx="584200" cy="369887"/>
            </a:xfrm>
            <a:prstGeom prst="rect">
              <a:avLst/>
            </a:prstGeom>
            <a:solidFill>
              <a:srgbClr val="FF0000">
                <a:alpha val="18039"/>
              </a:srgbClr>
            </a:solidFill>
            <a:ln w="25400"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 PC</a:t>
              </a:r>
            </a:p>
          </p:txBody>
        </p:sp>
        <p:sp>
          <p:nvSpPr>
            <p:cNvPr id="42012" name="Text Box 13"/>
            <p:cNvSpPr txBox="1"/>
            <p:nvPr/>
          </p:nvSpPr>
          <p:spPr>
            <a:xfrm>
              <a:off x="4560888" y="4597273"/>
              <a:ext cx="781050" cy="369887"/>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MAR</a:t>
              </a:r>
            </a:p>
          </p:txBody>
        </p:sp>
        <p:sp>
          <p:nvSpPr>
            <p:cNvPr id="42013" name="Text Box 14"/>
            <p:cNvSpPr txBox="1"/>
            <p:nvPr/>
          </p:nvSpPr>
          <p:spPr>
            <a:xfrm>
              <a:off x="4257675" y="2520823"/>
              <a:ext cx="1084263" cy="36830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chemeClr val="accent2"/>
                  </a:solidFill>
                  <a:latin typeface="微软雅黑" panose="020B0503020204020204" pitchFamily="34" charset="-122"/>
                  <a:ea typeface="微软雅黑" panose="020B0503020204020204" pitchFamily="34" charset="-122"/>
                </a:rPr>
                <a:t>  MDR</a:t>
              </a:r>
            </a:p>
          </p:txBody>
        </p:sp>
        <p:sp>
          <p:nvSpPr>
            <p:cNvPr id="42014" name="Text Box 32"/>
            <p:cNvSpPr txBox="1"/>
            <p:nvPr/>
          </p:nvSpPr>
          <p:spPr>
            <a:xfrm>
              <a:off x="3040063" y="5622798"/>
              <a:ext cx="1508125" cy="40005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000" dirty="0">
                  <a:latin typeface="微软雅黑" panose="020B0503020204020204" pitchFamily="34" charset="-122"/>
                  <a:ea typeface="微软雅黑" panose="020B0503020204020204" pitchFamily="34" charset="-122"/>
                </a:rPr>
                <a:t>标志寄存器</a:t>
              </a:r>
              <a:endParaRPr lang="en-US" altLang="zh-CN" sz="2000" dirty="0">
                <a:latin typeface="微软雅黑" panose="020B0503020204020204" pitchFamily="34" charset="-122"/>
                <a:ea typeface="微软雅黑" panose="020B0503020204020204" pitchFamily="34" charset="-122"/>
              </a:endParaRPr>
            </a:p>
          </p:txBody>
        </p:sp>
        <p:sp>
          <p:nvSpPr>
            <p:cNvPr id="42015" name="Text Box 2"/>
            <p:cNvSpPr txBox="1"/>
            <p:nvPr/>
          </p:nvSpPr>
          <p:spPr>
            <a:xfrm>
              <a:off x="2852738" y="3598735"/>
              <a:ext cx="1358900" cy="466725"/>
            </a:xfrm>
            <a:prstGeom prst="rect">
              <a:avLst/>
            </a:prstGeom>
            <a:solidFill>
              <a:srgbClr val="0000FF">
                <a:alpha val="25882"/>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400" dirty="0">
                  <a:latin typeface="微软雅黑" panose="020B0503020204020204" pitchFamily="34" charset="-122"/>
                  <a:ea typeface="微软雅黑" panose="020B0503020204020204" pitchFamily="34" charset="-122"/>
                </a:rPr>
                <a:t> 控制器</a:t>
              </a:r>
            </a:p>
          </p:txBody>
        </p:sp>
        <p:grpSp>
          <p:nvGrpSpPr>
            <p:cNvPr id="42016" name="组合 42"/>
            <p:cNvGrpSpPr/>
            <p:nvPr/>
          </p:nvGrpSpPr>
          <p:grpSpPr>
            <a:xfrm>
              <a:off x="5334000" y="2154110"/>
              <a:ext cx="1179513" cy="752475"/>
              <a:chOff x="7442619" y="4868863"/>
              <a:chExt cx="1118160" cy="648200"/>
            </a:xfrm>
          </p:grpSpPr>
          <p:sp>
            <p:nvSpPr>
              <p:cNvPr id="42017" name="Text Box 55"/>
              <p:cNvSpPr txBox="1"/>
              <p:nvPr/>
            </p:nvSpPr>
            <p:spPr>
              <a:xfrm>
                <a:off x="7641184" y="4868863"/>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3333CC"/>
                    </a:solidFill>
                    <a:latin typeface="微软雅黑" panose="020B0503020204020204" pitchFamily="34" charset="-122"/>
                    <a:ea typeface="微软雅黑" panose="020B0503020204020204" pitchFamily="34" charset="-122"/>
                  </a:rPr>
                  <a:t>数据</a:t>
                </a:r>
              </a:p>
            </p:txBody>
          </p:sp>
          <p:sp>
            <p:nvSpPr>
              <p:cNvPr id="42018" name="AutoShape 56"/>
              <p:cNvSpPr/>
              <p:nvPr/>
            </p:nvSpPr>
            <p:spPr>
              <a:xfrm>
                <a:off x="7442619" y="5138739"/>
                <a:ext cx="1118160" cy="378324"/>
              </a:xfrm>
              <a:prstGeom prst="leftRightArrow">
                <a:avLst>
                  <a:gd name="adj1" fmla="val 50000"/>
                  <a:gd name="adj2" fmla="val 55854"/>
                </a:avLst>
              </a:prstGeom>
              <a:solidFill>
                <a:schemeClr val="bg1"/>
              </a:solidFill>
              <a:ln w="28575" cap="flat" cmpd="sng">
                <a:solidFill>
                  <a:srgbClr val="3333CC"/>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grpSp>
          <p:nvGrpSpPr>
            <p:cNvPr id="42019" name="组合 43"/>
            <p:cNvGrpSpPr/>
            <p:nvPr/>
          </p:nvGrpSpPr>
          <p:grpSpPr>
            <a:xfrm>
              <a:off x="5381625" y="3322510"/>
              <a:ext cx="1077913" cy="703263"/>
              <a:chOff x="7482051" y="3223714"/>
              <a:chExt cx="1077320" cy="606260"/>
            </a:xfrm>
          </p:grpSpPr>
          <p:sp>
            <p:nvSpPr>
              <p:cNvPr id="42020" name="AutoShape 54"/>
              <p:cNvSpPr/>
              <p:nvPr/>
            </p:nvSpPr>
            <p:spPr>
              <a:xfrm>
                <a:off x="7482051" y="3475038"/>
                <a:ext cx="1077320" cy="354936"/>
              </a:xfrm>
              <a:prstGeom prst="leftRightArrow">
                <a:avLst>
                  <a:gd name="adj1" fmla="val 50000"/>
                  <a:gd name="adj2" fmla="val 53819"/>
                </a:avLst>
              </a:prstGeom>
              <a:solidFill>
                <a:schemeClr val="bg1"/>
              </a:solidFill>
              <a:ln w="28575" cap="flat" cmpd="sng">
                <a:solidFill>
                  <a:srgbClr val="FF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42021" name="Text Box 57"/>
              <p:cNvSpPr txBox="1"/>
              <p:nvPr/>
            </p:nvSpPr>
            <p:spPr>
              <a:xfrm>
                <a:off x="7682024" y="3223714"/>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a:t>
                </a:r>
              </a:p>
            </p:txBody>
          </p:sp>
        </p:grpSp>
        <p:grpSp>
          <p:nvGrpSpPr>
            <p:cNvPr id="42022" name="组合 44"/>
            <p:cNvGrpSpPr/>
            <p:nvPr/>
          </p:nvGrpSpPr>
          <p:grpSpPr>
            <a:xfrm>
              <a:off x="5356225" y="4295648"/>
              <a:ext cx="1133475" cy="766762"/>
              <a:chOff x="7597835" y="1807906"/>
              <a:chExt cx="961535" cy="660644"/>
            </a:xfrm>
          </p:grpSpPr>
          <p:sp>
            <p:nvSpPr>
              <p:cNvPr id="42023" name="Text Box 53"/>
              <p:cNvSpPr txBox="1"/>
              <p:nvPr/>
            </p:nvSpPr>
            <p:spPr>
              <a:xfrm>
                <a:off x="7637346" y="1807906"/>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8000"/>
                    </a:solidFill>
                    <a:latin typeface="微软雅黑" panose="020B0503020204020204" pitchFamily="34" charset="-122"/>
                    <a:ea typeface="微软雅黑" panose="020B0503020204020204" pitchFamily="34" charset="-122"/>
                  </a:rPr>
                  <a:t>地址</a:t>
                </a:r>
              </a:p>
            </p:txBody>
          </p:sp>
          <p:sp>
            <p:nvSpPr>
              <p:cNvPr id="42024" name="AutoShape 58"/>
              <p:cNvSpPr/>
              <p:nvPr/>
            </p:nvSpPr>
            <p:spPr>
              <a:xfrm>
                <a:off x="7597835" y="2040659"/>
                <a:ext cx="961535" cy="427891"/>
              </a:xfrm>
              <a:prstGeom prst="rightArrow">
                <a:avLst>
                  <a:gd name="adj1" fmla="val 50000"/>
                  <a:gd name="adj2" fmla="val 58165"/>
                </a:avLst>
              </a:prstGeom>
              <a:solidFill>
                <a:schemeClr val="bg1"/>
              </a:solidFill>
              <a:ln w="28575" cap="flat" cmpd="sng">
                <a:solidFill>
                  <a:srgbClr val="0080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sp>
          <p:nvSpPr>
            <p:cNvPr id="42025" name="Line 59"/>
            <p:cNvSpPr/>
            <p:nvPr/>
          </p:nvSpPr>
          <p:spPr>
            <a:xfrm rot="5400000" flipH="1" flipV="1">
              <a:off x="4769644" y="3277267"/>
              <a:ext cx="0" cy="1116012"/>
            </a:xfrm>
            <a:prstGeom prst="line">
              <a:avLst/>
            </a:prstGeom>
            <a:ln w="38100" cap="flat" cmpd="sng">
              <a:solidFill>
                <a:srgbClr val="FF3300"/>
              </a:solidFill>
              <a:prstDash val="dash"/>
              <a:round/>
              <a:headEnd type="none" w="med" len="med"/>
              <a:tailEnd type="triangle" w="med" len="med"/>
            </a:ln>
          </p:spPr>
        </p:sp>
        <p:sp>
          <p:nvSpPr>
            <p:cNvPr id="42026" name="Text Box 49"/>
            <p:cNvSpPr txBox="1"/>
            <p:nvPr/>
          </p:nvSpPr>
          <p:spPr>
            <a:xfrm>
              <a:off x="2735263" y="2519235"/>
              <a:ext cx="1144587" cy="376238"/>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FF3300"/>
                  </a:solidFill>
                  <a:latin typeface="微软雅黑" panose="020B0503020204020204" pitchFamily="34" charset="-122"/>
                  <a:ea typeface="微软雅黑" panose="020B0503020204020204" pitchFamily="34" charset="-122"/>
                </a:rPr>
                <a:t>    </a:t>
              </a:r>
              <a:endParaRPr lang="en-US" altLang="zh-CN" sz="1800" dirty="0">
                <a:solidFill>
                  <a:schemeClr val="hlink"/>
                </a:solidFill>
                <a:latin typeface="微软雅黑" panose="020B0503020204020204" pitchFamily="34" charset="-122"/>
                <a:ea typeface="微软雅黑" panose="020B0503020204020204" pitchFamily="34" charset="-122"/>
              </a:endParaRPr>
            </a:p>
          </p:txBody>
        </p:sp>
        <p:sp>
          <p:nvSpPr>
            <p:cNvPr id="42027" name="矩形 46"/>
            <p:cNvSpPr/>
            <p:nvPr/>
          </p:nvSpPr>
          <p:spPr>
            <a:xfrm>
              <a:off x="2368550" y="2538285"/>
              <a:ext cx="493713"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IR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42028" name="Group 73"/>
            <p:cNvGrpSpPr/>
            <p:nvPr/>
          </p:nvGrpSpPr>
          <p:grpSpPr>
            <a:xfrm>
              <a:off x="6502400" y="2036635"/>
              <a:ext cx="1577975" cy="4052888"/>
              <a:chOff x="4125" y="1565"/>
              <a:chExt cx="994" cy="2553"/>
            </a:xfrm>
          </p:grpSpPr>
          <p:grpSp>
            <p:nvGrpSpPr>
              <p:cNvPr id="42029" name="Group 74"/>
              <p:cNvGrpSpPr/>
              <p:nvPr/>
            </p:nvGrpSpPr>
            <p:grpSpPr>
              <a:xfrm>
                <a:off x="4125" y="1565"/>
                <a:ext cx="994" cy="2553"/>
                <a:chOff x="4156" y="1565"/>
                <a:chExt cx="1026" cy="2553"/>
              </a:xfrm>
            </p:grpSpPr>
            <p:sp>
              <p:nvSpPr>
                <p:cNvPr id="42030" name="Text Box 75"/>
                <p:cNvSpPr txBox="1"/>
                <p:nvPr/>
              </p:nvSpPr>
              <p:spPr>
                <a:xfrm>
                  <a:off x="4156" y="1565"/>
                  <a:ext cx="737" cy="288"/>
                </a:xfrm>
                <a:prstGeom prst="rect">
                  <a:avLst/>
                </a:prstGeom>
                <a:solidFill>
                  <a:srgbClr val="0000FF">
                    <a:alpha val="25882"/>
                  </a:srgbClr>
                </a:solidFill>
                <a:ln w="9525">
                  <a:noFill/>
                </a:ln>
              </p:spPr>
              <p:txBody>
                <a:bodyPr anchor="t" anchorCtr="0">
                  <a:spAutoFit/>
                </a:bodyPr>
                <a:lstStyle/>
                <a:p>
                  <a:pPr marL="342900" indent="-342900" eaLnBrk="0" hangingPunct="0">
                    <a:spcBef>
                      <a:spcPct val="50000"/>
                    </a:spcBef>
                  </a:pPr>
                  <a:r>
                    <a:rPr lang="zh-CN" altLang="en-US" sz="2400" dirty="0">
                      <a:latin typeface="微软雅黑" panose="020B0503020204020204" pitchFamily="34" charset="-122"/>
                      <a:ea typeface="微软雅黑" panose="020B0503020204020204" pitchFamily="34" charset="-122"/>
                    </a:rPr>
                    <a:t>存储器</a:t>
                  </a:r>
                </a:p>
              </p:txBody>
            </p:sp>
            <p:grpSp>
              <p:nvGrpSpPr>
                <p:cNvPr id="42031" name="Group 76"/>
                <p:cNvGrpSpPr/>
                <p:nvPr/>
              </p:nvGrpSpPr>
              <p:grpSpPr>
                <a:xfrm>
                  <a:off x="4156" y="1877"/>
                  <a:ext cx="737" cy="2211"/>
                  <a:chOff x="3447" y="1423"/>
                  <a:chExt cx="879" cy="2211"/>
                </a:xfrm>
              </p:grpSpPr>
              <p:sp>
                <p:nvSpPr>
                  <p:cNvPr id="42032" name="Rectangle 77"/>
                  <p:cNvSpPr/>
                  <p:nvPr/>
                </p:nvSpPr>
                <p:spPr>
                  <a:xfrm>
                    <a:off x="3447" y="1423"/>
                    <a:ext cx="879" cy="2211"/>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42033" name="Line 78"/>
                  <p:cNvSpPr/>
                  <p:nvPr/>
                </p:nvSpPr>
                <p:spPr>
                  <a:xfrm>
                    <a:off x="3447" y="1678"/>
                    <a:ext cx="878" cy="0"/>
                  </a:xfrm>
                  <a:prstGeom prst="line">
                    <a:avLst/>
                  </a:prstGeom>
                  <a:ln w="9525" cap="flat" cmpd="sng">
                    <a:solidFill>
                      <a:schemeClr val="tx1"/>
                    </a:solidFill>
                    <a:prstDash val="solid"/>
                    <a:round/>
                    <a:headEnd type="none" w="med" len="med"/>
                    <a:tailEnd type="none" w="med" len="med"/>
                  </a:ln>
                </p:spPr>
              </p:sp>
              <p:sp>
                <p:nvSpPr>
                  <p:cNvPr id="42034" name="Line 79"/>
                  <p:cNvSpPr/>
                  <p:nvPr/>
                </p:nvSpPr>
                <p:spPr>
                  <a:xfrm>
                    <a:off x="3447" y="1962"/>
                    <a:ext cx="878" cy="0"/>
                  </a:xfrm>
                  <a:prstGeom prst="line">
                    <a:avLst/>
                  </a:prstGeom>
                  <a:ln w="9525" cap="flat" cmpd="sng">
                    <a:solidFill>
                      <a:schemeClr val="tx1"/>
                    </a:solidFill>
                    <a:prstDash val="solid"/>
                    <a:round/>
                    <a:headEnd type="none" w="med" len="med"/>
                    <a:tailEnd type="none" w="med" len="med"/>
                  </a:ln>
                </p:spPr>
              </p:sp>
              <p:sp>
                <p:nvSpPr>
                  <p:cNvPr id="42035" name="Line 80"/>
                  <p:cNvSpPr/>
                  <p:nvPr/>
                </p:nvSpPr>
                <p:spPr>
                  <a:xfrm>
                    <a:off x="3447" y="2245"/>
                    <a:ext cx="878" cy="0"/>
                  </a:xfrm>
                  <a:prstGeom prst="line">
                    <a:avLst/>
                  </a:prstGeom>
                  <a:ln w="9525" cap="flat" cmpd="sng">
                    <a:solidFill>
                      <a:schemeClr val="tx1"/>
                    </a:solidFill>
                    <a:prstDash val="solid"/>
                    <a:round/>
                    <a:headEnd type="none" w="med" len="med"/>
                    <a:tailEnd type="none" w="med" len="med"/>
                  </a:ln>
                </p:spPr>
              </p:sp>
              <p:sp>
                <p:nvSpPr>
                  <p:cNvPr id="42036" name="Line 81"/>
                  <p:cNvSpPr/>
                  <p:nvPr/>
                </p:nvSpPr>
                <p:spPr>
                  <a:xfrm>
                    <a:off x="3447" y="2529"/>
                    <a:ext cx="878" cy="0"/>
                  </a:xfrm>
                  <a:prstGeom prst="line">
                    <a:avLst/>
                  </a:prstGeom>
                  <a:ln w="9525" cap="flat" cmpd="sng">
                    <a:solidFill>
                      <a:schemeClr val="tx1"/>
                    </a:solidFill>
                    <a:prstDash val="solid"/>
                    <a:round/>
                    <a:headEnd type="none" w="med" len="med"/>
                    <a:tailEnd type="none" w="med" len="med"/>
                  </a:ln>
                </p:spPr>
              </p:sp>
              <p:sp>
                <p:nvSpPr>
                  <p:cNvPr id="42037" name="Line 82"/>
                  <p:cNvSpPr/>
                  <p:nvPr/>
                </p:nvSpPr>
                <p:spPr>
                  <a:xfrm>
                    <a:off x="3447" y="2812"/>
                    <a:ext cx="878" cy="0"/>
                  </a:xfrm>
                  <a:prstGeom prst="line">
                    <a:avLst/>
                  </a:prstGeom>
                  <a:ln w="9525" cap="flat" cmpd="sng">
                    <a:solidFill>
                      <a:schemeClr val="tx1"/>
                    </a:solidFill>
                    <a:prstDash val="solid"/>
                    <a:round/>
                    <a:headEnd type="none" w="med" len="med"/>
                    <a:tailEnd type="none" w="med" len="med"/>
                  </a:ln>
                </p:spPr>
              </p:sp>
              <p:sp>
                <p:nvSpPr>
                  <p:cNvPr id="42038" name="Line 83"/>
                  <p:cNvSpPr/>
                  <p:nvPr/>
                </p:nvSpPr>
                <p:spPr>
                  <a:xfrm>
                    <a:off x="3447" y="3096"/>
                    <a:ext cx="878" cy="0"/>
                  </a:xfrm>
                  <a:prstGeom prst="line">
                    <a:avLst/>
                  </a:prstGeom>
                  <a:ln w="9525" cap="flat" cmpd="sng">
                    <a:solidFill>
                      <a:schemeClr val="tx1"/>
                    </a:solidFill>
                    <a:prstDash val="solid"/>
                    <a:round/>
                    <a:headEnd type="none" w="med" len="med"/>
                    <a:tailEnd type="none" w="med" len="med"/>
                  </a:ln>
                </p:spPr>
              </p:sp>
              <p:sp>
                <p:nvSpPr>
                  <p:cNvPr id="42039" name="Line 84"/>
                  <p:cNvSpPr/>
                  <p:nvPr/>
                </p:nvSpPr>
                <p:spPr>
                  <a:xfrm>
                    <a:off x="3447" y="3379"/>
                    <a:ext cx="878" cy="0"/>
                  </a:xfrm>
                  <a:prstGeom prst="line">
                    <a:avLst/>
                  </a:prstGeom>
                  <a:ln w="9525" cap="flat" cmpd="sng">
                    <a:solidFill>
                      <a:schemeClr val="tx1"/>
                    </a:solidFill>
                    <a:prstDash val="solid"/>
                    <a:round/>
                    <a:headEnd type="none" w="med" len="med"/>
                    <a:tailEnd type="none" w="med" len="med"/>
                  </a:ln>
                </p:spPr>
              </p:sp>
            </p:grpSp>
            <p:sp>
              <p:nvSpPr>
                <p:cNvPr id="42040" name="Text Box 85"/>
                <p:cNvSpPr txBox="1"/>
                <p:nvPr/>
              </p:nvSpPr>
              <p:spPr>
                <a:xfrm>
                  <a:off x="4864" y="1941"/>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0</a:t>
                  </a:r>
                </a:p>
              </p:txBody>
            </p:sp>
            <p:sp>
              <p:nvSpPr>
                <p:cNvPr id="42041" name="Text Box 86"/>
                <p:cNvSpPr txBox="1"/>
                <p:nvPr/>
              </p:nvSpPr>
              <p:spPr>
                <a:xfrm>
                  <a:off x="4865" y="2160"/>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a:t>
                  </a:r>
                </a:p>
              </p:txBody>
            </p:sp>
            <p:sp>
              <p:nvSpPr>
                <p:cNvPr id="42042" name="Text Box 87"/>
                <p:cNvSpPr txBox="1"/>
                <p:nvPr/>
              </p:nvSpPr>
              <p:spPr>
                <a:xfrm>
                  <a:off x="4865" y="2472"/>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2</a:t>
                  </a:r>
                </a:p>
              </p:txBody>
            </p:sp>
            <p:sp>
              <p:nvSpPr>
                <p:cNvPr id="42043" name="Text Box 88"/>
                <p:cNvSpPr txBox="1"/>
                <p:nvPr/>
              </p:nvSpPr>
              <p:spPr>
                <a:xfrm>
                  <a:off x="4864" y="2755"/>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3</a:t>
                  </a:r>
                </a:p>
              </p:txBody>
            </p:sp>
            <p:sp>
              <p:nvSpPr>
                <p:cNvPr id="42044" name="Text Box 90"/>
                <p:cNvSpPr txBox="1"/>
                <p:nvPr/>
              </p:nvSpPr>
              <p:spPr>
                <a:xfrm>
                  <a:off x="4865" y="3322"/>
                  <a:ext cx="199" cy="231"/>
                </a:xfrm>
                <a:prstGeom prst="rect">
                  <a:avLst/>
                </a:prstGeom>
                <a:noFill/>
                <a:ln w="9525">
                  <a:noFill/>
                </a:ln>
              </p:spPr>
              <p:txBody>
                <a:bodyPr anchor="t" anchorCtr="0">
                  <a:spAutoFit/>
                </a:bodyPr>
                <a:lstStyle/>
                <a:p>
                  <a:pPr marL="342900" indent="-342900" eaLnBrk="0" hangingPunct="0">
                    <a:spcBef>
                      <a:spcPct val="50000"/>
                    </a:spcBef>
                  </a:pPr>
                  <a:endParaRPr lang="en-US" altLang="zh-CN" sz="1800" dirty="0">
                    <a:solidFill>
                      <a:srgbClr val="008000"/>
                    </a:solidFill>
                    <a:latin typeface="微软雅黑" panose="020B0503020204020204" pitchFamily="34" charset="-122"/>
                    <a:ea typeface="微软雅黑" panose="020B0503020204020204" pitchFamily="34" charset="-122"/>
                  </a:endParaRPr>
                </a:p>
              </p:txBody>
            </p:sp>
            <p:sp>
              <p:nvSpPr>
                <p:cNvPr id="42045" name="Text Box 91"/>
                <p:cNvSpPr txBox="1"/>
                <p:nvPr/>
              </p:nvSpPr>
              <p:spPr>
                <a:xfrm>
                  <a:off x="4864" y="3578"/>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14</a:t>
                  </a:r>
                </a:p>
              </p:txBody>
            </p:sp>
            <p:sp>
              <p:nvSpPr>
                <p:cNvPr id="42046" name="Text Box 92"/>
                <p:cNvSpPr txBox="1"/>
                <p:nvPr/>
              </p:nvSpPr>
              <p:spPr>
                <a:xfrm>
                  <a:off x="4864" y="3885"/>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15</a:t>
                  </a:r>
                </a:p>
              </p:txBody>
            </p:sp>
          </p:grpSp>
          <p:sp>
            <p:nvSpPr>
              <p:cNvPr id="42047" name="Rectangle 93"/>
              <p:cNvSpPr/>
              <p:nvPr/>
            </p:nvSpPr>
            <p:spPr>
              <a:xfrm>
                <a:off x="4127" y="1877"/>
                <a:ext cx="708" cy="2211"/>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70" name="直接连接符 69"/>
            <p:cNvCxnSpPr/>
            <p:nvPr/>
          </p:nvCxnSpPr>
          <p:spPr>
            <a:xfrm>
              <a:off x="3267075" y="2519236"/>
              <a:ext cx="0" cy="376237"/>
            </a:xfrm>
            <a:prstGeom prst="line">
              <a:avLst/>
            </a:prstGeom>
            <a:ln w="25400"/>
          </p:spPr>
          <p:style>
            <a:lnRef idx="1">
              <a:schemeClr val="dk1"/>
            </a:lnRef>
            <a:fillRef idx="0">
              <a:schemeClr val="dk1"/>
            </a:fillRef>
            <a:effectRef idx="0">
              <a:schemeClr val="dk1"/>
            </a:effectRef>
            <a:fontRef idx="minor">
              <a:schemeClr val="tx1"/>
            </a:fontRef>
          </p:style>
        </p:cxnSp>
        <p:sp>
          <p:nvSpPr>
            <p:cNvPr id="42049" name="矩形 70"/>
            <p:cNvSpPr/>
            <p:nvPr/>
          </p:nvSpPr>
          <p:spPr>
            <a:xfrm>
              <a:off x="2681288" y="2550985"/>
              <a:ext cx="571500"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OP</a:t>
              </a:r>
              <a:endParaRPr lang="zh-CN" altLang="en-US" sz="1800" dirty="0">
                <a:solidFill>
                  <a:srgbClr val="FF0000"/>
                </a:solidFill>
                <a:latin typeface="微软雅黑" panose="020B0503020204020204" pitchFamily="34" charset="-122"/>
                <a:ea typeface="微软雅黑" panose="020B0503020204020204" pitchFamily="34" charset="-122"/>
              </a:endParaRPr>
            </a:p>
          </p:txBody>
        </p:sp>
        <p:sp>
          <p:nvSpPr>
            <p:cNvPr id="42050" name="矩形 72"/>
            <p:cNvSpPr/>
            <p:nvPr/>
          </p:nvSpPr>
          <p:spPr>
            <a:xfrm>
              <a:off x="3219450" y="2520823"/>
              <a:ext cx="754063" cy="369887"/>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addr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42051" name="Group 7"/>
            <p:cNvGrpSpPr/>
            <p:nvPr/>
          </p:nvGrpSpPr>
          <p:grpSpPr>
            <a:xfrm>
              <a:off x="7993063" y="3052635"/>
              <a:ext cx="1028700" cy="831850"/>
              <a:chOff x="5035" y="1579"/>
              <a:chExt cx="648" cy="524"/>
            </a:xfrm>
          </p:grpSpPr>
          <p:sp>
            <p:nvSpPr>
              <p:cNvPr id="42052" name="Text Box 8"/>
              <p:cNvSpPr txBox="1"/>
              <p:nvPr/>
            </p:nvSpPr>
            <p:spPr>
              <a:xfrm>
                <a:off x="5261" y="1579"/>
                <a:ext cx="422"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输入</a:t>
                </a: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42053" name="AutoShape 9"/>
              <p:cNvSpPr/>
              <p:nvPr/>
            </p:nvSpPr>
            <p:spPr>
              <a:xfrm>
                <a:off x="5035" y="1791"/>
                <a:ext cx="199" cy="141"/>
              </a:xfrm>
              <a:prstGeom prst="leftRightArrow">
                <a:avLst>
                  <a:gd name="adj1" fmla="val 50000"/>
                  <a:gd name="adj2" fmla="val 28200"/>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pPr marL="342900" indent="-342900" algn="ctr" eaLnBrk="0" hangingPunct="0"/>
                <a:endParaRPr lang="zh-CN" altLang="en-US" sz="1800" dirty="0">
                  <a:solidFill>
                    <a:srgbClr val="CC3300"/>
                  </a:solidFill>
                  <a:latin typeface="微软雅黑" panose="020B0503020204020204" pitchFamily="34" charset="-122"/>
                  <a:ea typeface="微软雅黑" panose="020B0503020204020204" pitchFamily="34" charset="-122"/>
                </a:endParaRPr>
              </a:p>
            </p:txBody>
          </p:sp>
        </p:grpSp>
        <p:grpSp>
          <p:nvGrpSpPr>
            <p:cNvPr id="42054" name="Group 10"/>
            <p:cNvGrpSpPr/>
            <p:nvPr/>
          </p:nvGrpSpPr>
          <p:grpSpPr>
            <a:xfrm>
              <a:off x="7991475" y="4357560"/>
              <a:ext cx="990600" cy="831850"/>
              <a:chOff x="5034" y="2415"/>
              <a:chExt cx="624" cy="524"/>
            </a:xfrm>
          </p:grpSpPr>
          <p:sp>
            <p:nvSpPr>
              <p:cNvPr id="42055" name="Text Box 11"/>
              <p:cNvSpPr txBox="1"/>
              <p:nvPr/>
            </p:nvSpPr>
            <p:spPr>
              <a:xfrm>
                <a:off x="5261" y="2415"/>
                <a:ext cx="397"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输出</a:t>
                </a:r>
                <a:endParaRPr lang="en-US" altLang="zh-CN" sz="2400" dirty="0">
                  <a:solidFill>
                    <a:srgbClr val="CC3300"/>
                  </a:solidFill>
                  <a:latin typeface="微软雅黑" panose="020B0503020204020204" pitchFamily="34" charset="-122"/>
                  <a:ea typeface="微软雅黑" panose="020B0503020204020204" pitchFamily="34" charset="-122"/>
                </a:endParaRP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42056" name="AutoShape 12"/>
              <p:cNvSpPr/>
              <p:nvPr/>
            </p:nvSpPr>
            <p:spPr>
              <a:xfrm>
                <a:off x="5034" y="2614"/>
                <a:ext cx="227" cy="141"/>
              </a:xfrm>
              <a:prstGeom prst="leftRightArrow">
                <a:avLst>
                  <a:gd name="adj1" fmla="val 50000"/>
                  <a:gd name="adj2" fmla="val 32168"/>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81" name="直接连接符 80"/>
            <p:cNvCxnSpPr/>
            <p:nvPr/>
          </p:nvCxnSpPr>
          <p:spPr>
            <a:xfrm>
              <a:off x="7745413" y="4452810"/>
              <a:ext cx="0" cy="534987"/>
            </a:xfrm>
            <a:prstGeom prst="line">
              <a:avLst/>
            </a:prstGeom>
            <a:ln w="50800">
              <a:prstDash val="sysDot"/>
            </a:ln>
          </p:spPr>
          <p:style>
            <a:lnRef idx="1">
              <a:schemeClr val="dk1"/>
            </a:lnRef>
            <a:fillRef idx="0">
              <a:schemeClr val="dk1"/>
            </a:fillRef>
            <a:effectRef idx="0">
              <a:schemeClr val="dk1"/>
            </a:effectRef>
            <a:fontRef idx="minor">
              <a:schemeClr val="tx1"/>
            </a:fontRef>
          </p:style>
        </p:cxnSp>
        <p:cxnSp>
          <p:nvCxnSpPr>
            <p:cNvPr id="85" name="直接连接符 84"/>
            <p:cNvCxnSpPr/>
            <p:nvPr/>
          </p:nvCxnSpPr>
          <p:spPr>
            <a:xfrm>
              <a:off x="7092950" y="4459160"/>
              <a:ext cx="0" cy="534987"/>
            </a:xfrm>
            <a:prstGeom prst="line">
              <a:avLst/>
            </a:prstGeom>
            <a:ln w="50800">
              <a:prstDash val="sysDot"/>
            </a:ln>
          </p:spPr>
          <p:style>
            <a:lnRef idx="1">
              <a:schemeClr val="dk1"/>
            </a:lnRef>
            <a:fillRef idx="0">
              <a:schemeClr val="dk1"/>
            </a:fillRef>
            <a:effectRef idx="0">
              <a:schemeClr val="dk1"/>
            </a:effectRef>
            <a:fontRef idx="minor">
              <a:schemeClr val="tx1"/>
            </a:fontRef>
          </p:style>
        </p:cxnSp>
        <p:sp>
          <p:nvSpPr>
            <p:cNvPr id="42059" name="Line 39"/>
            <p:cNvSpPr/>
            <p:nvPr/>
          </p:nvSpPr>
          <p:spPr>
            <a:xfrm rot="-5400000">
              <a:off x="2044700" y="4763960"/>
              <a:ext cx="0" cy="3524250"/>
            </a:xfrm>
            <a:prstGeom prst="line">
              <a:avLst/>
            </a:prstGeom>
            <a:ln w="38100" cap="flat" cmpd="sng">
              <a:solidFill>
                <a:srgbClr val="3333CC"/>
              </a:solidFill>
              <a:prstDash val="solid"/>
              <a:round/>
              <a:headEnd type="none" w="med" len="med"/>
              <a:tailEnd type="none" w="med" len="med"/>
            </a:ln>
          </p:spPr>
        </p:sp>
        <p:sp>
          <p:nvSpPr>
            <p:cNvPr id="42060" name="Line 40"/>
            <p:cNvSpPr/>
            <p:nvPr/>
          </p:nvSpPr>
          <p:spPr>
            <a:xfrm rot="-5400000" flipV="1">
              <a:off x="3532183" y="6253031"/>
              <a:ext cx="504825" cy="0"/>
            </a:xfrm>
            <a:prstGeom prst="line">
              <a:avLst/>
            </a:prstGeom>
            <a:ln w="38100" cap="flat" cmpd="sng">
              <a:solidFill>
                <a:srgbClr val="3333CC"/>
              </a:solidFill>
              <a:prstDash val="solid"/>
              <a:round/>
              <a:headEnd type="none" w="med" len="med"/>
              <a:tailEnd type="triangle" w="med" len="med"/>
            </a:ln>
          </p:spPr>
        </p:sp>
        <p:sp>
          <p:nvSpPr>
            <p:cNvPr id="42061" name="Line 41"/>
            <p:cNvSpPr/>
            <p:nvPr/>
          </p:nvSpPr>
          <p:spPr>
            <a:xfrm rot="-5400000" flipH="1" flipV="1">
              <a:off x="1072874" y="6270493"/>
              <a:ext cx="517525" cy="0"/>
            </a:xfrm>
            <a:prstGeom prst="line">
              <a:avLst/>
            </a:prstGeom>
            <a:ln w="34925" cap="flat" cmpd="sng">
              <a:solidFill>
                <a:srgbClr val="3333CC"/>
              </a:solidFill>
              <a:prstDash val="solid"/>
              <a:round/>
              <a:headEnd type="none" w="med" len="med"/>
              <a:tailEnd type="triangle" w="med" len="med"/>
            </a:ln>
          </p:spPr>
        </p:sp>
        <p:sp>
          <p:nvSpPr>
            <p:cNvPr id="42062" name="Line 51"/>
            <p:cNvSpPr/>
            <p:nvPr/>
          </p:nvSpPr>
          <p:spPr>
            <a:xfrm flipV="1">
              <a:off x="276225" y="2125535"/>
              <a:ext cx="0" cy="4429125"/>
            </a:xfrm>
            <a:prstGeom prst="line">
              <a:avLst/>
            </a:prstGeom>
            <a:ln w="38100" cap="flat" cmpd="sng">
              <a:solidFill>
                <a:srgbClr val="0066FF"/>
              </a:solidFill>
              <a:prstDash val="solid"/>
              <a:round/>
              <a:headEnd type="none" w="med" len="med"/>
              <a:tailEnd type="none" w="med" len="med"/>
            </a:ln>
          </p:spPr>
        </p:sp>
        <p:sp>
          <p:nvSpPr>
            <p:cNvPr id="42063" name="Line 39"/>
            <p:cNvSpPr/>
            <p:nvPr/>
          </p:nvSpPr>
          <p:spPr>
            <a:xfrm rot="-5400000">
              <a:off x="2530475" y="-158877"/>
              <a:ext cx="19050" cy="4514850"/>
            </a:xfrm>
            <a:prstGeom prst="line">
              <a:avLst/>
            </a:prstGeom>
            <a:ln w="38100" cap="flat" cmpd="sng">
              <a:solidFill>
                <a:srgbClr val="3333CC"/>
              </a:solidFill>
              <a:prstDash val="solid"/>
              <a:round/>
              <a:headEnd type="none" w="med" len="med"/>
              <a:tailEnd type="none" w="med" len="med"/>
            </a:ln>
          </p:spPr>
        </p:sp>
        <p:sp>
          <p:nvSpPr>
            <p:cNvPr id="42064" name="Line 40"/>
            <p:cNvSpPr/>
            <p:nvPr/>
          </p:nvSpPr>
          <p:spPr>
            <a:xfrm rot="5400000" flipV="1">
              <a:off x="4545802" y="2305712"/>
              <a:ext cx="503237" cy="0"/>
            </a:xfrm>
            <a:prstGeom prst="line">
              <a:avLst/>
            </a:prstGeom>
            <a:ln w="38100" cap="flat" cmpd="sng">
              <a:solidFill>
                <a:srgbClr val="3333CC"/>
              </a:solidFill>
              <a:prstDash val="solid"/>
              <a:round/>
              <a:headEnd type="triangle" w="med" len="med"/>
              <a:tailEnd type="triangle" w="med" len="med"/>
            </a:ln>
          </p:spPr>
        </p:sp>
        <p:sp>
          <p:nvSpPr>
            <p:cNvPr id="42065" name="Line 40"/>
            <p:cNvSpPr/>
            <p:nvPr/>
          </p:nvSpPr>
          <p:spPr>
            <a:xfrm rot="5400000">
              <a:off x="927100" y="2665285"/>
              <a:ext cx="1079500" cy="0"/>
            </a:xfrm>
            <a:prstGeom prst="line">
              <a:avLst/>
            </a:prstGeom>
            <a:ln w="38100" cap="flat" cmpd="sng">
              <a:solidFill>
                <a:srgbClr val="3333CC"/>
              </a:solidFill>
              <a:prstDash val="solid"/>
              <a:round/>
              <a:headEnd type="triangle" w="med" len="med"/>
              <a:tailEnd type="triangle" w="med" len="med"/>
            </a:ln>
          </p:spPr>
        </p:sp>
        <p:sp>
          <p:nvSpPr>
            <p:cNvPr id="42066" name="Line 33"/>
            <p:cNvSpPr/>
            <p:nvPr/>
          </p:nvSpPr>
          <p:spPr>
            <a:xfrm flipH="1">
              <a:off x="3851275" y="2692273"/>
              <a:ext cx="396875" cy="0"/>
            </a:xfrm>
            <a:prstGeom prst="line">
              <a:avLst/>
            </a:prstGeom>
            <a:ln w="38100" cap="flat" cmpd="sng">
              <a:solidFill>
                <a:srgbClr val="3333CC"/>
              </a:solidFill>
              <a:prstDash val="solid"/>
              <a:round/>
              <a:headEnd type="none" w="med" len="med"/>
              <a:tailEnd type="triangle" w="med" len="med"/>
            </a:ln>
          </p:spPr>
        </p:sp>
        <p:sp>
          <p:nvSpPr>
            <p:cNvPr id="42067" name="Line 40"/>
            <p:cNvSpPr/>
            <p:nvPr/>
          </p:nvSpPr>
          <p:spPr>
            <a:xfrm rot="5400000" flipV="1">
              <a:off x="2673350" y="3241548"/>
              <a:ext cx="647700" cy="0"/>
            </a:xfrm>
            <a:prstGeom prst="line">
              <a:avLst/>
            </a:prstGeom>
            <a:ln w="38100" cap="flat" cmpd="sng">
              <a:solidFill>
                <a:srgbClr val="00B050"/>
              </a:solidFill>
              <a:prstDash val="solid"/>
              <a:round/>
              <a:headEnd type="none" w="med" len="med"/>
              <a:tailEnd type="triangle" w="med" len="med"/>
            </a:ln>
          </p:spPr>
        </p:sp>
        <p:sp>
          <p:nvSpPr>
            <p:cNvPr id="42068" name="Line 50"/>
            <p:cNvSpPr/>
            <p:nvPr/>
          </p:nvSpPr>
          <p:spPr>
            <a:xfrm rot="-10800000" flipH="1">
              <a:off x="3556000" y="4763960"/>
              <a:ext cx="1008063" cy="0"/>
            </a:xfrm>
            <a:prstGeom prst="line">
              <a:avLst/>
            </a:prstGeom>
            <a:ln w="38100" cap="flat" cmpd="sng">
              <a:solidFill>
                <a:schemeClr val="hlink"/>
              </a:solidFill>
              <a:prstDash val="solid"/>
              <a:round/>
              <a:headEnd type="none" w="med" len="med"/>
              <a:tailEnd type="triangle" w="med" len="med"/>
            </a:ln>
          </p:spPr>
        </p:sp>
        <p:sp>
          <p:nvSpPr>
            <p:cNvPr id="42069" name="Line 40"/>
            <p:cNvSpPr/>
            <p:nvPr/>
          </p:nvSpPr>
          <p:spPr>
            <a:xfrm rot="5400000" flipV="1">
              <a:off x="3338950" y="3104585"/>
              <a:ext cx="396000" cy="0"/>
            </a:xfrm>
            <a:prstGeom prst="line">
              <a:avLst/>
            </a:prstGeom>
            <a:ln w="38100" cap="flat" cmpd="sng">
              <a:solidFill>
                <a:srgbClr val="00B050"/>
              </a:solidFill>
              <a:prstDash val="solid"/>
              <a:round/>
              <a:headEnd type="none" w="med" len="med"/>
              <a:tailEnd type="none" w="med" len="med"/>
            </a:ln>
          </p:spPr>
        </p:sp>
        <p:sp>
          <p:nvSpPr>
            <p:cNvPr id="42070" name="Line 50"/>
            <p:cNvSpPr/>
            <p:nvPr/>
          </p:nvSpPr>
          <p:spPr>
            <a:xfrm rot="-10800000" flipH="1">
              <a:off x="3528363" y="3293935"/>
              <a:ext cx="1404000" cy="0"/>
            </a:xfrm>
            <a:prstGeom prst="line">
              <a:avLst/>
            </a:prstGeom>
            <a:ln w="38100" cap="flat" cmpd="sng">
              <a:solidFill>
                <a:schemeClr val="hlink"/>
              </a:solidFill>
              <a:prstDash val="solid"/>
              <a:round/>
              <a:headEnd type="none" w="med" len="med"/>
              <a:tailEnd type="none" w="med" len="med"/>
            </a:ln>
          </p:spPr>
        </p:sp>
        <p:sp>
          <p:nvSpPr>
            <p:cNvPr id="42071" name="Line 40"/>
            <p:cNvSpPr/>
            <p:nvPr/>
          </p:nvSpPr>
          <p:spPr>
            <a:xfrm rot="5400000">
              <a:off x="4266402" y="3944012"/>
              <a:ext cx="1331913" cy="0"/>
            </a:xfrm>
            <a:prstGeom prst="line">
              <a:avLst/>
            </a:prstGeom>
            <a:ln w="38100" cap="flat" cmpd="sng">
              <a:solidFill>
                <a:srgbClr val="00B050"/>
              </a:solidFill>
              <a:prstDash val="solid"/>
              <a:round/>
              <a:headEnd type="none" w="med" len="med"/>
              <a:tailEnd type="triangle" w="med" len="med"/>
            </a:ln>
          </p:spPr>
        </p:sp>
        <p:sp>
          <p:nvSpPr>
            <p:cNvPr id="42072" name="Line 59"/>
            <p:cNvSpPr/>
            <p:nvPr/>
          </p:nvSpPr>
          <p:spPr>
            <a:xfrm rot="5400000" flipV="1">
              <a:off x="2552038" y="3485359"/>
              <a:ext cx="0" cy="576000"/>
            </a:xfrm>
            <a:prstGeom prst="line">
              <a:avLst/>
            </a:prstGeom>
            <a:ln w="38100" cap="flat" cmpd="sng">
              <a:solidFill>
                <a:srgbClr val="FF3300"/>
              </a:solidFill>
              <a:prstDash val="dash"/>
              <a:round/>
              <a:headEnd type="none" w="med" len="med"/>
              <a:tailEnd type="none" w="med" len="med"/>
            </a:ln>
          </p:spPr>
        </p:sp>
        <p:sp>
          <p:nvSpPr>
            <p:cNvPr id="42073" name="Line 59"/>
            <p:cNvSpPr/>
            <p:nvPr/>
          </p:nvSpPr>
          <p:spPr>
            <a:xfrm rot="-5400000" flipH="1" flipV="1">
              <a:off x="2042319" y="5609304"/>
              <a:ext cx="0" cy="468312"/>
            </a:xfrm>
            <a:prstGeom prst="line">
              <a:avLst/>
            </a:prstGeom>
            <a:ln w="38100" cap="flat" cmpd="sng">
              <a:solidFill>
                <a:srgbClr val="FF3300"/>
              </a:solidFill>
              <a:prstDash val="dash"/>
              <a:round/>
              <a:headEnd type="none" w="med" len="med"/>
              <a:tailEnd type="triangle" w="med" len="med"/>
            </a:ln>
          </p:spPr>
        </p:sp>
        <p:sp>
          <p:nvSpPr>
            <p:cNvPr id="42074" name="Line 40"/>
            <p:cNvSpPr/>
            <p:nvPr/>
          </p:nvSpPr>
          <p:spPr>
            <a:xfrm rot="5400000">
              <a:off x="1250426" y="4799124"/>
              <a:ext cx="2052638" cy="0"/>
            </a:xfrm>
            <a:prstGeom prst="line">
              <a:avLst/>
            </a:prstGeom>
            <a:ln w="38100" cap="flat" cmpd="sng">
              <a:solidFill>
                <a:srgbClr val="FF0000"/>
              </a:solidFill>
              <a:prstDash val="dash"/>
              <a:round/>
              <a:headEnd type="none" w="med" len="med"/>
              <a:tailEnd type="none" w="med" len="med"/>
            </a:ln>
          </p:spPr>
        </p:sp>
        <p:sp>
          <p:nvSpPr>
            <p:cNvPr id="42075" name="Line 50"/>
            <p:cNvSpPr/>
            <p:nvPr/>
          </p:nvSpPr>
          <p:spPr>
            <a:xfrm rot="-10800000" flipH="1">
              <a:off x="2609850" y="5843460"/>
              <a:ext cx="431800" cy="0"/>
            </a:xfrm>
            <a:prstGeom prst="line">
              <a:avLst/>
            </a:prstGeom>
            <a:ln w="38100" cap="flat" cmpd="sng">
              <a:solidFill>
                <a:schemeClr val="hlink"/>
              </a:solidFill>
              <a:prstDash val="solid"/>
              <a:round/>
              <a:headEnd type="none" w="med" len="med"/>
              <a:tailEnd type="none" w="med" len="med"/>
            </a:ln>
          </p:spPr>
        </p:sp>
        <p:sp>
          <p:nvSpPr>
            <p:cNvPr id="42076" name="Line 40"/>
            <p:cNvSpPr/>
            <p:nvPr/>
          </p:nvSpPr>
          <p:spPr>
            <a:xfrm rot="5400000">
              <a:off x="1638296" y="4906831"/>
              <a:ext cx="1908175" cy="0"/>
            </a:xfrm>
            <a:prstGeom prst="line">
              <a:avLst/>
            </a:prstGeom>
            <a:ln w="38100" cap="flat" cmpd="sng">
              <a:solidFill>
                <a:srgbClr val="00B050"/>
              </a:solidFill>
              <a:prstDash val="solid"/>
              <a:round/>
              <a:headEnd type="none" w="med" len="med"/>
              <a:tailEnd type="none" w="med" len="med"/>
            </a:ln>
          </p:spPr>
        </p:sp>
        <p:sp>
          <p:nvSpPr>
            <p:cNvPr id="42077" name="Line 50"/>
            <p:cNvSpPr/>
            <p:nvPr/>
          </p:nvSpPr>
          <p:spPr>
            <a:xfrm rot="-10800000" flipH="1">
              <a:off x="2573338" y="3959098"/>
              <a:ext cx="288925" cy="0"/>
            </a:xfrm>
            <a:prstGeom prst="line">
              <a:avLst/>
            </a:prstGeom>
            <a:ln w="38100" cap="flat" cmpd="sng">
              <a:solidFill>
                <a:schemeClr val="hlink"/>
              </a:solidFill>
              <a:prstDash val="solid"/>
              <a:round/>
              <a:headEnd type="none" w="med" len="med"/>
              <a:tailEnd type="triangle" w="med" len="med"/>
            </a:ln>
          </p:spPr>
        </p:sp>
        <p:sp>
          <p:nvSpPr>
            <p:cNvPr id="42078" name="Line 59"/>
            <p:cNvSpPr/>
            <p:nvPr/>
          </p:nvSpPr>
          <p:spPr>
            <a:xfrm rot="5400000" flipH="1" flipV="1">
              <a:off x="6250777" y="6140120"/>
              <a:ext cx="0" cy="1116013"/>
            </a:xfrm>
            <a:prstGeom prst="line">
              <a:avLst/>
            </a:prstGeom>
            <a:ln w="38100" cap="flat" cmpd="sng">
              <a:solidFill>
                <a:srgbClr val="FF3300"/>
              </a:solidFill>
              <a:prstDash val="dash"/>
              <a:round/>
              <a:headEnd type="none" w="med" len="med"/>
              <a:tailEnd type="triangle" w="med" len="med"/>
            </a:ln>
          </p:spPr>
        </p:sp>
        <p:sp>
          <p:nvSpPr>
            <p:cNvPr id="42079" name="Text Box 57"/>
            <p:cNvSpPr txBox="1"/>
            <p:nvPr/>
          </p:nvSpPr>
          <p:spPr>
            <a:xfrm>
              <a:off x="6832600" y="6494335"/>
              <a:ext cx="1700213"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控制信号线</a:t>
              </a:r>
            </a:p>
          </p:txBody>
        </p:sp>
        <p:sp>
          <p:nvSpPr>
            <p:cNvPr id="116" name="矩形 115"/>
            <p:cNvSpPr/>
            <p:nvPr/>
          </p:nvSpPr>
          <p:spPr>
            <a:xfrm>
              <a:off x="161925" y="1431798"/>
              <a:ext cx="5172075" cy="531177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42081" name="Text Box 57"/>
            <p:cNvSpPr txBox="1"/>
            <p:nvPr/>
          </p:nvSpPr>
          <p:spPr>
            <a:xfrm>
              <a:off x="207963" y="1500060"/>
              <a:ext cx="2563812"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中央处理器（</a:t>
              </a:r>
              <a:r>
                <a:rPr lang="en-US" altLang="zh-CN" sz="2000" dirty="0">
                  <a:solidFill>
                    <a:srgbClr val="FF3300"/>
                  </a:solidFill>
                  <a:latin typeface="微软雅黑" panose="020B0503020204020204" pitchFamily="34" charset="-122"/>
                  <a:ea typeface="微软雅黑" panose="020B0503020204020204" pitchFamily="34" charset="-122"/>
                </a:rPr>
                <a:t>CPU</a:t>
              </a:r>
              <a:r>
                <a:rPr lang="zh-CN" altLang="en-US" sz="2000" dirty="0">
                  <a:solidFill>
                    <a:srgbClr val="FF3300"/>
                  </a:solidFill>
                  <a:latin typeface="微软雅黑" panose="020B0503020204020204" pitchFamily="34" charset="-122"/>
                  <a:ea typeface="微软雅黑" panose="020B0503020204020204" pitchFamily="34" charset="-122"/>
                </a:rPr>
                <a:t>）</a:t>
              </a:r>
            </a:p>
          </p:txBody>
        </p:sp>
        <p:sp>
          <p:nvSpPr>
            <p:cNvPr id="42082" name="Text Box 61"/>
            <p:cNvSpPr txBox="1"/>
            <p:nvPr/>
          </p:nvSpPr>
          <p:spPr>
            <a:xfrm>
              <a:off x="926595" y="6015905"/>
              <a:ext cx="617537"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F</a:t>
              </a:r>
            </a:p>
          </p:txBody>
        </p:sp>
        <p:sp>
          <p:nvSpPr>
            <p:cNvPr id="42083" name="Text Box 61"/>
            <p:cNvSpPr txBox="1"/>
            <p:nvPr/>
          </p:nvSpPr>
          <p:spPr>
            <a:xfrm>
              <a:off x="619125" y="4800473"/>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a:t>
              </a:r>
            </a:p>
          </p:txBody>
        </p:sp>
        <p:sp>
          <p:nvSpPr>
            <p:cNvPr id="42084" name="Text Box 61"/>
            <p:cNvSpPr txBox="1"/>
            <p:nvPr/>
          </p:nvSpPr>
          <p:spPr>
            <a:xfrm>
              <a:off x="1785938" y="4789360"/>
              <a:ext cx="619125"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B</a:t>
              </a:r>
            </a:p>
          </p:txBody>
        </p:sp>
        <p:sp>
          <p:nvSpPr>
            <p:cNvPr id="42085" name="Text Box 61"/>
            <p:cNvSpPr txBox="1"/>
            <p:nvPr/>
          </p:nvSpPr>
          <p:spPr>
            <a:xfrm>
              <a:off x="1738313" y="5837110"/>
              <a:ext cx="1262062" cy="461963"/>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ALUop</a:t>
              </a:r>
            </a:p>
          </p:txBody>
        </p:sp>
      </p:grpSp>
      <p:sp>
        <p:nvSpPr>
          <p:cNvPr id="127" name="Text Box 96"/>
          <p:cNvSpPr txBox="1"/>
          <p:nvPr/>
        </p:nvSpPr>
        <p:spPr>
          <a:xfrm>
            <a:off x="88900" y="785813"/>
            <a:ext cx="8847138" cy="461962"/>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solidFill>
                  <a:srgbClr val="C00000"/>
                </a:solidFill>
                <a:latin typeface="微软雅黑" panose="020B0503020204020204" pitchFamily="34" charset="-122"/>
                <a:ea typeface="微软雅黑" panose="020B0503020204020204" pitchFamily="34" charset="-122"/>
              </a:rPr>
              <a:t>8</a:t>
            </a:r>
            <a:r>
              <a:rPr lang="zh-CN" altLang="en-US" sz="2400" dirty="0">
                <a:solidFill>
                  <a:srgbClr val="C00000"/>
                </a:solidFill>
                <a:latin typeface="微软雅黑" panose="020B0503020204020204" pitchFamily="34" charset="-122"/>
                <a:ea typeface="微软雅黑" panose="020B0503020204020204" pitchFamily="34" charset="-122"/>
              </a:rPr>
              <a:t>位模型机</a:t>
            </a:r>
            <a:r>
              <a:rPr lang="en-US" altLang="zh-CN" sz="2400" dirty="0">
                <a:solidFill>
                  <a:srgbClr val="C00000"/>
                </a:solidFill>
                <a:latin typeface="微软雅黑" panose="020B0503020204020204" pitchFamily="34" charset="-122"/>
                <a:ea typeface="微软雅黑" panose="020B0503020204020204" pitchFamily="34" charset="-122"/>
              </a:rPr>
              <a:t>M</a:t>
            </a:r>
            <a:r>
              <a:rPr lang="zh-CN" altLang="en-US" sz="2400" dirty="0">
                <a:solidFill>
                  <a:srgbClr val="C00000"/>
                </a:solidFill>
                <a:latin typeface="微软雅黑" panose="020B0503020204020204" pitchFamily="34" charset="-122"/>
                <a:ea typeface="微软雅黑" panose="020B0503020204020204" pitchFamily="34" charset="-122"/>
              </a:rPr>
              <a:t>：</a:t>
            </a:r>
            <a:r>
              <a:rPr lang="en-US" altLang="zh-CN" sz="2400" dirty="0">
                <a:solidFill>
                  <a:srgbClr val="3333CC"/>
                </a:solidFill>
                <a:latin typeface="微软雅黑" panose="020B0503020204020204" pitchFamily="34" charset="-122"/>
                <a:ea typeface="微软雅黑" panose="020B0503020204020204" pitchFamily="34" charset="-122"/>
              </a:rPr>
              <a:t>8</a:t>
            </a:r>
            <a:r>
              <a:rPr lang="zh-CN" altLang="en-US" sz="2400" dirty="0">
                <a:solidFill>
                  <a:srgbClr val="3333CC"/>
                </a:solidFill>
                <a:latin typeface="微软雅黑" panose="020B0503020204020204" pitchFamily="34" charset="-122"/>
                <a:ea typeface="微软雅黑" panose="020B0503020204020204" pitchFamily="34" charset="-122"/>
              </a:rPr>
              <a:t>位定长指令字，</a:t>
            </a:r>
            <a:r>
              <a:rPr lang="en-US" altLang="zh-CN" sz="2400" dirty="0">
                <a:solidFill>
                  <a:srgbClr val="3333CC"/>
                </a:solidFill>
                <a:latin typeface="微软雅黑" panose="020B0503020204020204" pitchFamily="34" charset="-122"/>
                <a:ea typeface="微软雅黑" panose="020B0503020204020204" pitchFamily="34" charset="-122"/>
              </a:rPr>
              <a:t>4</a:t>
            </a:r>
            <a:r>
              <a:rPr lang="zh-CN" altLang="en-US" sz="2400" dirty="0">
                <a:solidFill>
                  <a:srgbClr val="3333CC"/>
                </a:solidFill>
                <a:latin typeface="微软雅黑" panose="020B0503020204020204" pitchFamily="34" charset="-122"/>
                <a:ea typeface="微软雅黑" panose="020B0503020204020204" pitchFamily="34" charset="-122"/>
              </a:rPr>
              <a:t>个</a:t>
            </a:r>
            <a:r>
              <a:rPr lang="en-US" altLang="zh-CN" sz="2400" dirty="0">
                <a:solidFill>
                  <a:srgbClr val="3333CC"/>
                </a:solidFill>
                <a:latin typeface="微软雅黑" panose="020B0503020204020204" pitchFamily="34" charset="-122"/>
                <a:ea typeface="微软雅黑" panose="020B0503020204020204" pitchFamily="34" charset="-122"/>
              </a:rPr>
              <a:t>GPR</a:t>
            </a:r>
            <a:r>
              <a:rPr lang="zh-CN" altLang="en-US" sz="2400" dirty="0">
                <a:solidFill>
                  <a:srgbClr val="3333CC"/>
                </a:solidFill>
                <a:latin typeface="微软雅黑" panose="020B0503020204020204" pitchFamily="34" charset="-122"/>
                <a:ea typeface="微软雅黑" panose="020B0503020204020204" pitchFamily="34" charset="-122"/>
              </a:rPr>
              <a:t>，</a:t>
            </a:r>
            <a:r>
              <a:rPr lang="en-US" altLang="zh-CN" sz="2400" dirty="0">
                <a:solidFill>
                  <a:srgbClr val="3333CC"/>
                </a:solidFill>
                <a:latin typeface="微软雅黑" panose="020B0503020204020204" pitchFamily="34" charset="-122"/>
                <a:ea typeface="微软雅黑" panose="020B0503020204020204" pitchFamily="34" charset="-122"/>
              </a:rPr>
              <a:t>16</a:t>
            </a:r>
            <a:r>
              <a:rPr lang="zh-CN" altLang="en-US" sz="2400" dirty="0">
                <a:solidFill>
                  <a:srgbClr val="3333CC"/>
                </a:solidFill>
                <a:latin typeface="微软雅黑" panose="020B0503020204020204" pitchFamily="34" charset="-122"/>
                <a:ea typeface="微软雅黑" panose="020B0503020204020204" pitchFamily="34" charset="-122"/>
              </a:rPr>
              <a:t>个主存单元</a:t>
            </a:r>
          </a:p>
        </p:txBody>
      </p:sp>
      <p:sp>
        <p:nvSpPr>
          <p:cNvPr id="42087" name="Line 59"/>
          <p:cNvSpPr/>
          <p:nvPr/>
        </p:nvSpPr>
        <p:spPr>
          <a:xfrm rot="5400000" flipH="1" flipV="1">
            <a:off x="6245225" y="5842000"/>
            <a:ext cx="0" cy="1114425"/>
          </a:xfrm>
          <a:prstGeom prst="line">
            <a:avLst/>
          </a:prstGeom>
          <a:ln w="38100" cap="flat" cmpd="sng">
            <a:solidFill>
              <a:srgbClr val="0000FF"/>
            </a:solidFill>
            <a:prstDash val="solid"/>
            <a:round/>
            <a:headEnd type="none" w="med" len="med"/>
            <a:tailEnd type="triangle" w="med" len="med"/>
          </a:ln>
        </p:spPr>
      </p:sp>
      <p:sp>
        <p:nvSpPr>
          <p:cNvPr id="42088" name="Text Box 57"/>
          <p:cNvSpPr txBox="1"/>
          <p:nvPr/>
        </p:nvSpPr>
        <p:spPr>
          <a:xfrm>
            <a:off x="6838950" y="6173788"/>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00FF"/>
                </a:solidFill>
                <a:latin typeface="微软雅黑" panose="020B0503020204020204" pitchFamily="34" charset="-122"/>
                <a:ea typeface="微软雅黑" panose="020B0503020204020204" pitchFamily="34" charset="-122"/>
              </a:rPr>
              <a:t>数据传送线</a:t>
            </a:r>
          </a:p>
        </p:txBody>
      </p:sp>
      <p:sp>
        <p:nvSpPr>
          <p:cNvPr id="42089" name="Line 59"/>
          <p:cNvSpPr/>
          <p:nvPr/>
        </p:nvSpPr>
        <p:spPr>
          <a:xfrm rot="10800000" flipH="1" flipV="1">
            <a:off x="3257550" y="4044950"/>
            <a:ext cx="0" cy="539750"/>
          </a:xfrm>
          <a:prstGeom prst="line">
            <a:avLst/>
          </a:prstGeom>
          <a:ln w="38100" cap="flat" cmpd="sng">
            <a:solidFill>
              <a:srgbClr val="FF3300"/>
            </a:solidFill>
            <a:prstDash val="dash"/>
            <a:round/>
            <a:headEnd type="none" w="med" len="med"/>
            <a:tailEnd type="triangle" w="med" len="med"/>
          </a:ln>
        </p:spPr>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blinds(horizontal)">
                                      <p:cBhvr>
                                        <p:cTn id="7"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99"/>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4000" b="1">
                <a:solidFill>
                  <a:srgbClr val="CC3300"/>
                </a:solidFill>
                <a:latin typeface="+mj-lt"/>
                <a:ea typeface="黑体" panose="02010609060101010101" pitchFamily="49" charset="-122"/>
                <a:cs typeface="+mj-cs"/>
              </a:defRPr>
            </a:lvl1pPr>
            <a:lvl2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0" cap="none" spc="0" normalizeH="0" baseline="0" noProof="0" dirty="0">
                <a:ln>
                  <a:noFill/>
                </a:ln>
                <a:solidFill>
                  <a:srgbClr val="CC3300"/>
                </a:solidFill>
                <a:effectLst/>
                <a:uLnTx/>
                <a:uFillTx/>
                <a:latin typeface="+mj-lt"/>
                <a:ea typeface="黑体" panose="02010609060101010101" pitchFamily="49" charset="-122"/>
                <a:cs typeface="+mj-cs"/>
              </a:rPr>
              <a:t>程序和指令执行过程举例</a:t>
            </a:r>
          </a:p>
        </p:txBody>
      </p:sp>
      <p:sp>
        <p:nvSpPr>
          <p:cNvPr id="44034" name="Text Box 96"/>
          <p:cNvSpPr txBox="1"/>
          <p:nvPr/>
        </p:nvSpPr>
        <p:spPr>
          <a:xfrm>
            <a:off x="88900" y="785813"/>
            <a:ext cx="7004050" cy="461962"/>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solidFill>
                  <a:srgbClr val="3333CC"/>
                </a:solidFill>
                <a:latin typeface="微软雅黑" panose="020B0503020204020204" pitchFamily="34" charset="-122"/>
                <a:ea typeface="微软雅黑" panose="020B0503020204020204" pitchFamily="34" charset="-122"/>
              </a:rPr>
              <a:t>假设模型机</a:t>
            </a:r>
            <a:r>
              <a:rPr lang="en-US" altLang="zh-CN" sz="2400" dirty="0">
                <a:solidFill>
                  <a:srgbClr val="3333CC"/>
                </a:solidFill>
                <a:latin typeface="微软雅黑" panose="020B0503020204020204" pitchFamily="34" charset="-122"/>
                <a:ea typeface="微软雅黑" panose="020B0503020204020204" pitchFamily="34" charset="-122"/>
              </a:rPr>
              <a:t>M</a:t>
            </a:r>
            <a:r>
              <a:rPr lang="zh-CN" altLang="en-US" sz="2400" dirty="0">
                <a:solidFill>
                  <a:srgbClr val="3333CC"/>
                </a:solidFill>
                <a:latin typeface="微软雅黑" panose="020B0503020204020204" pitchFamily="34" charset="-122"/>
                <a:ea typeface="微软雅黑" panose="020B0503020204020204" pitchFamily="34" charset="-122"/>
              </a:rPr>
              <a:t>中</a:t>
            </a:r>
            <a:r>
              <a:rPr lang="en-US" altLang="zh-CN" sz="2400" dirty="0">
                <a:solidFill>
                  <a:srgbClr val="3333CC"/>
                </a:solidFill>
                <a:latin typeface="微软雅黑" panose="020B0503020204020204" pitchFamily="34" charset="-122"/>
                <a:ea typeface="微软雅黑" panose="020B0503020204020204" pitchFamily="34" charset="-122"/>
              </a:rPr>
              <a:t>8</a:t>
            </a:r>
            <a:r>
              <a:rPr lang="zh-CN" altLang="en-US" sz="2400" dirty="0">
                <a:solidFill>
                  <a:srgbClr val="3333CC"/>
                </a:solidFill>
                <a:latin typeface="微软雅黑" panose="020B0503020204020204" pitchFamily="34" charset="-122"/>
                <a:ea typeface="微软雅黑" panose="020B0503020204020204" pitchFamily="34" charset="-122"/>
              </a:rPr>
              <a:t>位指令，格式有两种：</a:t>
            </a:r>
            <a:r>
              <a:rPr lang="en-US" altLang="zh-CN" sz="2400" dirty="0">
                <a:solidFill>
                  <a:srgbClr val="3333CC"/>
                </a:solidFill>
                <a:latin typeface="微软雅黑" panose="020B0503020204020204" pitchFamily="34" charset="-122"/>
                <a:ea typeface="微软雅黑" panose="020B0503020204020204" pitchFamily="34" charset="-122"/>
              </a:rPr>
              <a:t>R</a:t>
            </a:r>
            <a:r>
              <a:rPr lang="zh-CN" altLang="en-US" sz="2400" dirty="0">
                <a:solidFill>
                  <a:srgbClr val="3333CC"/>
                </a:solidFill>
                <a:latin typeface="微软雅黑" panose="020B0503020204020204" pitchFamily="34" charset="-122"/>
                <a:ea typeface="微软雅黑" panose="020B0503020204020204" pitchFamily="34" charset="-122"/>
              </a:rPr>
              <a:t>型、</a:t>
            </a:r>
            <a:r>
              <a:rPr lang="en-US" altLang="zh-CN" sz="2400" dirty="0">
                <a:solidFill>
                  <a:srgbClr val="3333CC"/>
                </a:solidFill>
                <a:latin typeface="微软雅黑" panose="020B0503020204020204" pitchFamily="34" charset="-122"/>
                <a:ea typeface="微软雅黑" panose="020B0503020204020204" pitchFamily="34" charset="-122"/>
              </a:rPr>
              <a:t>M</a:t>
            </a:r>
            <a:r>
              <a:rPr lang="zh-CN" altLang="en-US" sz="2400" dirty="0">
                <a:solidFill>
                  <a:srgbClr val="3333CC"/>
                </a:solidFill>
                <a:latin typeface="微软雅黑" panose="020B0503020204020204" pitchFamily="34" charset="-122"/>
                <a:ea typeface="微软雅黑" panose="020B0503020204020204" pitchFamily="34" charset="-122"/>
              </a:rPr>
              <a:t>型</a:t>
            </a:r>
          </a:p>
        </p:txBody>
      </p:sp>
      <p:graphicFrame>
        <p:nvGraphicFramePr>
          <p:cNvPr id="2" name="表格 1"/>
          <p:cNvGraphicFramePr>
            <a:graphicFrameLocks noGrp="1"/>
          </p:cNvGraphicFramePr>
          <p:nvPr/>
        </p:nvGraphicFramePr>
        <p:xfrm>
          <a:off x="171450" y="1397000"/>
          <a:ext cx="8801100" cy="1935162"/>
        </p:xfrm>
        <a:graphic>
          <a:graphicData uri="http://schemas.openxmlformats.org/drawingml/2006/table">
            <a:tbl>
              <a:tblPr firstRow="1" firstCol="1" lastRow="1" lastCol="1" bandRow="1" bandCol="1">
                <a:tableStyleId>{5C22544A-7EE6-4342-B048-85BDC9FD1C3A}</a:tableStyleId>
              </a:tblPr>
              <a:tblGrid>
                <a:gridCol w="709445">
                  <a:extLst>
                    <a:ext uri="{9D8B030D-6E8A-4147-A177-3AD203B41FA5}">
                      <a16:colId xmlns:a16="http://schemas.microsoft.com/office/drawing/2014/main" val="20000"/>
                    </a:ext>
                  </a:extLst>
                </a:gridCol>
                <a:gridCol w="889790">
                  <a:extLst>
                    <a:ext uri="{9D8B030D-6E8A-4147-A177-3AD203B41FA5}">
                      <a16:colId xmlns:a16="http://schemas.microsoft.com/office/drawing/2014/main" val="20001"/>
                    </a:ext>
                  </a:extLst>
                </a:gridCol>
                <a:gridCol w="580818">
                  <a:extLst>
                    <a:ext uri="{9D8B030D-6E8A-4147-A177-3AD203B41FA5}">
                      <a16:colId xmlns:a16="http://schemas.microsoft.com/office/drawing/2014/main" val="20002"/>
                    </a:ext>
                  </a:extLst>
                </a:gridCol>
                <a:gridCol w="612642">
                  <a:extLst>
                    <a:ext uri="{9D8B030D-6E8A-4147-A177-3AD203B41FA5}">
                      <a16:colId xmlns:a16="http://schemas.microsoft.com/office/drawing/2014/main" val="20003"/>
                    </a:ext>
                  </a:extLst>
                </a:gridCol>
                <a:gridCol w="6008405">
                  <a:extLst>
                    <a:ext uri="{9D8B030D-6E8A-4147-A177-3AD203B41FA5}">
                      <a16:colId xmlns:a16="http://schemas.microsoft.com/office/drawing/2014/main" val="20004"/>
                    </a:ext>
                  </a:extLst>
                </a:gridCol>
              </a:tblGrid>
              <a:tr h="604913">
                <a:tc>
                  <a:txBody>
                    <a:bodyPr/>
                    <a:lstStyle/>
                    <a:p>
                      <a:pPr algn="ctr">
                        <a:spcAft>
                          <a:spcPts val="0"/>
                        </a:spcAft>
                      </a:pPr>
                      <a:r>
                        <a:rPr lang="zh-CN" sz="2000" b="1" kern="100" dirty="0">
                          <a:solidFill>
                            <a:schemeClr val="tx1"/>
                          </a:solidFill>
                          <a:effectLst/>
                          <a:latin typeface="微软雅黑" panose="020B0503020204020204" pitchFamily="34" charset="-122"/>
                          <a:ea typeface="微软雅黑" panose="020B0503020204020204" pitchFamily="34" charset="-122"/>
                        </a:rPr>
                        <a:t>格式</a:t>
                      </a:r>
                    </a:p>
                  </a:txBody>
                  <a:tcPr marL="17779" marR="17779" marT="0" marB="0" anchor="ctr">
                    <a:solidFill>
                      <a:schemeClr val="bg2">
                        <a:alpha val="21000"/>
                      </a:schemeClr>
                    </a:solidFill>
                  </a:tcPr>
                </a:tc>
                <a:tc>
                  <a:txBody>
                    <a:bodyPr/>
                    <a:lstStyle/>
                    <a:p>
                      <a:pPr algn="ctr">
                        <a:spcAft>
                          <a:spcPts val="0"/>
                        </a:spcAft>
                      </a:pPr>
                      <a:r>
                        <a:rPr lang="en-US" sz="2000" b="1" kern="100" dirty="0">
                          <a:solidFill>
                            <a:schemeClr val="tx1"/>
                          </a:solidFill>
                          <a:effectLst/>
                          <a:latin typeface="微软雅黑" panose="020B0503020204020204" pitchFamily="34" charset="-122"/>
                          <a:ea typeface="微软雅黑" panose="020B0503020204020204" pitchFamily="34" charset="-122"/>
                        </a:rPr>
                        <a:t>4</a:t>
                      </a:r>
                      <a:r>
                        <a:rPr lang="zh-CN" sz="2000" b="1" kern="100" dirty="0">
                          <a:solidFill>
                            <a:schemeClr val="tx1"/>
                          </a:solidFill>
                          <a:effectLst/>
                          <a:latin typeface="微软雅黑" panose="020B0503020204020204" pitchFamily="34" charset="-122"/>
                          <a:ea typeface="微软雅黑" panose="020B0503020204020204" pitchFamily="34" charset="-122"/>
                        </a:rPr>
                        <a:t>位</a:t>
                      </a:r>
                    </a:p>
                  </a:txBody>
                  <a:tcPr marL="17779" marR="17779" marT="0" marB="0" anchor="ctr">
                    <a:solidFill>
                      <a:schemeClr val="bg2">
                        <a:alpha val="21000"/>
                      </a:schemeClr>
                    </a:solidFill>
                  </a:tcPr>
                </a:tc>
                <a:tc>
                  <a:txBody>
                    <a:bodyPr/>
                    <a:lstStyle/>
                    <a:p>
                      <a:pPr algn="ctr">
                        <a:spcAft>
                          <a:spcPts val="0"/>
                        </a:spcAft>
                      </a:pPr>
                      <a:r>
                        <a:rPr lang="en-US" sz="2000" b="1" kern="100" dirty="0">
                          <a:solidFill>
                            <a:schemeClr val="tx1"/>
                          </a:solidFill>
                          <a:effectLst/>
                          <a:latin typeface="微软雅黑" panose="020B0503020204020204" pitchFamily="34" charset="-122"/>
                          <a:ea typeface="微软雅黑" panose="020B0503020204020204" pitchFamily="34" charset="-122"/>
                        </a:rPr>
                        <a:t>2</a:t>
                      </a:r>
                      <a:r>
                        <a:rPr lang="zh-CN" sz="2000" b="1" kern="100" dirty="0">
                          <a:solidFill>
                            <a:schemeClr val="tx1"/>
                          </a:solidFill>
                          <a:effectLst/>
                          <a:latin typeface="微软雅黑" panose="020B0503020204020204" pitchFamily="34" charset="-122"/>
                          <a:ea typeface="微软雅黑" panose="020B0503020204020204" pitchFamily="34" charset="-122"/>
                        </a:rPr>
                        <a:t>位</a:t>
                      </a:r>
                    </a:p>
                  </a:txBody>
                  <a:tcPr marL="17779" marR="17779" marT="0" marB="0" anchor="ctr">
                    <a:solidFill>
                      <a:schemeClr val="bg2">
                        <a:alpha val="21000"/>
                      </a:schemeClr>
                    </a:solidFill>
                  </a:tcPr>
                </a:tc>
                <a:tc>
                  <a:txBody>
                    <a:bodyPr/>
                    <a:lstStyle/>
                    <a:p>
                      <a:pPr algn="ctr">
                        <a:spcAft>
                          <a:spcPts val="0"/>
                        </a:spcAft>
                      </a:pPr>
                      <a:r>
                        <a:rPr lang="en-US" sz="2000" b="1" kern="100" dirty="0">
                          <a:solidFill>
                            <a:schemeClr val="tx1"/>
                          </a:solidFill>
                          <a:effectLst/>
                          <a:latin typeface="微软雅黑" panose="020B0503020204020204" pitchFamily="34" charset="-122"/>
                          <a:ea typeface="微软雅黑" panose="020B0503020204020204" pitchFamily="34" charset="-122"/>
                        </a:rPr>
                        <a:t>2</a:t>
                      </a:r>
                      <a:r>
                        <a:rPr lang="zh-CN" sz="2000" b="1" kern="100" dirty="0">
                          <a:solidFill>
                            <a:schemeClr val="tx1"/>
                          </a:solidFill>
                          <a:effectLst/>
                          <a:latin typeface="微软雅黑" panose="020B0503020204020204" pitchFamily="34" charset="-122"/>
                          <a:ea typeface="微软雅黑" panose="020B0503020204020204" pitchFamily="34" charset="-122"/>
                        </a:rPr>
                        <a:t>位</a:t>
                      </a:r>
                    </a:p>
                  </a:txBody>
                  <a:tcPr marL="17779" marR="17779" marT="0" marB="0" anchor="ctr">
                    <a:solidFill>
                      <a:schemeClr val="bg2">
                        <a:alpha val="21000"/>
                      </a:schemeClr>
                    </a:solidFill>
                  </a:tcPr>
                </a:tc>
                <a:tc>
                  <a:txBody>
                    <a:bodyPr/>
                    <a:lstStyle/>
                    <a:p>
                      <a:pPr algn="ctr">
                        <a:spcAft>
                          <a:spcPts val="0"/>
                        </a:spcAft>
                      </a:pPr>
                      <a:r>
                        <a:rPr lang="zh-CN" sz="2000" b="1" kern="100" dirty="0">
                          <a:solidFill>
                            <a:schemeClr val="tx1"/>
                          </a:solidFill>
                          <a:effectLst/>
                          <a:latin typeface="微软雅黑" panose="020B0503020204020204" pitchFamily="34" charset="-122"/>
                          <a:ea typeface="微软雅黑" panose="020B0503020204020204" pitchFamily="34" charset="-122"/>
                        </a:rPr>
                        <a:t>功能说明</a:t>
                      </a:r>
                    </a:p>
                  </a:txBody>
                  <a:tcPr marL="17779" marR="17779" marT="0" marB="0" anchor="ctr">
                    <a:solidFill>
                      <a:schemeClr val="bg2">
                        <a:alpha val="21000"/>
                      </a:schemeClr>
                    </a:solidFill>
                  </a:tcPr>
                </a:tc>
                <a:extLst>
                  <a:ext uri="{0D108BD9-81ED-4DB2-BD59-A6C34878D82A}">
                    <a16:rowId xmlns:a16="http://schemas.microsoft.com/office/drawing/2014/main" val="10000"/>
                  </a:ext>
                </a:extLst>
              </a:tr>
              <a:tr h="604913">
                <a:tc>
                  <a:txBody>
                    <a:bodyPr/>
                    <a:lstStyle/>
                    <a:p>
                      <a:pPr algn="ctr">
                        <a:spcAft>
                          <a:spcPts val="0"/>
                        </a:spcAft>
                      </a:pPr>
                      <a:r>
                        <a:rPr lang="en-US" sz="2000" b="1" kern="100" dirty="0">
                          <a:solidFill>
                            <a:srgbClr val="FF0000"/>
                          </a:solidFill>
                          <a:effectLst/>
                          <a:latin typeface="微软雅黑" panose="020B0503020204020204" pitchFamily="34" charset="-122"/>
                          <a:ea typeface="微软雅黑" panose="020B0503020204020204" pitchFamily="34" charset="-122"/>
                        </a:rPr>
                        <a:t>R</a:t>
                      </a:r>
                      <a:r>
                        <a:rPr lang="zh-CN" sz="2000" b="1" kern="100" dirty="0">
                          <a:solidFill>
                            <a:srgbClr val="FF0000"/>
                          </a:solidFill>
                          <a:effectLst/>
                          <a:latin typeface="微软雅黑" panose="020B0503020204020204" pitchFamily="34" charset="-122"/>
                          <a:ea typeface="微软雅黑" panose="020B0503020204020204" pitchFamily="34" charset="-122"/>
                        </a:rPr>
                        <a:t>型</a:t>
                      </a:r>
                    </a:p>
                  </a:txBody>
                  <a:tcPr marL="17779" marR="17779" marT="0" marB="0" anchor="ctr">
                    <a:solidFill>
                      <a:srgbClr val="BBE0E3"/>
                    </a:solidFill>
                  </a:tcPr>
                </a:tc>
                <a:tc>
                  <a:txBody>
                    <a:bodyPr/>
                    <a:lstStyle/>
                    <a:p>
                      <a:pPr algn="ctr">
                        <a:spcAft>
                          <a:spcPts val="0"/>
                        </a:spcAft>
                      </a:pPr>
                      <a:r>
                        <a:rPr lang="en-US" sz="2000" b="1" kern="100" dirty="0">
                          <a:solidFill>
                            <a:schemeClr val="tx1"/>
                          </a:solidFill>
                          <a:effectLst/>
                          <a:latin typeface="微软雅黑" panose="020B0503020204020204" pitchFamily="34" charset="-122"/>
                          <a:ea typeface="微软雅黑" panose="020B0503020204020204" pitchFamily="34" charset="-122"/>
                        </a:rPr>
                        <a:t>op</a:t>
                      </a:r>
                      <a:endParaRPr lang="zh-CN" sz="2000" b="1" kern="100" dirty="0">
                        <a:solidFill>
                          <a:schemeClr val="tx1"/>
                        </a:solidFill>
                        <a:effectLst/>
                        <a:latin typeface="微软雅黑" panose="020B0503020204020204" pitchFamily="34" charset="-122"/>
                        <a:ea typeface="微软雅黑" panose="020B0503020204020204" pitchFamily="34" charset="-122"/>
                      </a:endParaRPr>
                    </a:p>
                  </a:txBody>
                  <a:tcPr marL="17779" marR="17779" marT="0" marB="0" anchor="ctr">
                    <a:solidFill>
                      <a:srgbClr val="BBE0E3"/>
                    </a:solidFill>
                  </a:tcPr>
                </a:tc>
                <a:tc>
                  <a:txBody>
                    <a:bodyPr/>
                    <a:lstStyle/>
                    <a:p>
                      <a:pPr algn="ctr">
                        <a:spcAft>
                          <a:spcPts val="0"/>
                        </a:spcAft>
                      </a:pPr>
                      <a:r>
                        <a:rPr lang="en-US" sz="2000" b="1" kern="100" dirty="0">
                          <a:solidFill>
                            <a:schemeClr val="tx1"/>
                          </a:solidFill>
                          <a:effectLst/>
                          <a:latin typeface="微软雅黑" panose="020B0503020204020204" pitchFamily="34" charset="-122"/>
                          <a:ea typeface="微软雅黑" panose="020B0503020204020204" pitchFamily="34" charset="-122"/>
                        </a:rPr>
                        <a:t>rt</a:t>
                      </a:r>
                      <a:endParaRPr lang="zh-CN" sz="2000" b="1" kern="100" dirty="0">
                        <a:solidFill>
                          <a:schemeClr val="tx1"/>
                        </a:solidFill>
                        <a:effectLst/>
                        <a:latin typeface="微软雅黑" panose="020B0503020204020204" pitchFamily="34" charset="-122"/>
                        <a:ea typeface="微软雅黑" panose="020B0503020204020204" pitchFamily="34" charset="-122"/>
                      </a:endParaRPr>
                    </a:p>
                  </a:txBody>
                  <a:tcPr marL="17779" marR="17779" marT="0" marB="0" anchor="ctr">
                    <a:solidFill>
                      <a:srgbClr val="BBE0E3"/>
                    </a:solidFill>
                  </a:tcPr>
                </a:tc>
                <a:tc>
                  <a:txBody>
                    <a:bodyPr/>
                    <a:lstStyle/>
                    <a:p>
                      <a:pPr algn="ctr">
                        <a:spcAft>
                          <a:spcPts val="0"/>
                        </a:spcAft>
                      </a:pPr>
                      <a:r>
                        <a:rPr lang="en-US" sz="2000" b="1" kern="100" dirty="0" err="1">
                          <a:solidFill>
                            <a:schemeClr val="tx1"/>
                          </a:solidFill>
                          <a:effectLst/>
                          <a:latin typeface="微软雅黑" panose="020B0503020204020204" pitchFamily="34" charset="-122"/>
                          <a:ea typeface="微软雅黑" panose="020B0503020204020204" pitchFamily="34" charset="-122"/>
                        </a:rPr>
                        <a:t>rs</a:t>
                      </a:r>
                      <a:endParaRPr lang="zh-CN" sz="2000" b="1" kern="100" dirty="0">
                        <a:solidFill>
                          <a:schemeClr val="tx1"/>
                        </a:solidFill>
                        <a:effectLst/>
                        <a:latin typeface="微软雅黑" panose="020B0503020204020204" pitchFamily="34" charset="-122"/>
                        <a:ea typeface="微软雅黑" panose="020B0503020204020204" pitchFamily="34" charset="-122"/>
                      </a:endParaRPr>
                    </a:p>
                  </a:txBody>
                  <a:tcPr marL="17779" marR="17779" marT="0" marB="0" anchor="ctr">
                    <a:solidFill>
                      <a:srgbClr val="BBE0E3"/>
                    </a:solidFill>
                  </a:tcPr>
                </a:tc>
                <a:tc>
                  <a:txBody>
                    <a:bodyPr/>
                    <a:lstStyle/>
                    <a:p>
                      <a:pPr indent="285750" algn="ctr">
                        <a:spcAft>
                          <a:spcPts val="0"/>
                        </a:spcAft>
                      </a:pPr>
                      <a:r>
                        <a:rPr lang="en-US" sz="2000" b="1" kern="100" dirty="0">
                          <a:solidFill>
                            <a:schemeClr val="tx1"/>
                          </a:solidFill>
                          <a:effectLst/>
                          <a:latin typeface="微软雅黑" panose="020B0503020204020204" pitchFamily="34" charset="-122"/>
                          <a:ea typeface="微软雅黑" panose="020B0503020204020204" pitchFamily="34" charset="-122"/>
                        </a:rPr>
                        <a:t>R[rt] </a:t>
                      </a:r>
                      <a:r>
                        <a:rPr lang="zh-CN" sz="2000" b="1" kern="100" dirty="0">
                          <a:solidFill>
                            <a:schemeClr val="tx1"/>
                          </a:solidFill>
                          <a:effectLst/>
                          <a:latin typeface="微软雅黑" panose="020B0503020204020204" pitchFamily="34" charset="-122"/>
                          <a:ea typeface="微软雅黑" panose="020B0503020204020204" pitchFamily="34" charset="-122"/>
                        </a:rPr>
                        <a:t>←</a:t>
                      </a:r>
                      <a:r>
                        <a:rPr lang="en-US" sz="2000" b="1" kern="100" dirty="0">
                          <a:solidFill>
                            <a:schemeClr val="tx1"/>
                          </a:solidFill>
                          <a:effectLst/>
                          <a:latin typeface="微软雅黑" panose="020B0503020204020204" pitchFamily="34" charset="-122"/>
                          <a:ea typeface="微软雅黑" panose="020B0503020204020204" pitchFamily="34" charset="-122"/>
                        </a:rPr>
                        <a:t> R[rt] op R[</a:t>
                      </a:r>
                      <a:r>
                        <a:rPr lang="en-US" sz="2000" b="1" kern="100" dirty="0" err="1">
                          <a:solidFill>
                            <a:schemeClr val="tx1"/>
                          </a:solidFill>
                          <a:effectLst/>
                          <a:latin typeface="微软雅黑" panose="020B0503020204020204" pitchFamily="34" charset="-122"/>
                          <a:ea typeface="微软雅黑" panose="020B0503020204020204" pitchFamily="34" charset="-122"/>
                        </a:rPr>
                        <a:t>rs</a:t>
                      </a:r>
                      <a:r>
                        <a:rPr lang="en-US" sz="2000" b="1" kern="100" dirty="0">
                          <a:solidFill>
                            <a:schemeClr val="tx1"/>
                          </a:solidFill>
                          <a:effectLst/>
                          <a:latin typeface="微软雅黑" panose="020B0503020204020204" pitchFamily="34" charset="-122"/>
                          <a:ea typeface="微软雅黑" panose="020B0503020204020204" pitchFamily="34" charset="-122"/>
                        </a:rPr>
                        <a:t>]  </a:t>
                      </a:r>
                      <a:r>
                        <a:rPr lang="zh-CN" sz="2000" b="1" kern="100" dirty="0">
                          <a:solidFill>
                            <a:schemeClr val="tx1"/>
                          </a:solidFill>
                          <a:effectLst/>
                          <a:latin typeface="微软雅黑" panose="020B0503020204020204" pitchFamily="34" charset="-122"/>
                          <a:ea typeface="微软雅黑" panose="020B0503020204020204" pitchFamily="34" charset="-122"/>
                        </a:rPr>
                        <a:t>或</a:t>
                      </a:r>
                      <a:r>
                        <a:rPr lang="en-US" sz="2000" b="1" kern="100" dirty="0">
                          <a:solidFill>
                            <a:schemeClr val="tx1"/>
                          </a:solidFill>
                          <a:effectLst/>
                          <a:latin typeface="微软雅黑" panose="020B0503020204020204" pitchFamily="34" charset="-122"/>
                          <a:ea typeface="微软雅黑" panose="020B0503020204020204" pitchFamily="34" charset="-122"/>
                        </a:rPr>
                        <a:t> R[rt] </a:t>
                      </a:r>
                      <a:r>
                        <a:rPr lang="zh-CN" sz="2000" b="1" kern="100" dirty="0">
                          <a:solidFill>
                            <a:schemeClr val="tx1"/>
                          </a:solidFill>
                          <a:effectLst/>
                          <a:latin typeface="微软雅黑" panose="020B0503020204020204" pitchFamily="34" charset="-122"/>
                          <a:ea typeface="微软雅黑" panose="020B0503020204020204" pitchFamily="34" charset="-122"/>
                        </a:rPr>
                        <a:t>←</a:t>
                      </a:r>
                      <a:r>
                        <a:rPr lang="en-US" sz="2000" b="1" kern="100" dirty="0">
                          <a:solidFill>
                            <a:schemeClr val="tx1"/>
                          </a:solidFill>
                          <a:effectLst/>
                          <a:latin typeface="微软雅黑" panose="020B0503020204020204" pitchFamily="34" charset="-122"/>
                          <a:ea typeface="微软雅黑" panose="020B0503020204020204" pitchFamily="34" charset="-122"/>
                        </a:rPr>
                        <a:t> R[</a:t>
                      </a:r>
                      <a:r>
                        <a:rPr lang="en-US" sz="2000" b="1" kern="100" dirty="0" err="1">
                          <a:solidFill>
                            <a:schemeClr val="tx1"/>
                          </a:solidFill>
                          <a:effectLst/>
                          <a:latin typeface="微软雅黑" panose="020B0503020204020204" pitchFamily="34" charset="-122"/>
                          <a:ea typeface="微软雅黑" panose="020B0503020204020204" pitchFamily="34" charset="-122"/>
                        </a:rPr>
                        <a:t>rs</a:t>
                      </a:r>
                      <a:r>
                        <a:rPr lang="en-US" sz="2000" b="1" kern="100" dirty="0">
                          <a:solidFill>
                            <a:schemeClr val="tx1"/>
                          </a:solidFill>
                          <a:effectLst/>
                          <a:latin typeface="微软雅黑" panose="020B0503020204020204" pitchFamily="34" charset="-122"/>
                          <a:ea typeface="微软雅黑" panose="020B0503020204020204" pitchFamily="34" charset="-122"/>
                        </a:rPr>
                        <a:t>]</a:t>
                      </a:r>
                      <a:endParaRPr lang="zh-CN" sz="2000" b="1" kern="100" dirty="0">
                        <a:solidFill>
                          <a:schemeClr val="tx1"/>
                        </a:solidFill>
                        <a:effectLst/>
                        <a:latin typeface="微软雅黑" panose="020B0503020204020204" pitchFamily="34" charset="-122"/>
                        <a:ea typeface="微软雅黑" panose="020B0503020204020204" pitchFamily="34" charset="-122"/>
                      </a:endParaRPr>
                    </a:p>
                  </a:txBody>
                  <a:tcPr marL="17779" marR="17779" marT="0" marB="0" anchor="ctr">
                    <a:solidFill>
                      <a:srgbClr val="BBE0E3"/>
                    </a:solidFill>
                  </a:tcPr>
                </a:tc>
                <a:extLst>
                  <a:ext uri="{0D108BD9-81ED-4DB2-BD59-A6C34878D82A}">
                    <a16:rowId xmlns:a16="http://schemas.microsoft.com/office/drawing/2014/main" val="10001"/>
                  </a:ext>
                </a:extLst>
              </a:tr>
              <a:tr h="725336">
                <a:tc>
                  <a:txBody>
                    <a:bodyPr/>
                    <a:lstStyle/>
                    <a:p>
                      <a:pPr algn="ctr">
                        <a:spcAft>
                          <a:spcPts val="0"/>
                        </a:spcAft>
                      </a:pPr>
                      <a:r>
                        <a:rPr lang="en-US" sz="2000" b="1" kern="100" dirty="0">
                          <a:solidFill>
                            <a:srgbClr val="FF0000"/>
                          </a:solidFill>
                          <a:effectLst/>
                          <a:latin typeface="微软雅黑" panose="020B0503020204020204" pitchFamily="34" charset="-122"/>
                          <a:ea typeface="微软雅黑" panose="020B0503020204020204" pitchFamily="34" charset="-122"/>
                        </a:rPr>
                        <a:t>M</a:t>
                      </a:r>
                      <a:r>
                        <a:rPr lang="zh-CN" sz="2000" b="1" kern="100" dirty="0">
                          <a:solidFill>
                            <a:srgbClr val="FF0000"/>
                          </a:solidFill>
                          <a:effectLst/>
                          <a:latin typeface="微软雅黑" panose="020B0503020204020204" pitchFamily="34" charset="-122"/>
                          <a:ea typeface="微软雅黑" panose="020B0503020204020204" pitchFamily="34" charset="-122"/>
                        </a:rPr>
                        <a:t>型</a:t>
                      </a:r>
                    </a:p>
                  </a:txBody>
                  <a:tcPr marL="17779" marR="17779" marT="0" marB="0" anchor="ctr">
                    <a:solidFill>
                      <a:srgbClr val="BBE0E3"/>
                    </a:solidFill>
                  </a:tcPr>
                </a:tc>
                <a:tc>
                  <a:txBody>
                    <a:bodyPr/>
                    <a:lstStyle/>
                    <a:p>
                      <a:pPr algn="ctr">
                        <a:spcAft>
                          <a:spcPts val="0"/>
                        </a:spcAft>
                      </a:pPr>
                      <a:r>
                        <a:rPr lang="en-US" sz="2000" b="1" kern="100" dirty="0">
                          <a:solidFill>
                            <a:schemeClr val="tx1"/>
                          </a:solidFill>
                          <a:effectLst/>
                          <a:latin typeface="微软雅黑" panose="020B0503020204020204" pitchFamily="34" charset="-122"/>
                          <a:ea typeface="微软雅黑" panose="020B0503020204020204" pitchFamily="34" charset="-122"/>
                        </a:rPr>
                        <a:t>op</a:t>
                      </a:r>
                      <a:endParaRPr lang="zh-CN" sz="2000" b="1" kern="100" dirty="0">
                        <a:solidFill>
                          <a:schemeClr val="tx1"/>
                        </a:solidFill>
                        <a:effectLst/>
                        <a:latin typeface="微软雅黑" panose="020B0503020204020204" pitchFamily="34" charset="-122"/>
                        <a:ea typeface="微软雅黑" panose="020B0503020204020204" pitchFamily="34" charset="-122"/>
                      </a:endParaRPr>
                    </a:p>
                  </a:txBody>
                  <a:tcPr marL="17779" marR="17779" marT="0" marB="0" anchor="ctr">
                    <a:solidFill>
                      <a:srgbClr val="BBE0E3"/>
                    </a:solidFill>
                  </a:tcPr>
                </a:tc>
                <a:tc gridSpan="2">
                  <a:txBody>
                    <a:bodyPr/>
                    <a:lstStyle/>
                    <a:p>
                      <a:pPr algn="ctr">
                        <a:spcAft>
                          <a:spcPts val="0"/>
                        </a:spcAft>
                      </a:pPr>
                      <a:r>
                        <a:rPr lang="en-US" sz="2000" b="1" kern="100" dirty="0" err="1">
                          <a:solidFill>
                            <a:schemeClr val="tx1"/>
                          </a:solidFill>
                          <a:effectLst/>
                          <a:latin typeface="微软雅黑" panose="020B0503020204020204" pitchFamily="34" charset="-122"/>
                          <a:ea typeface="微软雅黑" panose="020B0503020204020204" pitchFamily="34" charset="-122"/>
                        </a:rPr>
                        <a:t>addr</a:t>
                      </a:r>
                      <a:endParaRPr lang="zh-CN" sz="2000" b="1" kern="100" dirty="0">
                        <a:solidFill>
                          <a:schemeClr val="tx1"/>
                        </a:solidFill>
                        <a:effectLst/>
                        <a:latin typeface="微软雅黑" panose="020B0503020204020204" pitchFamily="34" charset="-122"/>
                        <a:ea typeface="微软雅黑" panose="020B0503020204020204" pitchFamily="34" charset="-122"/>
                      </a:endParaRPr>
                    </a:p>
                  </a:txBody>
                  <a:tcPr marL="17779" marR="17779" marT="0" marB="0" anchor="ctr">
                    <a:solidFill>
                      <a:srgbClr val="BBE0E3"/>
                    </a:solidFill>
                  </a:tcPr>
                </a:tc>
                <a:tc hMerge="1">
                  <a:txBody>
                    <a:bodyPr/>
                    <a:lstStyle/>
                    <a:p>
                      <a:endParaRPr lang="zh-CN"/>
                    </a:p>
                  </a:txBody>
                  <a:tcPr/>
                </a:tc>
                <a:tc>
                  <a:txBody>
                    <a:bodyPr/>
                    <a:lstStyle/>
                    <a:p>
                      <a:pPr indent="285750" algn="ctr">
                        <a:spcAft>
                          <a:spcPts val="0"/>
                        </a:spcAft>
                      </a:pPr>
                      <a:r>
                        <a:rPr lang="en-US" sz="2000" b="1" kern="100" dirty="0">
                          <a:solidFill>
                            <a:schemeClr val="tx1"/>
                          </a:solidFill>
                          <a:effectLst/>
                          <a:latin typeface="微软雅黑" panose="020B0503020204020204" pitchFamily="34" charset="-122"/>
                          <a:ea typeface="微软雅黑" panose="020B0503020204020204" pitchFamily="34" charset="-122"/>
                        </a:rPr>
                        <a:t>R[0] </a:t>
                      </a:r>
                      <a:r>
                        <a:rPr lang="zh-CN" sz="2000" b="1" kern="100" dirty="0">
                          <a:solidFill>
                            <a:schemeClr val="tx1"/>
                          </a:solidFill>
                          <a:effectLst/>
                          <a:latin typeface="微软雅黑" panose="020B0503020204020204" pitchFamily="34" charset="-122"/>
                          <a:ea typeface="微软雅黑" panose="020B0503020204020204" pitchFamily="34" charset="-122"/>
                        </a:rPr>
                        <a:t>←</a:t>
                      </a:r>
                      <a:r>
                        <a:rPr lang="en-US" sz="2000" b="1" kern="100" dirty="0">
                          <a:solidFill>
                            <a:schemeClr val="tx1"/>
                          </a:solidFill>
                          <a:effectLst/>
                          <a:latin typeface="微软雅黑" panose="020B0503020204020204" pitchFamily="34" charset="-122"/>
                          <a:ea typeface="微软雅黑" panose="020B0503020204020204" pitchFamily="34" charset="-122"/>
                        </a:rPr>
                        <a:t> M[</a:t>
                      </a:r>
                      <a:r>
                        <a:rPr lang="en-US" sz="2000" b="1" kern="100" dirty="0" err="1">
                          <a:solidFill>
                            <a:schemeClr val="tx1"/>
                          </a:solidFill>
                          <a:effectLst/>
                          <a:latin typeface="微软雅黑" panose="020B0503020204020204" pitchFamily="34" charset="-122"/>
                          <a:ea typeface="微软雅黑" panose="020B0503020204020204" pitchFamily="34" charset="-122"/>
                        </a:rPr>
                        <a:t>addr</a:t>
                      </a:r>
                      <a:r>
                        <a:rPr lang="en-US" sz="2000" b="1" kern="100" dirty="0">
                          <a:solidFill>
                            <a:schemeClr val="tx1"/>
                          </a:solidFill>
                          <a:effectLst/>
                          <a:latin typeface="微软雅黑" panose="020B0503020204020204" pitchFamily="34" charset="-122"/>
                          <a:ea typeface="微软雅黑" panose="020B0503020204020204" pitchFamily="34" charset="-122"/>
                        </a:rPr>
                        <a:t>] </a:t>
                      </a:r>
                      <a:r>
                        <a:rPr lang="zh-CN" sz="2000" b="1" kern="100" dirty="0">
                          <a:solidFill>
                            <a:schemeClr val="tx1"/>
                          </a:solidFill>
                          <a:effectLst/>
                          <a:latin typeface="微软雅黑" panose="020B0503020204020204" pitchFamily="34" charset="-122"/>
                          <a:ea typeface="微软雅黑" panose="020B0503020204020204" pitchFamily="34" charset="-122"/>
                        </a:rPr>
                        <a:t>或</a:t>
                      </a:r>
                      <a:r>
                        <a:rPr lang="en-US" sz="2000" b="1" kern="100" dirty="0">
                          <a:solidFill>
                            <a:schemeClr val="tx1"/>
                          </a:solidFill>
                          <a:effectLst/>
                          <a:latin typeface="微软雅黑" panose="020B0503020204020204" pitchFamily="34" charset="-122"/>
                          <a:ea typeface="微软雅黑" panose="020B0503020204020204" pitchFamily="34" charset="-122"/>
                        </a:rPr>
                        <a:t> M[</a:t>
                      </a:r>
                      <a:r>
                        <a:rPr lang="en-US" sz="2000" b="1" kern="100" dirty="0" err="1">
                          <a:solidFill>
                            <a:schemeClr val="tx1"/>
                          </a:solidFill>
                          <a:effectLst/>
                          <a:latin typeface="微软雅黑" panose="020B0503020204020204" pitchFamily="34" charset="-122"/>
                          <a:ea typeface="微软雅黑" panose="020B0503020204020204" pitchFamily="34" charset="-122"/>
                        </a:rPr>
                        <a:t>addr</a:t>
                      </a:r>
                      <a:r>
                        <a:rPr lang="en-US" sz="2000" b="1" kern="100" dirty="0">
                          <a:solidFill>
                            <a:schemeClr val="tx1"/>
                          </a:solidFill>
                          <a:effectLst/>
                          <a:latin typeface="微软雅黑" panose="020B0503020204020204" pitchFamily="34" charset="-122"/>
                          <a:ea typeface="微软雅黑" panose="020B0503020204020204" pitchFamily="34" charset="-122"/>
                        </a:rPr>
                        <a:t>] </a:t>
                      </a:r>
                      <a:r>
                        <a:rPr lang="zh-CN" sz="2000" b="1" kern="100" dirty="0">
                          <a:solidFill>
                            <a:schemeClr val="tx1"/>
                          </a:solidFill>
                          <a:effectLst/>
                          <a:latin typeface="微软雅黑" panose="020B0503020204020204" pitchFamily="34" charset="-122"/>
                          <a:ea typeface="微软雅黑" panose="020B0503020204020204" pitchFamily="34" charset="-122"/>
                        </a:rPr>
                        <a:t>←</a:t>
                      </a:r>
                      <a:r>
                        <a:rPr lang="en-US" sz="2000" b="1" kern="100" dirty="0">
                          <a:solidFill>
                            <a:schemeClr val="tx1"/>
                          </a:solidFill>
                          <a:effectLst/>
                          <a:latin typeface="微软雅黑" panose="020B0503020204020204" pitchFamily="34" charset="-122"/>
                          <a:ea typeface="微软雅黑" panose="020B0503020204020204" pitchFamily="34" charset="-122"/>
                        </a:rPr>
                        <a:t> R[0]</a:t>
                      </a:r>
                      <a:endParaRPr lang="zh-CN" sz="2000" b="1" kern="100" dirty="0">
                        <a:solidFill>
                          <a:schemeClr val="tx1"/>
                        </a:solidFill>
                        <a:effectLst/>
                        <a:latin typeface="微软雅黑" panose="020B0503020204020204" pitchFamily="34" charset="-122"/>
                        <a:ea typeface="微软雅黑" panose="020B0503020204020204" pitchFamily="34" charset="-122"/>
                      </a:endParaRPr>
                    </a:p>
                  </a:txBody>
                  <a:tcPr marL="17779" marR="17779" marT="0" marB="0" anchor="ctr">
                    <a:solidFill>
                      <a:srgbClr val="BBE0E3"/>
                    </a:solidFill>
                  </a:tcPr>
                </a:tc>
                <a:extLst>
                  <a:ext uri="{0D108BD9-81ED-4DB2-BD59-A6C34878D82A}">
                    <a16:rowId xmlns:a16="http://schemas.microsoft.com/office/drawing/2014/main" val="10002"/>
                  </a:ext>
                </a:extLst>
              </a:tr>
            </a:tbl>
          </a:graphicData>
        </a:graphic>
      </p:graphicFrame>
      <p:sp>
        <p:nvSpPr>
          <p:cNvPr id="3" name="矩形 2"/>
          <p:cNvSpPr/>
          <p:nvPr/>
        </p:nvSpPr>
        <p:spPr>
          <a:xfrm>
            <a:off x="88900" y="3481388"/>
            <a:ext cx="8721725" cy="3346450"/>
          </a:xfrm>
          <a:prstGeom prst="rect">
            <a:avLst/>
          </a:prstGeom>
        </p:spPr>
        <p:txBody>
          <a:bodyPr>
            <a:spAutoFit/>
          </a:bodyPr>
          <a:lstStyle/>
          <a:p>
            <a:pPr marL="0" marR="0" lvl="0" indent="0" algn="l" defTabSz="914400" rtl="0" eaLnBrk="0" fontAlgn="base" latinLnBrk="0" hangingPunct="0">
              <a:lnSpc>
                <a:spcPts val="3200"/>
              </a:lnSpc>
              <a:spcBef>
                <a:spcPct val="0"/>
              </a:spcBef>
              <a:spcAft>
                <a:spcPct val="0"/>
              </a:spcAft>
              <a:buClrTx/>
              <a:buSzTx/>
              <a:buFontTx/>
              <a:buNone/>
              <a:defRPr/>
            </a:pPr>
            <a:r>
              <a:rPr kumimoji="0" lang="en-US" altLang="zh-CN" sz="2200" b="1" i="0" u="none" strike="noStrike" kern="12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rPr>
              <a:t>rs</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和</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rt</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为通用寄存器编号；</a:t>
            </a:r>
            <a:r>
              <a:rPr kumimoji="0" lang="en-US" altLang="zh-CN" sz="2200" b="1" i="0" u="none" strike="noStrike" kern="12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rPr>
              <a:t>addr</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为主存单元地址</a:t>
            </a:r>
            <a:endParaRPr kumimoji="0" lang="zh-CN" altLang="en-US" sz="2400" b="1" i="0" u="none" strike="noStrike" kern="1200" cap="none" spc="0" normalizeH="0" baseline="0" noProof="0" dirty="0">
              <a:ln>
                <a:noFill/>
              </a:ln>
              <a:solidFill>
                <a:schemeClr val="tx1"/>
              </a:solidFill>
              <a:effectLst/>
              <a:uLnTx/>
              <a:uFillTx/>
              <a:latin typeface="Times New Roman" panose="02020603050405020304" pitchFamily="18" charset="0"/>
              <a:ea typeface="宋体" panose="02010600030101010101" pitchFamily="2" charset="-122"/>
              <a:cs typeface="+mn-cs"/>
            </a:endParaRPr>
          </a:p>
          <a:p>
            <a:pPr marL="0" marR="0" lvl="0" indent="0" algn="l" defTabSz="914400" rtl="0" eaLnBrk="0" fontAlgn="base" latinLnBrk="0" hangingPunct="0">
              <a:lnSpc>
                <a:spcPts val="3200"/>
              </a:lnSpc>
              <a:spcBef>
                <a:spcPct val="0"/>
              </a:spcBef>
              <a:spcAft>
                <a:spcPct val="0"/>
              </a:spcAft>
              <a:buClrTx/>
              <a:buSzTx/>
              <a:buFontTx/>
              <a:buNone/>
              <a:defRPr/>
            </a:pPr>
            <a:r>
              <a:rPr kumimoji="0" lang="en-US" altLang="zh-CN" sz="2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R</a:t>
            </a:r>
            <a:r>
              <a:rPr kumimoji="0" lang="zh-CN" altLang="en-US" sz="2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型：</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op=0000</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，寄存器间传送（</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mov</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 op=0001</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，加（</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add</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endPar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ts val="3200"/>
              </a:lnSpc>
              <a:spcBef>
                <a:spcPct val="0"/>
              </a:spcBef>
              <a:spcAft>
                <a:spcPct val="0"/>
              </a:spcAft>
              <a:buClrTx/>
              <a:buSzTx/>
              <a:buFontTx/>
              <a:buNone/>
              <a:defRPr/>
            </a:pPr>
            <a:r>
              <a:rPr kumimoji="0" lang="en-US" altLang="zh-CN" sz="2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M</a:t>
            </a:r>
            <a:r>
              <a:rPr kumimoji="0" lang="zh-CN" altLang="en-US" sz="2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型：</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op=1110</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，取数（</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load</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op=1111</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，存数（</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store</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endPar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ts val="3200"/>
              </a:lnSpc>
              <a:spcBef>
                <a:spcPct val="0"/>
              </a:spcBef>
              <a:spcAft>
                <a:spcPct val="0"/>
              </a:spcAft>
              <a:buClrTx/>
              <a:buSzTx/>
              <a:buFontTx/>
              <a:buNone/>
              <a:defRPr/>
            </a:pPr>
            <a:endPar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ts val="3200"/>
              </a:lnSpc>
              <a:spcBef>
                <a:spcPct val="0"/>
              </a:spcBef>
              <a:spcAft>
                <a:spcPct val="0"/>
              </a:spcAft>
              <a:buClrTx/>
              <a:buSzTx/>
              <a:buFontTx/>
              <a:buNone/>
              <a:defRPr/>
            </a:pP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问题：指令 </a:t>
            </a:r>
            <a:r>
              <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1110 0111</a:t>
            </a:r>
            <a:r>
              <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的功能是什么？</a:t>
            </a:r>
            <a:endParaRPr kumimoji="0" lang="en-US" altLang="zh-CN"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ts val="3200"/>
              </a:lnSpc>
              <a:spcBef>
                <a:spcPct val="0"/>
              </a:spcBef>
              <a:spcAft>
                <a:spcPct val="0"/>
              </a:spcAft>
              <a:buClrTx/>
              <a:buSzTx/>
              <a:buFontTx/>
              <a:buNone/>
              <a:defRPr/>
            </a:pPr>
            <a:r>
              <a:rPr kumimoji="0" lang="zh-CN" altLang="en-US"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答：因为</a:t>
            </a:r>
            <a:r>
              <a:rPr kumimoji="0" lang="en-US" altLang="zh-CN"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op=1110</a:t>
            </a:r>
            <a:r>
              <a:rPr kumimoji="0" lang="zh-CN" altLang="en-US"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，故是</a:t>
            </a:r>
            <a:r>
              <a:rPr kumimoji="0" lang="en-US" altLang="zh-CN"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M</a:t>
            </a:r>
            <a:r>
              <a:rPr kumimoji="0" lang="zh-CN" altLang="en-US"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型</a:t>
            </a:r>
            <a:r>
              <a:rPr kumimoji="0" lang="en-US" altLang="zh-CN"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load</a:t>
            </a:r>
            <a:r>
              <a:rPr kumimoji="0" lang="zh-CN" altLang="en-US"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指令，功能为：</a:t>
            </a:r>
            <a:endParaRPr kumimoji="0" lang="en-US" altLang="zh-CN"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ts val="3200"/>
              </a:lnSpc>
              <a:spcBef>
                <a:spcPct val="0"/>
              </a:spcBef>
              <a:spcAft>
                <a:spcPct val="0"/>
              </a:spcAft>
              <a:buClrTx/>
              <a:buSzTx/>
              <a:buFontTx/>
              <a:buNone/>
              <a:defRPr/>
            </a:pPr>
            <a:r>
              <a:rPr kumimoji="0" lang="en-US" altLang="zh-CN"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       R[0]</a:t>
            </a:r>
            <a:r>
              <a:rPr kumimoji="0" lang="zh-CN" altLang="zh-CN"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 ←</a:t>
            </a:r>
            <a:r>
              <a:rPr kumimoji="0" lang="en-US" altLang="zh-CN"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M[0111]</a:t>
            </a:r>
            <a:r>
              <a:rPr kumimoji="0" lang="zh-CN" altLang="en-US"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，即：将主存地址</a:t>
            </a:r>
            <a:r>
              <a:rPr kumimoji="0" lang="en-US" altLang="zh-CN"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0111</a:t>
            </a:r>
            <a:r>
              <a:rPr kumimoji="0" lang="zh-CN" altLang="en-US"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a:t>
            </a:r>
            <a:r>
              <a:rPr kumimoji="0" lang="en-US" altLang="zh-CN"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7</a:t>
            </a:r>
            <a:r>
              <a:rPr kumimoji="0" lang="zh-CN" altLang="en-US"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号单元）中的 </a:t>
            </a:r>
            <a:endParaRPr kumimoji="0" lang="en-US" altLang="zh-CN"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ts val="3200"/>
              </a:lnSpc>
              <a:spcBef>
                <a:spcPct val="0"/>
              </a:spcBef>
              <a:spcAft>
                <a:spcPct val="0"/>
              </a:spcAft>
              <a:buClrTx/>
              <a:buSzTx/>
              <a:buFontTx/>
              <a:buNone/>
              <a:defRPr/>
            </a:pPr>
            <a:r>
              <a:rPr kumimoji="0" lang="en-US" altLang="zh-CN"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       8</a:t>
            </a:r>
            <a:r>
              <a:rPr kumimoji="0" lang="zh-CN" altLang="en-US"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位数据装入到</a:t>
            </a:r>
            <a:r>
              <a:rPr kumimoji="0" lang="en-US" altLang="zh-CN"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0</a:t>
            </a:r>
            <a:r>
              <a:rPr kumimoji="0" lang="zh-CN" altLang="en-US" sz="2400" b="1" i="0" u="none" strike="noStrike" kern="1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rPr>
              <a:t>号寄存器中。</a:t>
            </a:r>
            <a:endParaRPr kumimoji="0" lang="en-US" altLang="zh-CN" sz="2200" b="1" i="0" u="none" strike="noStrike" kern="1200" cap="none" spc="0" normalizeH="0" baseline="0" noProof="0" dirty="0">
              <a:ln>
                <a:noFill/>
              </a:ln>
              <a:solidFill>
                <a:srgbClr val="0066FF"/>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randombar(horizontal)">
                                      <p:cBhvr>
                                        <p:cTn id="7" dur="500"/>
                                        <p:tgtEl>
                                          <p:spTgt spid="3">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randombar(horizontal)">
                                      <p:cBhvr>
                                        <p:cTn id="12" dur="500"/>
                                        <p:tgtEl>
                                          <p:spTgt spid="3">
                                            <p:txEl>
                                              <p:pRg st="5" end="5"/>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randombar(horizontal)">
                                      <p:cBhvr>
                                        <p:cTn id="15" dur="500"/>
                                        <p:tgtEl>
                                          <p:spTgt spid="3">
                                            <p:txEl>
                                              <p:pRg st="6" end="6"/>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randombar(horizontal)">
                                      <p:cBhvr>
                                        <p:cTn id="1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99"/>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4000" b="1">
                <a:solidFill>
                  <a:srgbClr val="CC3300"/>
                </a:solidFill>
                <a:latin typeface="+mj-lt"/>
                <a:ea typeface="黑体" panose="02010609060101010101" pitchFamily="49" charset="-122"/>
                <a:cs typeface="+mj-cs"/>
              </a:defRPr>
            </a:lvl1pPr>
            <a:lvl2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0" cap="none" spc="0" normalizeH="0" baseline="0" noProof="0" dirty="0">
                <a:ln>
                  <a:noFill/>
                </a:ln>
                <a:solidFill>
                  <a:srgbClr val="CC3300"/>
                </a:solidFill>
                <a:effectLst/>
                <a:uLnTx/>
                <a:uFillTx/>
                <a:latin typeface="+mj-lt"/>
                <a:ea typeface="黑体" panose="02010609060101010101" pitchFamily="49" charset="-122"/>
                <a:cs typeface="+mj-cs"/>
              </a:rPr>
              <a:t>程序和指令执行过程举例</a:t>
            </a:r>
          </a:p>
        </p:txBody>
      </p:sp>
      <p:sp>
        <p:nvSpPr>
          <p:cNvPr id="46082" name="Text Box 96"/>
          <p:cNvSpPr txBox="1"/>
          <p:nvPr/>
        </p:nvSpPr>
        <p:spPr>
          <a:xfrm>
            <a:off x="88900" y="785813"/>
            <a:ext cx="8939213" cy="831850"/>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solidFill>
                  <a:srgbClr val="3333CC"/>
                </a:solidFill>
                <a:latin typeface="微软雅黑" panose="020B0503020204020204" pitchFamily="34" charset="-122"/>
                <a:ea typeface="微软雅黑" panose="020B0503020204020204" pitchFamily="34" charset="-122"/>
              </a:rPr>
              <a:t>若在</a:t>
            </a:r>
            <a:r>
              <a:rPr lang="en-US" altLang="zh-CN" sz="2400" dirty="0">
                <a:solidFill>
                  <a:srgbClr val="3333CC"/>
                </a:solidFill>
                <a:latin typeface="微软雅黑" panose="020B0503020204020204" pitchFamily="34" charset="-122"/>
                <a:ea typeface="微软雅黑" panose="020B0503020204020204" pitchFamily="34" charset="-122"/>
              </a:rPr>
              <a:t>M</a:t>
            </a:r>
            <a:r>
              <a:rPr lang="zh-CN" altLang="en-US" sz="2400" dirty="0">
                <a:solidFill>
                  <a:srgbClr val="3333CC"/>
                </a:solidFill>
                <a:latin typeface="微软雅黑" panose="020B0503020204020204" pitchFamily="34" charset="-122"/>
                <a:ea typeface="微软雅黑" panose="020B0503020204020204" pitchFamily="34" charset="-122"/>
              </a:rPr>
              <a:t>上实现“</a:t>
            </a:r>
            <a:r>
              <a:rPr lang="en-US" altLang="zh-CN" sz="2400" dirty="0">
                <a:solidFill>
                  <a:srgbClr val="3333CC"/>
                </a:solidFill>
                <a:latin typeface="微软雅黑" panose="020B0503020204020204" pitchFamily="34" charset="-122"/>
                <a:ea typeface="微软雅黑" panose="020B0503020204020204" pitchFamily="34" charset="-122"/>
              </a:rPr>
              <a:t>z=x+y”</a:t>
            </a:r>
            <a:r>
              <a:rPr lang="zh-CN" altLang="en-US" sz="2400" dirty="0">
                <a:solidFill>
                  <a:srgbClr val="3333CC"/>
                </a:solidFill>
                <a:latin typeface="微软雅黑" panose="020B0503020204020204" pitchFamily="34" charset="-122"/>
                <a:ea typeface="微软雅黑" panose="020B0503020204020204" pitchFamily="34" charset="-122"/>
              </a:rPr>
              <a:t>，</a:t>
            </a:r>
            <a:r>
              <a:rPr lang="en-US" altLang="zh-CN" sz="2400" dirty="0">
                <a:solidFill>
                  <a:srgbClr val="3333CC"/>
                </a:solidFill>
                <a:latin typeface="微软雅黑" panose="020B0503020204020204" pitchFamily="34" charset="-122"/>
                <a:ea typeface="微软雅黑" panose="020B0503020204020204" pitchFamily="34" charset="-122"/>
              </a:rPr>
              <a:t>x</a:t>
            </a:r>
            <a:r>
              <a:rPr lang="zh-CN" altLang="en-US" sz="2400" dirty="0">
                <a:solidFill>
                  <a:srgbClr val="3333CC"/>
                </a:solidFill>
                <a:latin typeface="微软雅黑" panose="020B0503020204020204" pitchFamily="34" charset="-122"/>
                <a:ea typeface="微软雅黑" panose="020B0503020204020204" pitchFamily="34" charset="-122"/>
              </a:rPr>
              <a:t>和</a:t>
            </a:r>
            <a:r>
              <a:rPr lang="en-US" altLang="zh-CN" sz="2400" dirty="0">
                <a:solidFill>
                  <a:srgbClr val="3333CC"/>
                </a:solidFill>
                <a:latin typeface="微软雅黑" panose="020B0503020204020204" pitchFamily="34" charset="-122"/>
                <a:ea typeface="微软雅黑" panose="020B0503020204020204" pitchFamily="34" charset="-122"/>
              </a:rPr>
              <a:t>y</a:t>
            </a:r>
            <a:r>
              <a:rPr lang="zh-CN" altLang="en-US" sz="2400" dirty="0">
                <a:solidFill>
                  <a:srgbClr val="3333CC"/>
                </a:solidFill>
                <a:latin typeface="微软雅黑" panose="020B0503020204020204" pitchFamily="34" charset="-122"/>
                <a:ea typeface="微软雅黑" panose="020B0503020204020204" pitchFamily="34" charset="-122"/>
              </a:rPr>
              <a:t>分别存放在主存</a:t>
            </a:r>
            <a:r>
              <a:rPr lang="en-US" altLang="zh-CN" sz="2400" dirty="0">
                <a:solidFill>
                  <a:srgbClr val="3333CC"/>
                </a:solidFill>
                <a:latin typeface="微软雅黑" panose="020B0503020204020204" pitchFamily="34" charset="-122"/>
                <a:ea typeface="微软雅黑" panose="020B0503020204020204" pitchFamily="34" charset="-122"/>
              </a:rPr>
              <a:t>5</a:t>
            </a:r>
            <a:r>
              <a:rPr lang="zh-CN" altLang="en-US" sz="2400" dirty="0">
                <a:solidFill>
                  <a:srgbClr val="3333CC"/>
                </a:solidFill>
                <a:latin typeface="微软雅黑" panose="020B0503020204020204" pitchFamily="34" charset="-122"/>
                <a:ea typeface="微软雅黑" panose="020B0503020204020204" pitchFamily="34" charset="-122"/>
              </a:rPr>
              <a:t>和</a:t>
            </a:r>
            <a:r>
              <a:rPr lang="en-US" altLang="zh-CN" sz="2400" dirty="0">
                <a:solidFill>
                  <a:srgbClr val="3333CC"/>
                </a:solidFill>
                <a:latin typeface="微软雅黑" panose="020B0503020204020204" pitchFamily="34" charset="-122"/>
                <a:ea typeface="微软雅黑" panose="020B0503020204020204" pitchFamily="34" charset="-122"/>
              </a:rPr>
              <a:t>6</a:t>
            </a:r>
            <a:r>
              <a:rPr lang="zh-CN" altLang="en-US" sz="2400" dirty="0">
                <a:solidFill>
                  <a:srgbClr val="3333CC"/>
                </a:solidFill>
                <a:latin typeface="微软雅黑" panose="020B0503020204020204" pitchFamily="34" charset="-122"/>
                <a:ea typeface="微软雅黑" panose="020B0503020204020204" pitchFamily="34" charset="-122"/>
              </a:rPr>
              <a:t>号单元中，结果</a:t>
            </a:r>
            <a:r>
              <a:rPr lang="en-US" altLang="zh-CN" sz="2400" dirty="0">
                <a:solidFill>
                  <a:srgbClr val="3333CC"/>
                </a:solidFill>
                <a:latin typeface="微软雅黑" panose="020B0503020204020204" pitchFamily="34" charset="-122"/>
                <a:ea typeface="微软雅黑" panose="020B0503020204020204" pitchFamily="34" charset="-122"/>
              </a:rPr>
              <a:t>z</a:t>
            </a:r>
            <a:r>
              <a:rPr lang="zh-CN" altLang="en-US" sz="2400" dirty="0">
                <a:solidFill>
                  <a:srgbClr val="3333CC"/>
                </a:solidFill>
                <a:latin typeface="微软雅黑" panose="020B0503020204020204" pitchFamily="34" charset="-122"/>
                <a:ea typeface="微软雅黑" panose="020B0503020204020204" pitchFamily="34" charset="-122"/>
              </a:rPr>
              <a:t>存放在</a:t>
            </a:r>
            <a:r>
              <a:rPr lang="en-US" altLang="zh-CN" sz="2400" dirty="0">
                <a:solidFill>
                  <a:srgbClr val="3333CC"/>
                </a:solidFill>
                <a:latin typeface="微软雅黑" panose="020B0503020204020204" pitchFamily="34" charset="-122"/>
                <a:ea typeface="微软雅黑" panose="020B0503020204020204" pitchFamily="34" charset="-122"/>
              </a:rPr>
              <a:t>7</a:t>
            </a:r>
            <a:r>
              <a:rPr lang="zh-CN" altLang="en-US" sz="2400" dirty="0">
                <a:solidFill>
                  <a:srgbClr val="3333CC"/>
                </a:solidFill>
                <a:latin typeface="微软雅黑" panose="020B0503020204020204" pitchFamily="34" charset="-122"/>
                <a:ea typeface="微软雅黑" panose="020B0503020204020204" pitchFamily="34" charset="-122"/>
              </a:rPr>
              <a:t>号单元中，则程序在主存单元中的初始内容为：</a:t>
            </a:r>
          </a:p>
        </p:txBody>
      </p:sp>
      <p:graphicFrame>
        <p:nvGraphicFramePr>
          <p:cNvPr id="4" name="表格 3"/>
          <p:cNvGraphicFramePr>
            <a:graphicFrameLocks noGrp="1"/>
          </p:cNvGraphicFramePr>
          <p:nvPr/>
        </p:nvGraphicFramePr>
        <p:xfrm>
          <a:off x="296863" y="1787525"/>
          <a:ext cx="8731250" cy="4960941"/>
        </p:xfrm>
        <a:graphic>
          <a:graphicData uri="http://schemas.openxmlformats.org/drawingml/2006/table">
            <a:tbl>
              <a:tblPr firstRow="1" firstCol="1" lastRow="1" lastCol="1" bandRow="1" bandCol="1">
                <a:tableStyleId>{5C22544A-7EE6-4342-B048-85BDC9FD1C3A}</a:tableStyleId>
              </a:tblPr>
              <a:tblGrid>
                <a:gridCol w="597401">
                  <a:extLst>
                    <a:ext uri="{9D8B030D-6E8A-4147-A177-3AD203B41FA5}">
                      <a16:colId xmlns:a16="http://schemas.microsoft.com/office/drawing/2014/main" val="20000"/>
                    </a:ext>
                  </a:extLst>
                </a:gridCol>
                <a:gridCol w="1337876">
                  <a:extLst>
                    <a:ext uri="{9D8B030D-6E8A-4147-A177-3AD203B41FA5}">
                      <a16:colId xmlns:a16="http://schemas.microsoft.com/office/drawing/2014/main" val="20001"/>
                    </a:ext>
                  </a:extLst>
                </a:gridCol>
                <a:gridCol w="5085729">
                  <a:extLst>
                    <a:ext uri="{9D8B030D-6E8A-4147-A177-3AD203B41FA5}">
                      <a16:colId xmlns:a16="http://schemas.microsoft.com/office/drawing/2014/main" val="20002"/>
                    </a:ext>
                  </a:extLst>
                </a:gridCol>
                <a:gridCol w="1710244">
                  <a:extLst>
                    <a:ext uri="{9D8B030D-6E8A-4147-A177-3AD203B41FA5}">
                      <a16:colId xmlns:a16="http://schemas.microsoft.com/office/drawing/2014/main" val="20003"/>
                    </a:ext>
                  </a:extLst>
                </a:gridCol>
              </a:tblGrid>
              <a:tr h="548640">
                <a:tc>
                  <a:txBody>
                    <a:bodyPr/>
                    <a:lstStyle/>
                    <a:p>
                      <a:pPr algn="ctr">
                        <a:spcAft>
                          <a:spcPts val="0"/>
                        </a:spcAft>
                      </a:pPr>
                      <a:r>
                        <a:rPr lang="zh-CN" sz="1800" b="1" kern="100" dirty="0">
                          <a:solidFill>
                            <a:schemeClr val="tx1"/>
                          </a:solidFill>
                          <a:effectLst/>
                          <a:latin typeface="微软雅黑" panose="020B0503020204020204" pitchFamily="34" charset="-122"/>
                          <a:ea typeface="微软雅黑" panose="020B0503020204020204" pitchFamily="34" charset="-122"/>
                        </a:rPr>
                        <a:t>主存地址</a:t>
                      </a:r>
                    </a:p>
                  </a:txBody>
                  <a:tcPr marL="17781" marR="17781" marT="0" marB="0" anchor="ctr">
                    <a:solidFill>
                      <a:srgbClr val="BBE0E3"/>
                    </a:solidFill>
                  </a:tcPr>
                </a:tc>
                <a:tc>
                  <a:txBody>
                    <a:bodyPr/>
                    <a:lstStyle/>
                    <a:p>
                      <a:pPr algn="ctr">
                        <a:spcAft>
                          <a:spcPts val="0"/>
                        </a:spcAft>
                      </a:pPr>
                      <a:r>
                        <a:rPr lang="zh-CN" sz="1800" b="1" kern="100" dirty="0">
                          <a:solidFill>
                            <a:srgbClr val="CC3300"/>
                          </a:solidFill>
                          <a:effectLst/>
                          <a:latin typeface="微软雅黑" panose="020B0503020204020204" pitchFamily="34" charset="-122"/>
                          <a:ea typeface="微软雅黑" panose="020B0503020204020204" pitchFamily="34" charset="-122"/>
                        </a:rPr>
                        <a:t>主存单元</a:t>
                      </a:r>
                      <a:endParaRPr lang="en-US" altLang="zh-CN" sz="1800" b="1" kern="100" dirty="0">
                        <a:solidFill>
                          <a:srgbClr val="CC3300"/>
                        </a:solidFill>
                        <a:effectLst/>
                        <a:latin typeface="微软雅黑" panose="020B0503020204020204" pitchFamily="34" charset="-122"/>
                        <a:ea typeface="微软雅黑" panose="020B0503020204020204" pitchFamily="34" charset="-122"/>
                      </a:endParaRPr>
                    </a:p>
                    <a:p>
                      <a:pPr algn="ctr">
                        <a:spcAft>
                          <a:spcPts val="0"/>
                        </a:spcAft>
                      </a:pPr>
                      <a:r>
                        <a:rPr lang="zh-CN" sz="1800" b="1" kern="100" dirty="0">
                          <a:solidFill>
                            <a:srgbClr val="CC3300"/>
                          </a:solidFill>
                          <a:effectLst/>
                          <a:latin typeface="微软雅黑" panose="020B0503020204020204" pitchFamily="34" charset="-122"/>
                          <a:ea typeface="微软雅黑" panose="020B0503020204020204" pitchFamily="34" charset="-122"/>
                        </a:rPr>
                        <a:t>内容</a:t>
                      </a:r>
                    </a:p>
                  </a:txBody>
                  <a:tcPr marL="17781" marR="17781" marT="0" marB="0" anchor="ctr">
                    <a:solidFill>
                      <a:srgbClr val="BBE0E3"/>
                    </a:solidFill>
                  </a:tcPr>
                </a:tc>
                <a:tc>
                  <a:txBody>
                    <a:bodyPr/>
                    <a:lstStyle/>
                    <a:p>
                      <a:pPr algn="ctr">
                        <a:spcAft>
                          <a:spcPts val="0"/>
                        </a:spcAft>
                      </a:pPr>
                      <a:r>
                        <a:rPr lang="zh-CN" sz="1800" b="1" kern="100" dirty="0">
                          <a:solidFill>
                            <a:schemeClr val="tx1"/>
                          </a:solidFill>
                          <a:effectLst/>
                          <a:latin typeface="微软雅黑" panose="020B0503020204020204" pitchFamily="34" charset="-122"/>
                          <a:ea typeface="微软雅黑" panose="020B0503020204020204" pitchFamily="34" charset="-122"/>
                        </a:rPr>
                        <a:t>内容说明（</a:t>
                      </a:r>
                      <a:r>
                        <a:rPr lang="en-US" sz="1800" b="1" kern="100" dirty="0">
                          <a:solidFill>
                            <a:schemeClr val="tx1"/>
                          </a:solidFill>
                          <a:effectLst/>
                          <a:latin typeface="微软雅黑" panose="020B0503020204020204" pitchFamily="34" charset="-122"/>
                          <a:ea typeface="微软雅黑" panose="020B0503020204020204" pitchFamily="34" charset="-122"/>
                        </a:rPr>
                        <a:t>Ii</a:t>
                      </a:r>
                      <a:r>
                        <a:rPr lang="zh-CN" sz="1800" b="1" kern="100" dirty="0">
                          <a:solidFill>
                            <a:schemeClr val="tx1"/>
                          </a:solidFill>
                          <a:effectLst/>
                          <a:latin typeface="微软雅黑" panose="020B0503020204020204" pitchFamily="34" charset="-122"/>
                          <a:ea typeface="微软雅黑" panose="020B0503020204020204" pitchFamily="34" charset="-122"/>
                        </a:rPr>
                        <a:t>表示第</a:t>
                      </a:r>
                      <a:r>
                        <a:rPr lang="en-US" sz="1800" b="1" kern="100" dirty="0" err="1">
                          <a:solidFill>
                            <a:schemeClr val="tx1"/>
                          </a:solidFill>
                          <a:effectLst/>
                          <a:latin typeface="微软雅黑" panose="020B0503020204020204" pitchFamily="34" charset="-122"/>
                          <a:ea typeface="微软雅黑" panose="020B0503020204020204" pitchFamily="34" charset="-122"/>
                        </a:rPr>
                        <a:t>i</a:t>
                      </a:r>
                      <a:r>
                        <a:rPr lang="zh-CN" sz="1800" b="1" kern="100" dirty="0">
                          <a:solidFill>
                            <a:schemeClr val="tx1"/>
                          </a:solidFill>
                          <a:effectLst/>
                          <a:latin typeface="微软雅黑" panose="020B0503020204020204" pitchFamily="34" charset="-122"/>
                          <a:ea typeface="微软雅黑" panose="020B0503020204020204" pitchFamily="34" charset="-122"/>
                        </a:rPr>
                        <a:t>条指令）</a:t>
                      </a:r>
                    </a:p>
                  </a:txBody>
                  <a:tcPr marL="17781" marR="17781" marT="0" marB="0" anchor="ctr">
                    <a:solidFill>
                      <a:srgbClr val="BBE0E3"/>
                    </a:solidFill>
                  </a:tcPr>
                </a:tc>
                <a:tc>
                  <a:txBody>
                    <a:bodyPr/>
                    <a:lstStyle/>
                    <a:p>
                      <a:pPr algn="ctr">
                        <a:spcAft>
                          <a:spcPts val="0"/>
                        </a:spcAft>
                      </a:pPr>
                      <a:r>
                        <a:rPr lang="zh-CN" sz="1800" b="1" kern="100" dirty="0">
                          <a:solidFill>
                            <a:srgbClr val="CC3300"/>
                          </a:solidFill>
                          <a:effectLst/>
                          <a:latin typeface="微软雅黑" panose="020B0503020204020204" pitchFamily="34" charset="-122"/>
                          <a:ea typeface="微软雅黑" panose="020B0503020204020204" pitchFamily="34" charset="-122"/>
                        </a:rPr>
                        <a:t>指令的符号</a:t>
                      </a:r>
                      <a:endParaRPr lang="en-US" altLang="zh-CN" sz="1800" b="1" kern="100" dirty="0">
                        <a:solidFill>
                          <a:srgbClr val="CC3300"/>
                        </a:solidFill>
                        <a:effectLst/>
                        <a:latin typeface="微软雅黑" panose="020B0503020204020204" pitchFamily="34" charset="-122"/>
                        <a:ea typeface="微软雅黑" panose="020B0503020204020204" pitchFamily="34" charset="-122"/>
                      </a:endParaRPr>
                    </a:p>
                    <a:p>
                      <a:pPr algn="ctr">
                        <a:spcAft>
                          <a:spcPts val="0"/>
                        </a:spcAft>
                      </a:pPr>
                      <a:r>
                        <a:rPr lang="zh-CN" sz="1800" b="1" kern="100" dirty="0">
                          <a:solidFill>
                            <a:srgbClr val="CC3300"/>
                          </a:solidFill>
                          <a:effectLst/>
                          <a:latin typeface="微软雅黑" panose="020B0503020204020204" pitchFamily="34" charset="-122"/>
                          <a:ea typeface="微软雅黑" panose="020B0503020204020204" pitchFamily="34" charset="-122"/>
                        </a:rPr>
                        <a:t>表示</a:t>
                      </a:r>
                    </a:p>
                  </a:txBody>
                  <a:tcPr marL="68582" marR="68582" marT="0" marB="0" anchor="ctr">
                    <a:solidFill>
                      <a:srgbClr val="BBE0E3"/>
                    </a:solidFill>
                  </a:tcPr>
                </a:tc>
                <a:extLst>
                  <a:ext uri="{0D108BD9-81ED-4DB2-BD59-A6C34878D82A}">
                    <a16:rowId xmlns:a16="http://schemas.microsoft.com/office/drawing/2014/main" val="10000"/>
                  </a:ext>
                </a:extLst>
              </a:tr>
              <a:tr h="469719">
                <a:tc>
                  <a:txBody>
                    <a:bodyPr/>
                    <a:lstStyle/>
                    <a:p>
                      <a:pPr algn="ctr">
                        <a:spcAft>
                          <a:spcPts val="0"/>
                        </a:spcAft>
                      </a:pPr>
                      <a:r>
                        <a:rPr lang="en-US" sz="1800" b="1" kern="100" dirty="0">
                          <a:solidFill>
                            <a:schemeClr val="tx1"/>
                          </a:solidFill>
                          <a:effectLst/>
                          <a:latin typeface="微软雅黑" panose="020B0503020204020204" pitchFamily="34" charset="-122"/>
                          <a:ea typeface="微软雅黑" panose="020B0503020204020204" pitchFamily="34" charset="-122"/>
                        </a:rPr>
                        <a:t>0</a:t>
                      </a:r>
                      <a:endParaRPr lang="zh-CN" sz="1800" b="1" kern="100" dirty="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algn="ctr">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1110 0110</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just">
                        <a:spcAft>
                          <a:spcPts val="0"/>
                        </a:spcAft>
                      </a:pPr>
                      <a:r>
                        <a:rPr lang="en-US" sz="1800" b="1" kern="100" dirty="0">
                          <a:solidFill>
                            <a:schemeClr val="tx1"/>
                          </a:solidFill>
                          <a:effectLst/>
                          <a:latin typeface="微软雅黑" panose="020B0503020204020204" pitchFamily="34" charset="-122"/>
                          <a:ea typeface="微软雅黑" panose="020B0503020204020204" pitchFamily="34" charset="-122"/>
                        </a:rPr>
                        <a:t>I1</a:t>
                      </a:r>
                      <a:r>
                        <a:rPr lang="zh-CN" sz="1800" b="1" kern="100" dirty="0">
                          <a:solidFill>
                            <a:schemeClr val="tx1"/>
                          </a:solidFill>
                          <a:effectLst/>
                          <a:latin typeface="微软雅黑" panose="020B0503020204020204" pitchFamily="34" charset="-122"/>
                          <a:ea typeface="微软雅黑" panose="020B0503020204020204" pitchFamily="34" charset="-122"/>
                        </a:rPr>
                        <a:t>：</a:t>
                      </a:r>
                      <a:r>
                        <a:rPr lang="en-US" sz="1800" b="1" kern="100" dirty="0">
                          <a:solidFill>
                            <a:schemeClr val="tx1"/>
                          </a:solidFill>
                          <a:effectLst/>
                          <a:latin typeface="微软雅黑" panose="020B0503020204020204" pitchFamily="34" charset="-122"/>
                          <a:ea typeface="微软雅黑" panose="020B0503020204020204" pitchFamily="34" charset="-122"/>
                        </a:rPr>
                        <a:t> R[0] </a:t>
                      </a:r>
                      <a:r>
                        <a:rPr lang="zh-CN" sz="1800" b="1" kern="100" dirty="0">
                          <a:solidFill>
                            <a:schemeClr val="tx1"/>
                          </a:solidFill>
                          <a:effectLst/>
                          <a:latin typeface="微软雅黑" panose="020B0503020204020204" pitchFamily="34" charset="-122"/>
                          <a:ea typeface="微软雅黑" panose="020B0503020204020204" pitchFamily="34" charset="-122"/>
                        </a:rPr>
                        <a:t>←</a:t>
                      </a:r>
                      <a:r>
                        <a:rPr lang="en-US" sz="1800" b="1" kern="100" dirty="0">
                          <a:solidFill>
                            <a:schemeClr val="tx1"/>
                          </a:solidFill>
                          <a:effectLst/>
                          <a:latin typeface="微软雅黑" panose="020B0503020204020204" pitchFamily="34" charset="-122"/>
                          <a:ea typeface="微软雅黑" panose="020B0503020204020204" pitchFamily="34" charset="-122"/>
                        </a:rPr>
                        <a:t> M[6]</a:t>
                      </a:r>
                      <a:r>
                        <a:rPr lang="zh-CN" sz="1800" b="1" kern="100" dirty="0">
                          <a:solidFill>
                            <a:schemeClr val="tx1"/>
                          </a:solidFill>
                          <a:effectLst/>
                          <a:latin typeface="微软雅黑" panose="020B0503020204020204" pitchFamily="34" charset="-122"/>
                          <a:ea typeface="微软雅黑" panose="020B0503020204020204" pitchFamily="34" charset="-122"/>
                        </a:rPr>
                        <a:t>；</a:t>
                      </a:r>
                      <a:r>
                        <a:rPr lang="en-US" sz="1800" b="1" kern="100" dirty="0">
                          <a:solidFill>
                            <a:schemeClr val="tx1"/>
                          </a:solidFill>
                          <a:effectLst/>
                          <a:latin typeface="微软雅黑" panose="020B0503020204020204" pitchFamily="34" charset="-122"/>
                          <a:ea typeface="微软雅黑" panose="020B0503020204020204" pitchFamily="34" charset="-122"/>
                        </a:rPr>
                        <a:t>op=1110</a:t>
                      </a:r>
                      <a:r>
                        <a:rPr lang="zh-CN" sz="1800" b="1" kern="100" dirty="0">
                          <a:solidFill>
                            <a:schemeClr val="tx1"/>
                          </a:solidFill>
                          <a:effectLst/>
                          <a:latin typeface="微软雅黑" panose="020B0503020204020204" pitchFamily="34" charset="-122"/>
                          <a:ea typeface="微软雅黑" panose="020B0503020204020204" pitchFamily="34" charset="-122"/>
                        </a:rPr>
                        <a:t>：取数操作</a:t>
                      </a:r>
                    </a:p>
                  </a:txBody>
                  <a:tcPr marL="17781" marR="17781" marT="0" marB="0" anchor="ctr">
                    <a:solidFill>
                      <a:srgbClr val="BBE0E3"/>
                    </a:solidFill>
                  </a:tcPr>
                </a:tc>
                <a:tc>
                  <a:txBody>
                    <a:bodyPr/>
                    <a:lstStyle/>
                    <a:p>
                      <a:pPr indent="57150" algn="l">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load r0, 6# </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68582" marR="68582" marT="0" marB="0" anchor="ctr">
                    <a:solidFill>
                      <a:srgbClr val="BBE0E3"/>
                    </a:solidFill>
                  </a:tcPr>
                </a:tc>
                <a:extLst>
                  <a:ext uri="{0D108BD9-81ED-4DB2-BD59-A6C34878D82A}">
                    <a16:rowId xmlns:a16="http://schemas.microsoft.com/office/drawing/2014/main" val="10001"/>
                  </a:ext>
                </a:extLst>
              </a:tr>
              <a:tr h="563226">
                <a:tc>
                  <a:txBody>
                    <a:bodyPr/>
                    <a:lstStyle/>
                    <a:p>
                      <a:pPr algn="ctr">
                        <a:spcAft>
                          <a:spcPts val="0"/>
                        </a:spcAft>
                      </a:pPr>
                      <a:r>
                        <a:rPr lang="en-US" sz="1800" b="1" kern="100" dirty="0">
                          <a:solidFill>
                            <a:schemeClr val="tx1"/>
                          </a:solidFill>
                          <a:effectLst/>
                          <a:latin typeface="微软雅黑" panose="020B0503020204020204" pitchFamily="34" charset="-122"/>
                          <a:ea typeface="微软雅黑" panose="020B0503020204020204" pitchFamily="34" charset="-122"/>
                        </a:rPr>
                        <a:t>1</a:t>
                      </a:r>
                      <a:endParaRPr lang="zh-CN" sz="1800" b="1" kern="100" dirty="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algn="ctr">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0000 0100</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just">
                        <a:spcAft>
                          <a:spcPts val="0"/>
                        </a:spcAft>
                      </a:pPr>
                      <a:r>
                        <a:rPr lang="en-US" sz="1800" b="1" kern="100">
                          <a:solidFill>
                            <a:schemeClr val="tx1"/>
                          </a:solidFill>
                          <a:effectLst/>
                          <a:latin typeface="微软雅黑" panose="020B0503020204020204" pitchFamily="34" charset="-122"/>
                          <a:ea typeface="微软雅黑" panose="020B0503020204020204" pitchFamily="34" charset="-122"/>
                        </a:rPr>
                        <a:t>I2</a:t>
                      </a:r>
                      <a:r>
                        <a:rPr lang="zh-CN" sz="1800" b="1" kern="100">
                          <a:solidFill>
                            <a:schemeClr val="tx1"/>
                          </a:solidFill>
                          <a:effectLst/>
                          <a:latin typeface="微软雅黑" panose="020B0503020204020204" pitchFamily="34" charset="-122"/>
                          <a:ea typeface="微软雅黑" panose="020B0503020204020204" pitchFamily="34" charset="-122"/>
                        </a:rPr>
                        <a:t>：</a:t>
                      </a:r>
                      <a:r>
                        <a:rPr lang="en-US" sz="1800" b="1" kern="100">
                          <a:solidFill>
                            <a:schemeClr val="tx1"/>
                          </a:solidFill>
                          <a:effectLst/>
                          <a:latin typeface="微软雅黑" panose="020B0503020204020204" pitchFamily="34" charset="-122"/>
                          <a:ea typeface="微软雅黑" panose="020B0503020204020204" pitchFamily="34" charset="-122"/>
                        </a:rPr>
                        <a:t> R[1] </a:t>
                      </a:r>
                      <a:r>
                        <a:rPr lang="zh-CN" sz="1800" b="1" kern="100">
                          <a:solidFill>
                            <a:schemeClr val="tx1"/>
                          </a:solidFill>
                          <a:effectLst/>
                          <a:latin typeface="微软雅黑" panose="020B0503020204020204" pitchFamily="34" charset="-122"/>
                          <a:ea typeface="微软雅黑" panose="020B0503020204020204" pitchFamily="34" charset="-122"/>
                        </a:rPr>
                        <a:t>←</a:t>
                      </a:r>
                      <a:r>
                        <a:rPr lang="en-US" sz="1800" b="1" kern="100">
                          <a:solidFill>
                            <a:schemeClr val="tx1"/>
                          </a:solidFill>
                          <a:effectLst/>
                          <a:latin typeface="微软雅黑" panose="020B0503020204020204" pitchFamily="34" charset="-122"/>
                          <a:ea typeface="微软雅黑" panose="020B0503020204020204" pitchFamily="34" charset="-122"/>
                        </a:rPr>
                        <a:t> R[0]</a:t>
                      </a:r>
                      <a:r>
                        <a:rPr lang="zh-CN" sz="1800" b="1" kern="100">
                          <a:solidFill>
                            <a:schemeClr val="tx1"/>
                          </a:solidFill>
                          <a:effectLst/>
                          <a:latin typeface="微软雅黑" panose="020B0503020204020204" pitchFamily="34" charset="-122"/>
                          <a:ea typeface="微软雅黑" panose="020B0503020204020204" pitchFamily="34" charset="-122"/>
                        </a:rPr>
                        <a:t>；</a:t>
                      </a:r>
                      <a:r>
                        <a:rPr lang="en-US" sz="1800" b="1" kern="100">
                          <a:solidFill>
                            <a:schemeClr val="tx1"/>
                          </a:solidFill>
                          <a:effectLst/>
                          <a:latin typeface="微软雅黑" panose="020B0503020204020204" pitchFamily="34" charset="-122"/>
                          <a:ea typeface="微软雅黑" panose="020B0503020204020204" pitchFamily="34" charset="-122"/>
                        </a:rPr>
                        <a:t>op=0000</a:t>
                      </a:r>
                      <a:r>
                        <a:rPr lang="zh-CN" sz="1800" b="1" kern="100">
                          <a:solidFill>
                            <a:schemeClr val="tx1"/>
                          </a:solidFill>
                          <a:effectLst/>
                          <a:latin typeface="微软雅黑" panose="020B0503020204020204" pitchFamily="34" charset="-122"/>
                          <a:ea typeface="微软雅黑" panose="020B0503020204020204" pitchFamily="34" charset="-122"/>
                        </a:rPr>
                        <a:t>：传送操作</a:t>
                      </a:r>
                    </a:p>
                  </a:txBody>
                  <a:tcPr marL="17781" marR="17781" marT="0" marB="0" anchor="ctr">
                    <a:solidFill>
                      <a:srgbClr val="BBE0E3"/>
                    </a:solidFill>
                  </a:tcPr>
                </a:tc>
                <a:tc>
                  <a:txBody>
                    <a:bodyPr/>
                    <a:lstStyle/>
                    <a:p>
                      <a:pPr indent="57150" algn="l">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mov r1, r0</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68582" marR="68582" marT="0" marB="0" anchor="ctr">
                    <a:solidFill>
                      <a:srgbClr val="BBE0E3"/>
                    </a:solidFill>
                  </a:tcPr>
                </a:tc>
                <a:extLst>
                  <a:ext uri="{0D108BD9-81ED-4DB2-BD59-A6C34878D82A}">
                    <a16:rowId xmlns:a16="http://schemas.microsoft.com/office/drawing/2014/main" val="10002"/>
                  </a:ext>
                </a:extLst>
              </a:tr>
              <a:tr h="563226">
                <a:tc>
                  <a:txBody>
                    <a:bodyPr/>
                    <a:lstStyle/>
                    <a:p>
                      <a:pPr algn="ctr">
                        <a:spcAft>
                          <a:spcPts val="0"/>
                        </a:spcAft>
                      </a:pPr>
                      <a:r>
                        <a:rPr lang="en-US" sz="1800" b="1" kern="100" dirty="0">
                          <a:solidFill>
                            <a:schemeClr val="tx1"/>
                          </a:solidFill>
                          <a:effectLst/>
                          <a:latin typeface="微软雅黑" panose="020B0503020204020204" pitchFamily="34" charset="-122"/>
                          <a:ea typeface="微软雅黑" panose="020B0503020204020204" pitchFamily="34" charset="-122"/>
                        </a:rPr>
                        <a:t>2</a:t>
                      </a:r>
                      <a:endParaRPr lang="zh-CN" sz="1800" b="1" kern="100" dirty="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algn="ctr">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1110 0101</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just">
                        <a:spcAft>
                          <a:spcPts val="0"/>
                        </a:spcAft>
                      </a:pPr>
                      <a:r>
                        <a:rPr lang="en-US" sz="1800" b="1" kern="100">
                          <a:solidFill>
                            <a:schemeClr val="tx1"/>
                          </a:solidFill>
                          <a:effectLst/>
                          <a:latin typeface="微软雅黑" panose="020B0503020204020204" pitchFamily="34" charset="-122"/>
                          <a:ea typeface="微软雅黑" panose="020B0503020204020204" pitchFamily="34" charset="-122"/>
                        </a:rPr>
                        <a:t>I3</a:t>
                      </a:r>
                      <a:r>
                        <a:rPr lang="zh-CN" sz="1800" b="1" kern="100">
                          <a:solidFill>
                            <a:schemeClr val="tx1"/>
                          </a:solidFill>
                          <a:effectLst/>
                          <a:latin typeface="微软雅黑" panose="020B0503020204020204" pitchFamily="34" charset="-122"/>
                          <a:ea typeface="微软雅黑" panose="020B0503020204020204" pitchFamily="34" charset="-122"/>
                        </a:rPr>
                        <a:t>：</a:t>
                      </a:r>
                      <a:r>
                        <a:rPr lang="en-US" sz="1800" b="1" kern="100">
                          <a:solidFill>
                            <a:schemeClr val="tx1"/>
                          </a:solidFill>
                          <a:effectLst/>
                          <a:latin typeface="微软雅黑" panose="020B0503020204020204" pitchFamily="34" charset="-122"/>
                          <a:ea typeface="微软雅黑" panose="020B0503020204020204" pitchFamily="34" charset="-122"/>
                        </a:rPr>
                        <a:t> R[0] </a:t>
                      </a:r>
                      <a:r>
                        <a:rPr lang="zh-CN" sz="1800" b="1" kern="100">
                          <a:solidFill>
                            <a:schemeClr val="tx1"/>
                          </a:solidFill>
                          <a:effectLst/>
                          <a:latin typeface="微软雅黑" panose="020B0503020204020204" pitchFamily="34" charset="-122"/>
                          <a:ea typeface="微软雅黑" panose="020B0503020204020204" pitchFamily="34" charset="-122"/>
                        </a:rPr>
                        <a:t>←</a:t>
                      </a:r>
                      <a:r>
                        <a:rPr lang="en-US" sz="1800" b="1" kern="100">
                          <a:solidFill>
                            <a:schemeClr val="tx1"/>
                          </a:solidFill>
                          <a:effectLst/>
                          <a:latin typeface="微软雅黑" panose="020B0503020204020204" pitchFamily="34" charset="-122"/>
                          <a:ea typeface="微软雅黑" panose="020B0503020204020204" pitchFamily="34" charset="-122"/>
                        </a:rPr>
                        <a:t> M[5]</a:t>
                      </a:r>
                      <a:r>
                        <a:rPr lang="zh-CN" sz="1800" b="1" kern="100">
                          <a:solidFill>
                            <a:schemeClr val="tx1"/>
                          </a:solidFill>
                          <a:effectLst/>
                          <a:latin typeface="微软雅黑" panose="020B0503020204020204" pitchFamily="34" charset="-122"/>
                          <a:ea typeface="微软雅黑" panose="020B0503020204020204" pitchFamily="34" charset="-122"/>
                        </a:rPr>
                        <a:t>；</a:t>
                      </a:r>
                      <a:r>
                        <a:rPr lang="en-US" sz="1800" b="1" kern="100">
                          <a:solidFill>
                            <a:schemeClr val="tx1"/>
                          </a:solidFill>
                          <a:effectLst/>
                          <a:latin typeface="微软雅黑" panose="020B0503020204020204" pitchFamily="34" charset="-122"/>
                          <a:ea typeface="微软雅黑" panose="020B0503020204020204" pitchFamily="34" charset="-122"/>
                        </a:rPr>
                        <a:t>op=1110</a:t>
                      </a:r>
                      <a:r>
                        <a:rPr lang="zh-CN" sz="1800" b="1" kern="100">
                          <a:solidFill>
                            <a:schemeClr val="tx1"/>
                          </a:solidFill>
                          <a:effectLst/>
                          <a:latin typeface="微软雅黑" panose="020B0503020204020204" pitchFamily="34" charset="-122"/>
                          <a:ea typeface="微软雅黑" panose="020B0503020204020204" pitchFamily="34" charset="-122"/>
                        </a:rPr>
                        <a:t>：取数操作</a:t>
                      </a:r>
                    </a:p>
                  </a:txBody>
                  <a:tcPr marL="17781" marR="17781" marT="0" marB="0" anchor="ctr">
                    <a:solidFill>
                      <a:srgbClr val="BBE0E3"/>
                    </a:solidFill>
                  </a:tcPr>
                </a:tc>
                <a:tc>
                  <a:txBody>
                    <a:bodyPr/>
                    <a:lstStyle/>
                    <a:p>
                      <a:pPr indent="57150" algn="l">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load r0, 5#</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68582" marR="68582" marT="0" marB="0" anchor="ctr">
                    <a:solidFill>
                      <a:srgbClr val="BBE0E3"/>
                    </a:solidFill>
                  </a:tcPr>
                </a:tc>
                <a:extLst>
                  <a:ext uri="{0D108BD9-81ED-4DB2-BD59-A6C34878D82A}">
                    <a16:rowId xmlns:a16="http://schemas.microsoft.com/office/drawing/2014/main" val="10003"/>
                  </a:ext>
                </a:extLst>
              </a:tr>
              <a:tr h="563226">
                <a:tc>
                  <a:txBody>
                    <a:bodyPr/>
                    <a:lstStyle/>
                    <a:p>
                      <a:pPr algn="ctr">
                        <a:spcAft>
                          <a:spcPts val="0"/>
                        </a:spcAft>
                      </a:pPr>
                      <a:r>
                        <a:rPr lang="en-US" sz="1800" b="1" kern="100">
                          <a:solidFill>
                            <a:schemeClr val="tx1"/>
                          </a:solidFill>
                          <a:effectLst/>
                          <a:latin typeface="微软雅黑" panose="020B0503020204020204" pitchFamily="34" charset="-122"/>
                          <a:ea typeface="微软雅黑" panose="020B0503020204020204" pitchFamily="34" charset="-122"/>
                        </a:rPr>
                        <a:t>3</a:t>
                      </a:r>
                      <a:endParaRPr lang="zh-CN" sz="1800" b="1" kern="10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algn="ctr">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0001 0001</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just">
                        <a:spcAft>
                          <a:spcPts val="0"/>
                        </a:spcAft>
                      </a:pPr>
                      <a:r>
                        <a:rPr lang="en-US" sz="1800" b="1" kern="100" dirty="0">
                          <a:solidFill>
                            <a:schemeClr val="tx1"/>
                          </a:solidFill>
                          <a:effectLst/>
                          <a:latin typeface="微软雅黑" panose="020B0503020204020204" pitchFamily="34" charset="-122"/>
                          <a:ea typeface="微软雅黑" panose="020B0503020204020204" pitchFamily="34" charset="-122"/>
                        </a:rPr>
                        <a:t>I4</a:t>
                      </a:r>
                      <a:r>
                        <a:rPr lang="zh-CN" sz="1800" b="1" kern="100" dirty="0">
                          <a:solidFill>
                            <a:schemeClr val="tx1"/>
                          </a:solidFill>
                          <a:effectLst/>
                          <a:latin typeface="微软雅黑" panose="020B0503020204020204" pitchFamily="34" charset="-122"/>
                          <a:ea typeface="微软雅黑" panose="020B0503020204020204" pitchFamily="34" charset="-122"/>
                        </a:rPr>
                        <a:t>：</a:t>
                      </a:r>
                      <a:r>
                        <a:rPr lang="en-US" sz="1800" b="1" kern="100" dirty="0">
                          <a:solidFill>
                            <a:schemeClr val="tx1"/>
                          </a:solidFill>
                          <a:effectLst/>
                          <a:latin typeface="微软雅黑" panose="020B0503020204020204" pitchFamily="34" charset="-122"/>
                          <a:ea typeface="微软雅黑" panose="020B0503020204020204" pitchFamily="34" charset="-122"/>
                        </a:rPr>
                        <a:t> R[0] </a:t>
                      </a:r>
                      <a:r>
                        <a:rPr lang="zh-CN" sz="1800" b="1" kern="100" dirty="0">
                          <a:solidFill>
                            <a:schemeClr val="tx1"/>
                          </a:solidFill>
                          <a:effectLst/>
                          <a:latin typeface="微软雅黑" panose="020B0503020204020204" pitchFamily="34" charset="-122"/>
                          <a:ea typeface="微软雅黑" panose="020B0503020204020204" pitchFamily="34" charset="-122"/>
                        </a:rPr>
                        <a:t>←</a:t>
                      </a:r>
                      <a:r>
                        <a:rPr lang="en-US" sz="1800" b="1" kern="100" dirty="0">
                          <a:solidFill>
                            <a:schemeClr val="tx1"/>
                          </a:solidFill>
                          <a:effectLst/>
                          <a:latin typeface="微软雅黑" panose="020B0503020204020204" pitchFamily="34" charset="-122"/>
                          <a:ea typeface="微软雅黑" panose="020B0503020204020204" pitchFamily="34" charset="-122"/>
                        </a:rPr>
                        <a:t> R[0] + R[1]</a:t>
                      </a:r>
                      <a:r>
                        <a:rPr lang="zh-CN" sz="1800" b="1" kern="100" dirty="0">
                          <a:solidFill>
                            <a:schemeClr val="tx1"/>
                          </a:solidFill>
                          <a:effectLst/>
                          <a:latin typeface="微软雅黑" panose="020B0503020204020204" pitchFamily="34" charset="-122"/>
                          <a:ea typeface="微软雅黑" panose="020B0503020204020204" pitchFamily="34" charset="-122"/>
                        </a:rPr>
                        <a:t>；</a:t>
                      </a:r>
                      <a:r>
                        <a:rPr lang="en-US" sz="1800" b="1" kern="100" dirty="0">
                          <a:solidFill>
                            <a:schemeClr val="tx1"/>
                          </a:solidFill>
                          <a:effectLst/>
                          <a:latin typeface="微软雅黑" panose="020B0503020204020204" pitchFamily="34" charset="-122"/>
                          <a:ea typeface="微软雅黑" panose="020B0503020204020204" pitchFamily="34" charset="-122"/>
                        </a:rPr>
                        <a:t>op=0001</a:t>
                      </a:r>
                      <a:r>
                        <a:rPr lang="zh-CN" sz="1800" b="1" kern="100" dirty="0">
                          <a:solidFill>
                            <a:schemeClr val="tx1"/>
                          </a:solidFill>
                          <a:effectLst/>
                          <a:latin typeface="微软雅黑" panose="020B0503020204020204" pitchFamily="34" charset="-122"/>
                          <a:ea typeface="微软雅黑" panose="020B0503020204020204" pitchFamily="34" charset="-122"/>
                        </a:rPr>
                        <a:t>：加操作</a:t>
                      </a:r>
                    </a:p>
                  </a:txBody>
                  <a:tcPr marL="17781" marR="17781" marT="0" marB="0" anchor="ctr">
                    <a:solidFill>
                      <a:srgbClr val="BBE0E3"/>
                    </a:solidFill>
                  </a:tcPr>
                </a:tc>
                <a:tc>
                  <a:txBody>
                    <a:bodyPr/>
                    <a:lstStyle/>
                    <a:p>
                      <a:pPr indent="57150" algn="l">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add r0, r1</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68582" marR="68582" marT="0" marB="0" anchor="ctr">
                    <a:solidFill>
                      <a:srgbClr val="BBE0E3"/>
                    </a:solidFill>
                  </a:tcPr>
                </a:tc>
                <a:extLst>
                  <a:ext uri="{0D108BD9-81ED-4DB2-BD59-A6C34878D82A}">
                    <a16:rowId xmlns:a16="http://schemas.microsoft.com/office/drawing/2014/main" val="10004"/>
                  </a:ext>
                </a:extLst>
              </a:tr>
              <a:tr h="563226">
                <a:tc>
                  <a:txBody>
                    <a:bodyPr/>
                    <a:lstStyle/>
                    <a:p>
                      <a:pPr algn="ctr">
                        <a:spcAft>
                          <a:spcPts val="0"/>
                        </a:spcAft>
                      </a:pPr>
                      <a:r>
                        <a:rPr lang="en-US" sz="1800" b="1" kern="100">
                          <a:solidFill>
                            <a:schemeClr val="tx1"/>
                          </a:solidFill>
                          <a:effectLst/>
                          <a:latin typeface="微软雅黑" panose="020B0503020204020204" pitchFamily="34" charset="-122"/>
                          <a:ea typeface="微软雅黑" panose="020B0503020204020204" pitchFamily="34" charset="-122"/>
                        </a:rPr>
                        <a:t>4</a:t>
                      </a:r>
                      <a:endParaRPr lang="zh-CN" sz="1800" b="1" kern="10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algn="ctr">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1111 0111</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just">
                        <a:spcAft>
                          <a:spcPts val="0"/>
                        </a:spcAft>
                      </a:pPr>
                      <a:r>
                        <a:rPr lang="en-US" sz="1800" b="1" kern="100">
                          <a:solidFill>
                            <a:schemeClr val="tx1"/>
                          </a:solidFill>
                          <a:effectLst/>
                          <a:latin typeface="微软雅黑" panose="020B0503020204020204" pitchFamily="34" charset="-122"/>
                          <a:ea typeface="微软雅黑" panose="020B0503020204020204" pitchFamily="34" charset="-122"/>
                        </a:rPr>
                        <a:t>I5</a:t>
                      </a:r>
                      <a:r>
                        <a:rPr lang="zh-CN" sz="1800" b="1" kern="100">
                          <a:solidFill>
                            <a:schemeClr val="tx1"/>
                          </a:solidFill>
                          <a:effectLst/>
                          <a:latin typeface="微软雅黑" panose="020B0503020204020204" pitchFamily="34" charset="-122"/>
                          <a:ea typeface="微软雅黑" panose="020B0503020204020204" pitchFamily="34" charset="-122"/>
                        </a:rPr>
                        <a:t>：</a:t>
                      </a:r>
                      <a:r>
                        <a:rPr lang="en-US" sz="1800" b="1" kern="100">
                          <a:solidFill>
                            <a:schemeClr val="tx1"/>
                          </a:solidFill>
                          <a:effectLst/>
                          <a:latin typeface="微软雅黑" panose="020B0503020204020204" pitchFamily="34" charset="-122"/>
                          <a:ea typeface="微软雅黑" panose="020B0503020204020204" pitchFamily="34" charset="-122"/>
                        </a:rPr>
                        <a:t> M[7]</a:t>
                      </a:r>
                      <a:r>
                        <a:rPr lang="zh-CN" sz="1800" b="1" kern="100">
                          <a:solidFill>
                            <a:schemeClr val="tx1"/>
                          </a:solidFill>
                          <a:effectLst/>
                          <a:latin typeface="微软雅黑" panose="020B0503020204020204" pitchFamily="34" charset="-122"/>
                          <a:ea typeface="微软雅黑" panose="020B0503020204020204" pitchFamily="34" charset="-122"/>
                        </a:rPr>
                        <a:t>←</a:t>
                      </a:r>
                      <a:r>
                        <a:rPr lang="en-US" sz="1800" b="1" kern="100">
                          <a:solidFill>
                            <a:schemeClr val="tx1"/>
                          </a:solidFill>
                          <a:effectLst/>
                          <a:latin typeface="微软雅黑" panose="020B0503020204020204" pitchFamily="34" charset="-122"/>
                          <a:ea typeface="微软雅黑" panose="020B0503020204020204" pitchFamily="34" charset="-122"/>
                        </a:rPr>
                        <a:t> R[0]</a:t>
                      </a:r>
                      <a:r>
                        <a:rPr lang="zh-CN" sz="1800" b="1" kern="100">
                          <a:solidFill>
                            <a:schemeClr val="tx1"/>
                          </a:solidFill>
                          <a:effectLst/>
                          <a:latin typeface="微软雅黑" panose="020B0503020204020204" pitchFamily="34" charset="-122"/>
                          <a:ea typeface="微软雅黑" panose="020B0503020204020204" pitchFamily="34" charset="-122"/>
                        </a:rPr>
                        <a:t>；</a:t>
                      </a:r>
                      <a:r>
                        <a:rPr lang="en-US" sz="1800" b="1" kern="100">
                          <a:solidFill>
                            <a:schemeClr val="tx1"/>
                          </a:solidFill>
                          <a:effectLst/>
                          <a:latin typeface="微软雅黑" panose="020B0503020204020204" pitchFamily="34" charset="-122"/>
                          <a:ea typeface="微软雅黑" panose="020B0503020204020204" pitchFamily="34" charset="-122"/>
                        </a:rPr>
                        <a:t>op=1111</a:t>
                      </a:r>
                      <a:r>
                        <a:rPr lang="zh-CN" sz="1800" b="1" kern="100">
                          <a:solidFill>
                            <a:schemeClr val="tx1"/>
                          </a:solidFill>
                          <a:effectLst/>
                          <a:latin typeface="微软雅黑" panose="020B0503020204020204" pitchFamily="34" charset="-122"/>
                          <a:ea typeface="微软雅黑" panose="020B0503020204020204" pitchFamily="34" charset="-122"/>
                        </a:rPr>
                        <a:t>：存数操作</a:t>
                      </a:r>
                    </a:p>
                  </a:txBody>
                  <a:tcPr marL="17781" marR="17781" marT="0" marB="0" anchor="ctr">
                    <a:solidFill>
                      <a:srgbClr val="BBE0E3"/>
                    </a:solidFill>
                  </a:tcPr>
                </a:tc>
                <a:tc>
                  <a:txBody>
                    <a:bodyPr/>
                    <a:lstStyle/>
                    <a:p>
                      <a:pPr indent="57150" algn="l">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store 7#, r0</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68582" marR="68582" marT="0" marB="0" anchor="ctr">
                    <a:solidFill>
                      <a:srgbClr val="BBE0E3"/>
                    </a:solidFill>
                  </a:tcPr>
                </a:tc>
                <a:extLst>
                  <a:ext uri="{0D108BD9-81ED-4DB2-BD59-A6C34878D82A}">
                    <a16:rowId xmlns:a16="http://schemas.microsoft.com/office/drawing/2014/main" val="10005"/>
                  </a:ext>
                </a:extLst>
              </a:tr>
              <a:tr h="563226">
                <a:tc>
                  <a:txBody>
                    <a:bodyPr/>
                    <a:lstStyle/>
                    <a:p>
                      <a:pPr algn="ctr">
                        <a:spcAft>
                          <a:spcPts val="0"/>
                        </a:spcAft>
                      </a:pPr>
                      <a:r>
                        <a:rPr lang="en-US" sz="1800" b="1" kern="100">
                          <a:solidFill>
                            <a:schemeClr val="tx1"/>
                          </a:solidFill>
                          <a:effectLst/>
                          <a:latin typeface="微软雅黑" panose="020B0503020204020204" pitchFamily="34" charset="-122"/>
                          <a:ea typeface="微软雅黑" panose="020B0503020204020204" pitchFamily="34" charset="-122"/>
                        </a:rPr>
                        <a:t>5</a:t>
                      </a:r>
                      <a:endParaRPr lang="zh-CN" sz="1800" b="1" kern="10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algn="ctr">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0001 0000</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just">
                        <a:spcAft>
                          <a:spcPts val="0"/>
                        </a:spcAft>
                      </a:pPr>
                      <a:r>
                        <a:rPr lang="zh-CN" sz="1800" b="1" kern="100" dirty="0">
                          <a:solidFill>
                            <a:schemeClr val="tx1"/>
                          </a:solidFill>
                          <a:effectLst/>
                          <a:latin typeface="微软雅黑" panose="020B0503020204020204" pitchFamily="34" charset="-122"/>
                          <a:ea typeface="微软雅黑" panose="020B0503020204020204" pitchFamily="34" charset="-122"/>
                        </a:rPr>
                        <a:t>操作数</a:t>
                      </a:r>
                      <a:r>
                        <a:rPr lang="en-US" sz="1800" b="1" kern="100" dirty="0">
                          <a:solidFill>
                            <a:schemeClr val="tx1"/>
                          </a:solidFill>
                          <a:effectLst/>
                          <a:latin typeface="微软雅黑" panose="020B0503020204020204" pitchFamily="34" charset="-122"/>
                          <a:ea typeface="微软雅黑" panose="020B0503020204020204" pitchFamily="34" charset="-122"/>
                        </a:rPr>
                        <a:t>x</a:t>
                      </a:r>
                      <a:r>
                        <a:rPr lang="zh-CN" sz="1800" b="1" kern="100" dirty="0">
                          <a:solidFill>
                            <a:schemeClr val="tx1"/>
                          </a:solidFill>
                          <a:effectLst/>
                          <a:latin typeface="微软雅黑" panose="020B0503020204020204" pitchFamily="34" charset="-122"/>
                          <a:ea typeface="微软雅黑" panose="020B0503020204020204" pitchFamily="34" charset="-122"/>
                        </a:rPr>
                        <a:t>，值为</a:t>
                      </a:r>
                      <a:r>
                        <a:rPr lang="en-US" sz="1800" b="1" kern="100" dirty="0">
                          <a:solidFill>
                            <a:schemeClr val="tx1"/>
                          </a:solidFill>
                          <a:effectLst/>
                          <a:latin typeface="微软雅黑" panose="020B0503020204020204" pitchFamily="34" charset="-122"/>
                          <a:ea typeface="微软雅黑" panose="020B0503020204020204" pitchFamily="34" charset="-122"/>
                        </a:rPr>
                        <a:t>16</a:t>
                      </a:r>
                      <a:endParaRPr lang="zh-CN" sz="1800" b="1" kern="100" dirty="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l">
                        <a:spcAft>
                          <a:spcPts val="0"/>
                        </a:spcAft>
                      </a:pPr>
                      <a:r>
                        <a:rPr lang="en-US" sz="1800" b="1" kern="100" dirty="0">
                          <a:solidFill>
                            <a:schemeClr val="tx1"/>
                          </a:solidFill>
                          <a:effectLst/>
                          <a:latin typeface="微软雅黑" panose="020B0503020204020204" pitchFamily="34" charset="-122"/>
                          <a:ea typeface="微软雅黑" panose="020B0503020204020204" pitchFamily="34" charset="-122"/>
                        </a:rPr>
                        <a:t> </a:t>
                      </a:r>
                      <a:endParaRPr lang="zh-CN" sz="1800" b="1" kern="100" dirty="0">
                        <a:solidFill>
                          <a:schemeClr val="tx1"/>
                        </a:solidFill>
                        <a:effectLst/>
                        <a:latin typeface="微软雅黑" panose="020B0503020204020204" pitchFamily="34" charset="-122"/>
                        <a:ea typeface="微软雅黑" panose="020B0503020204020204" pitchFamily="34" charset="-122"/>
                      </a:endParaRPr>
                    </a:p>
                  </a:txBody>
                  <a:tcPr marL="68582" marR="68582" marT="0" marB="0" anchor="ctr">
                    <a:solidFill>
                      <a:srgbClr val="BBE0E3"/>
                    </a:solidFill>
                  </a:tcPr>
                </a:tc>
                <a:extLst>
                  <a:ext uri="{0D108BD9-81ED-4DB2-BD59-A6C34878D82A}">
                    <a16:rowId xmlns:a16="http://schemas.microsoft.com/office/drawing/2014/main" val="10006"/>
                  </a:ext>
                </a:extLst>
              </a:tr>
              <a:tr h="563226">
                <a:tc>
                  <a:txBody>
                    <a:bodyPr/>
                    <a:lstStyle/>
                    <a:p>
                      <a:pPr algn="ctr">
                        <a:spcAft>
                          <a:spcPts val="0"/>
                        </a:spcAft>
                      </a:pPr>
                      <a:r>
                        <a:rPr lang="en-US" sz="1800" b="1" kern="100">
                          <a:solidFill>
                            <a:schemeClr val="tx1"/>
                          </a:solidFill>
                          <a:effectLst/>
                          <a:latin typeface="微软雅黑" panose="020B0503020204020204" pitchFamily="34" charset="-122"/>
                          <a:ea typeface="微软雅黑" panose="020B0503020204020204" pitchFamily="34" charset="-122"/>
                        </a:rPr>
                        <a:t>6</a:t>
                      </a:r>
                      <a:endParaRPr lang="zh-CN" sz="1800" b="1" kern="10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algn="ctr">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0010 0001</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just">
                        <a:spcAft>
                          <a:spcPts val="0"/>
                        </a:spcAft>
                      </a:pPr>
                      <a:r>
                        <a:rPr lang="zh-CN" sz="1800" b="1" kern="100" dirty="0">
                          <a:solidFill>
                            <a:schemeClr val="tx1"/>
                          </a:solidFill>
                          <a:effectLst/>
                          <a:latin typeface="微软雅黑" panose="020B0503020204020204" pitchFamily="34" charset="-122"/>
                          <a:ea typeface="微软雅黑" panose="020B0503020204020204" pitchFamily="34" charset="-122"/>
                        </a:rPr>
                        <a:t>操作数</a:t>
                      </a:r>
                      <a:r>
                        <a:rPr lang="en-US" sz="1800" b="1" kern="100" dirty="0">
                          <a:solidFill>
                            <a:schemeClr val="tx1"/>
                          </a:solidFill>
                          <a:effectLst/>
                          <a:latin typeface="微软雅黑" panose="020B0503020204020204" pitchFamily="34" charset="-122"/>
                          <a:ea typeface="微软雅黑" panose="020B0503020204020204" pitchFamily="34" charset="-122"/>
                        </a:rPr>
                        <a:t>y</a:t>
                      </a:r>
                      <a:r>
                        <a:rPr lang="zh-CN" sz="1800" b="1" kern="100" dirty="0">
                          <a:solidFill>
                            <a:schemeClr val="tx1"/>
                          </a:solidFill>
                          <a:effectLst/>
                          <a:latin typeface="微软雅黑" panose="020B0503020204020204" pitchFamily="34" charset="-122"/>
                          <a:ea typeface="微软雅黑" panose="020B0503020204020204" pitchFamily="34" charset="-122"/>
                        </a:rPr>
                        <a:t>，值为</a:t>
                      </a:r>
                      <a:r>
                        <a:rPr lang="en-US" sz="1800" b="1" kern="100" dirty="0">
                          <a:solidFill>
                            <a:schemeClr val="tx1"/>
                          </a:solidFill>
                          <a:effectLst/>
                          <a:latin typeface="微软雅黑" panose="020B0503020204020204" pitchFamily="34" charset="-122"/>
                          <a:ea typeface="微软雅黑" panose="020B0503020204020204" pitchFamily="34" charset="-122"/>
                        </a:rPr>
                        <a:t>33</a:t>
                      </a:r>
                      <a:endParaRPr lang="zh-CN" sz="1800" b="1" kern="100" dirty="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l">
                        <a:spcAft>
                          <a:spcPts val="0"/>
                        </a:spcAft>
                      </a:pPr>
                      <a:r>
                        <a:rPr lang="en-US" sz="1800" b="1" kern="100" dirty="0">
                          <a:solidFill>
                            <a:schemeClr val="tx1"/>
                          </a:solidFill>
                          <a:effectLst/>
                          <a:latin typeface="微软雅黑" panose="020B0503020204020204" pitchFamily="34" charset="-122"/>
                          <a:ea typeface="微软雅黑" panose="020B0503020204020204" pitchFamily="34" charset="-122"/>
                        </a:rPr>
                        <a:t> </a:t>
                      </a:r>
                      <a:endParaRPr lang="zh-CN" sz="1800" b="1" kern="100" dirty="0">
                        <a:solidFill>
                          <a:schemeClr val="tx1"/>
                        </a:solidFill>
                        <a:effectLst/>
                        <a:latin typeface="微软雅黑" panose="020B0503020204020204" pitchFamily="34" charset="-122"/>
                        <a:ea typeface="微软雅黑" panose="020B0503020204020204" pitchFamily="34" charset="-122"/>
                      </a:endParaRPr>
                    </a:p>
                  </a:txBody>
                  <a:tcPr marL="68582" marR="68582" marT="0" marB="0" anchor="ctr">
                    <a:solidFill>
                      <a:srgbClr val="BBE0E3"/>
                    </a:solidFill>
                  </a:tcPr>
                </a:tc>
                <a:extLst>
                  <a:ext uri="{0D108BD9-81ED-4DB2-BD59-A6C34878D82A}">
                    <a16:rowId xmlns:a16="http://schemas.microsoft.com/office/drawing/2014/main" val="10007"/>
                  </a:ext>
                </a:extLst>
              </a:tr>
              <a:tr h="563226">
                <a:tc>
                  <a:txBody>
                    <a:bodyPr/>
                    <a:lstStyle/>
                    <a:p>
                      <a:pPr algn="ctr">
                        <a:spcAft>
                          <a:spcPts val="0"/>
                        </a:spcAft>
                      </a:pPr>
                      <a:r>
                        <a:rPr lang="en-US" sz="1800" b="1" kern="100">
                          <a:solidFill>
                            <a:schemeClr val="tx1"/>
                          </a:solidFill>
                          <a:effectLst/>
                          <a:latin typeface="微软雅黑" panose="020B0503020204020204" pitchFamily="34" charset="-122"/>
                          <a:ea typeface="微软雅黑" panose="020B0503020204020204" pitchFamily="34" charset="-122"/>
                        </a:rPr>
                        <a:t>7</a:t>
                      </a:r>
                      <a:endParaRPr lang="zh-CN" sz="1800" b="1" kern="10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algn="ctr">
                        <a:spcAft>
                          <a:spcPts val="0"/>
                        </a:spcAft>
                      </a:pPr>
                      <a:r>
                        <a:rPr lang="en-US" sz="1800" b="1" kern="100" dirty="0">
                          <a:solidFill>
                            <a:srgbClr val="CC3300"/>
                          </a:solidFill>
                          <a:effectLst/>
                          <a:latin typeface="微软雅黑" panose="020B0503020204020204" pitchFamily="34" charset="-122"/>
                          <a:ea typeface="微软雅黑" panose="020B0503020204020204" pitchFamily="34" charset="-122"/>
                        </a:rPr>
                        <a:t>0000 0000</a:t>
                      </a:r>
                      <a:endParaRPr lang="zh-CN" sz="1800" b="1" kern="100" dirty="0">
                        <a:solidFill>
                          <a:srgbClr val="CC3300"/>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just">
                        <a:spcAft>
                          <a:spcPts val="0"/>
                        </a:spcAft>
                      </a:pPr>
                      <a:r>
                        <a:rPr lang="zh-CN" sz="1800" b="1" kern="100" dirty="0">
                          <a:solidFill>
                            <a:schemeClr val="tx1"/>
                          </a:solidFill>
                          <a:effectLst/>
                          <a:latin typeface="微软雅黑" panose="020B0503020204020204" pitchFamily="34" charset="-122"/>
                          <a:ea typeface="微软雅黑" panose="020B0503020204020204" pitchFamily="34" charset="-122"/>
                        </a:rPr>
                        <a:t>结果</a:t>
                      </a:r>
                      <a:r>
                        <a:rPr lang="en-US" sz="1800" b="1" kern="100" dirty="0">
                          <a:solidFill>
                            <a:schemeClr val="tx1"/>
                          </a:solidFill>
                          <a:effectLst/>
                          <a:latin typeface="微软雅黑" panose="020B0503020204020204" pitchFamily="34" charset="-122"/>
                          <a:ea typeface="微软雅黑" panose="020B0503020204020204" pitchFamily="34" charset="-122"/>
                        </a:rPr>
                        <a:t>z</a:t>
                      </a:r>
                      <a:r>
                        <a:rPr lang="zh-CN" sz="1800" b="1" kern="100" dirty="0">
                          <a:solidFill>
                            <a:schemeClr val="tx1"/>
                          </a:solidFill>
                          <a:effectLst/>
                          <a:latin typeface="微软雅黑" panose="020B0503020204020204" pitchFamily="34" charset="-122"/>
                          <a:ea typeface="微软雅黑" panose="020B0503020204020204" pitchFamily="34" charset="-122"/>
                        </a:rPr>
                        <a:t>，初始值为</a:t>
                      </a:r>
                      <a:r>
                        <a:rPr lang="en-US" sz="1800" b="1" kern="100" dirty="0">
                          <a:solidFill>
                            <a:schemeClr val="tx1"/>
                          </a:solidFill>
                          <a:effectLst/>
                          <a:latin typeface="微软雅黑" panose="020B0503020204020204" pitchFamily="34" charset="-122"/>
                          <a:ea typeface="微软雅黑" panose="020B0503020204020204" pitchFamily="34" charset="-122"/>
                        </a:rPr>
                        <a:t>0</a:t>
                      </a:r>
                      <a:endParaRPr lang="zh-CN" sz="1800" b="1" kern="100" dirty="0">
                        <a:solidFill>
                          <a:schemeClr val="tx1"/>
                        </a:solidFill>
                        <a:effectLst/>
                        <a:latin typeface="微软雅黑" panose="020B0503020204020204" pitchFamily="34" charset="-122"/>
                        <a:ea typeface="微软雅黑" panose="020B0503020204020204" pitchFamily="34" charset="-122"/>
                      </a:endParaRPr>
                    </a:p>
                  </a:txBody>
                  <a:tcPr marL="17781" marR="17781" marT="0" marB="0" anchor="ctr">
                    <a:solidFill>
                      <a:srgbClr val="BBE0E3"/>
                    </a:solidFill>
                  </a:tcPr>
                </a:tc>
                <a:tc>
                  <a:txBody>
                    <a:bodyPr/>
                    <a:lstStyle/>
                    <a:p>
                      <a:pPr indent="57150" algn="l">
                        <a:spcAft>
                          <a:spcPts val="0"/>
                        </a:spcAft>
                      </a:pPr>
                      <a:r>
                        <a:rPr lang="en-US" sz="1800" b="1" kern="100" dirty="0">
                          <a:solidFill>
                            <a:schemeClr val="tx1"/>
                          </a:solidFill>
                          <a:effectLst/>
                          <a:latin typeface="微软雅黑" panose="020B0503020204020204" pitchFamily="34" charset="-122"/>
                          <a:ea typeface="微软雅黑" panose="020B0503020204020204" pitchFamily="34" charset="-122"/>
                        </a:rPr>
                        <a:t> </a:t>
                      </a:r>
                      <a:endParaRPr lang="zh-CN" sz="1800" b="1" kern="100" dirty="0">
                        <a:solidFill>
                          <a:schemeClr val="tx1"/>
                        </a:solidFill>
                        <a:effectLst/>
                        <a:latin typeface="微软雅黑" panose="020B0503020204020204" pitchFamily="34" charset="-122"/>
                        <a:ea typeface="微软雅黑" panose="020B0503020204020204" pitchFamily="34" charset="-122"/>
                      </a:endParaRPr>
                    </a:p>
                  </a:txBody>
                  <a:tcPr marL="68582" marR="68582" marT="0" marB="0" anchor="ctr">
                    <a:solidFill>
                      <a:srgbClr val="BBE0E3"/>
                    </a:solidFill>
                  </a:tcPr>
                </a:tc>
                <a:extLst>
                  <a:ext uri="{0D108BD9-81ED-4DB2-BD59-A6C34878D82A}">
                    <a16:rowId xmlns:a16="http://schemas.microsoft.com/office/drawing/2014/main" val="10008"/>
                  </a:ext>
                </a:extLst>
              </a:tr>
            </a:tbl>
          </a:graphicData>
        </a:graphic>
      </p:graphicFrame>
      <p:sp>
        <p:nvSpPr>
          <p:cNvPr id="7" name="Text Box 96"/>
          <p:cNvSpPr txBox="1"/>
          <p:nvPr/>
        </p:nvSpPr>
        <p:spPr>
          <a:xfrm>
            <a:off x="4797425" y="5240338"/>
            <a:ext cx="2879725" cy="831850"/>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solidFill>
                  <a:srgbClr val="3333CC"/>
                </a:solidFill>
                <a:latin typeface="微软雅黑" panose="020B0503020204020204" pitchFamily="34" charset="-122"/>
                <a:ea typeface="微软雅黑" panose="020B0503020204020204" pitchFamily="34" charset="-122"/>
              </a:rPr>
              <a:t>    程序执行过程及其结果是什么？</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29" name="图片 2"/>
          <p:cNvPicPr>
            <a:picLocks noChangeAspect="1"/>
          </p:cNvPicPr>
          <p:nvPr/>
        </p:nvPicPr>
        <p:blipFill>
          <a:blip r:embed="rId3"/>
          <a:stretch>
            <a:fillRect/>
          </a:stretch>
        </p:blipFill>
        <p:spPr>
          <a:xfrm>
            <a:off x="207963" y="819150"/>
            <a:ext cx="4141787" cy="5984875"/>
          </a:xfrm>
          <a:prstGeom prst="rect">
            <a:avLst/>
          </a:prstGeom>
          <a:noFill/>
          <a:ln w="9525">
            <a:noFill/>
          </a:ln>
        </p:spPr>
      </p:pic>
      <p:sp>
        <p:nvSpPr>
          <p:cNvPr id="118" name="Rectangle 99"/>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4000" b="1">
                <a:solidFill>
                  <a:srgbClr val="CC3300"/>
                </a:solidFill>
                <a:latin typeface="+mj-lt"/>
                <a:ea typeface="黑体" panose="02010609060101010101" pitchFamily="49" charset="-122"/>
                <a:cs typeface="+mj-cs"/>
              </a:defRPr>
            </a:lvl1pPr>
            <a:lvl2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0" cap="none" spc="0" normalizeH="0" baseline="0" noProof="0" dirty="0">
                <a:ln>
                  <a:noFill/>
                </a:ln>
                <a:solidFill>
                  <a:srgbClr val="CC3300"/>
                </a:solidFill>
                <a:effectLst/>
                <a:uLnTx/>
                <a:uFillTx/>
                <a:latin typeface="+mj-lt"/>
                <a:ea typeface="黑体" panose="02010609060101010101" pitchFamily="49" charset="-122"/>
                <a:cs typeface="+mj-cs"/>
              </a:rPr>
              <a:t>程序和指令执行过程举例</a:t>
            </a:r>
          </a:p>
        </p:txBody>
      </p:sp>
      <p:sp>
        <p:nvSpPr>
          <p:cNvPr id="7" name="Text Box 96"/>
          <p:cNvSpPr txBox="1"/>
          <p:nvPr/>
        </p:nvSpPr>
        <p:spPr>
          <a:xfrm>
            <a:off x="792163" y="6219825"/>
            <a:ext cx="3327400" cy="460375"/>
          </a:xfrm>
          <a:prstGeom prst="rect">
            <a:avLst/>
          </a:prstGeom>
          <a:solidFill>
            <a:schemeClr val="bg1"/>
          </a:solidFill>
          <a:ln w="9525">
            <a:noFill/>
          </a:ln>
        </p:spPr>
        <p:txBody>
          <a:bodyPr anchor="t" anchorCtr="0">
            <a:spAutoFit/>
          </a:bodyPr>
          <a:lstStyle/>
          <a:p>
            <a:pPr marL="342900" indent="-342900" eaLnBrk="0" hangingPunct="0">
              <a:spcBef>
                <a:spcPct val="50000"/>
              </a:spcBef>
            </a:pPr>
            <a:r>
              <a:rPr lang="zh-CN" altLang="en-US" sz="2400" dirty="0">
                <a:solidFill>
                  <a:srgbClr val="3333CC"/>
                </a:solidFill>
                <a:latin typeface="微软雅黑" panose="020B0503020204020204" pitchFamily="34" charset="-122"/>
                <a:ea typeface="微软雅黑" panose="020B0503020204020204" pitchFamily="34" charset="-122"/>
              </a:rPr>
              <a:t>    程序执行过程</a:t>
            </a:r>
          </a:p>
        </p:txBody>
      </p:sp>
      <p:graphicFrame>
        <p:nvGraphicFramePr>
          <p:cNvPr id="5" name="表格 4"/>
          <p:cNvGraphicFramePr>
            <a:graphicFrameLocks noGrp="1"/>
          </p:cNvGraphicFramePr>
          <p:nvPr/>
        </p:nvGraphicFramePr>
        <p:xfrm>
          <a:off x="6146800" y="1449388"/>
          <a:ext cx="2655888" cy="3959225"/>
        </p:xfrm>
        <a:graphic>
          <a:graphicData uri="http://schemas.openxmlformats.org/drawingml/2006/table">
            <a:tbl>
              <a:tblPr firstRow="1" firstCol="1" lastRow="1" lastCol="1" bandRow="1" bandCol="1">
                <a:tableStyleId>{5C22544A-7EE6-4342-B048-85BDC9FD1C3A}</a:tableStyleId>
              </a:tblPr>
              <a:tblGrid>
                <a:gridCol w="2655888">
                  <a:extLst>
                    <a:ext uri="{9D8B030D-6E8A-4147-A177-3AD203B41FA5}">
                      <a16:colId xmlns:a16="http://schemas.microsoft.com/office/drawing/2014/main" val="20000"/>
                    </a:ext>
                  </a:extLst>
                </a:gridCol>
              </a:tblGrid>
              <a:tr h="495190">
                <a:tc>
                  <a:txBody>
                    <a:bodyPr/>
                    <a:lstStyle/>
                    <a:p>
                      <a:pPr algn="ctr">
                        <a:spcAft>
                          <a:spcPts val="0"/>
                        </a:spcAft>
                      </a:pPr>
                      <a:r>
                        <a:rPr lang="en-US" sz="2200" kern="100" dirty="0">
                          <a:solidFill>
                            <a:schemeClr val="tx1"/>
                          </a:solidFill>
                          <a:effectLst/>
                          <a:latin typeface="微软雅黑" panose="020B0503020204020204" pitchFamily="34" charset="-122"/>
                          <a:ea typeface="微软雅黑" panose="020B0503020204020204" pitchFamily="34" charset="-122"/>
                        </a:rPr>
                        <a:t>I1</a:t>
                      </a:r>
                      <a:r>
                        <a:rPr lang="zh-CN" sz="2200" kern="100" dirty="0">
                          <a:solidFill>
                            <a:schemeClr val="tx1"/>
                          </a:solidFill>
                          <a:effectLst/>
                          <a:latin typeface="微软雅黑" panose="020B0503020204020204" pitchFamily="34" charset="-122"/>
                          <a:ea typeface="微软雅黑" panose="020B0503020204020204" pitchFamily="34" charset="-122"/>
                        </a:rPr>
                        <a:t>：</a:t>
                      </a:r>
                      <a:r>
                        <a:rPr lang="en-US" sz="2200" kern="100" dirty="0">
                          <a:solidFill>
                            <a:schemeClr val="tx1"/>
                          </a:solidFill>
                          <a:effectLst/>
                          <a:latin typeface="微软雅黑" panose="020B0503020204020204" pitchFamily="34" charset="-122"/>
                          <a:ea typeface="微软雅黑" panose="020B0503020204020204" pitchFamily="34" charset="-122"/>
                        </a:rPr>
                        <a:t>1110 0110</a:t>
                      </a:r>
                      <a:endParaRPr lang="zh-CN" sz="2200" kern="100" dirty="0">
                        <a:solidFill>
                          <a:schemeClr val="tx1"/>
                        </a:solidFill>
                        <a:effectLst/>
                        <a:latin typeface="微软雅黑" panose="020B0503020204020204" pitchFamily="34" charset="-122"/>
                        <a:ea typeface="微软雅黑" panose="020B0503020204020204" pitchFamily="34" charset="-122"/>
                      </a:endParaRPr>
                    </a:p>
                  </a:txBody>
                  <a:tcPr marL="17784" marR="17784" marT="0" marB="0" anchor="ctr">
                    <a:solidFill>
                      <a:srgbClr val="BBE0E3"/>
                    </a:solidFill>
                  </a:tcPr>
                </a:tc>
                <a:extLst>
                  <a:ext uri="{0D108BD9-81ED-4DB2-BD59-A6C34878D82A}">
                    <a16:rowId xmlns:a16="http://schemas.microsoft.com/office/drawing/2014/main" val="10000"/>
                  </a:ext>
                </a:extLst>
              </a:tr>
              <a:tr h="495190">
                <a:tc>
                  <a:txBody>
                    <a:bodyPr/>
                    <a:lstStyle/>
                    <a:p>
                      <a:pPr algn="ctr">
                        <a:spcAft>
                          <a:spcPts val="0"/>
                        </a:spcAft>
                      </a:pPr>
                      <a:r>
                        <a:rPr lang="en-US" sz="2200" kern="100" dirty="0">
                          <a:solidFill>
                            <a:schemeClr val="tx1"/>
                          </a:solidFill>
                          <a:effectLst/>
                          <a:latin typeface="微软雅黑" panose="020B0503020204020204" pitchFamily="34" charset="-122"/>
                          <a:ea typeface="微软雅黑" panose="020B0503020204020204" pitchFamily="34" charset="-122"/>
                        </a:rPr>
                        <a:t>IR←M[0000]</a:t>
                      </a:r>
                      <a:endParaRPr lang="zh-CN" sz="2200" kern="100" dirty="0">
                        <a:solidFill>
                          <a:schemeClr val="tx1"/>
                        </a:solidFill>
                        <a:effectLst/>
                        <a:latin typeface="微软雅黑" panose="020B0503020204020204" pitchFamily="34" charset="-122"/>
                        <a:ea typeface="微软雅黑" panose="020B0503020204020204" pitchFamily="34" charset="-122"/>
                      </a:endParaRPr>
                    </a:p>
                  </a:txBody>
                  <a:tcPr marL="17784" marR="17784" marT="0" marB="0" anchor="ctr">
                    <a:solidFill>
                      <a:srgbClr val="BBE0E3"/>
                    </a:solidFill>
                  </a:tcPr>
                </a:tc>
                <a:extLst>
                  <a:ext uri="{0D108BD9-81ED-4DB2-BD59-A6C34878D82A}">
                    <a16:rowId xmlns:a16="http://schemas.microsoft.com/office/drawing/2014/main" val="10001"/>
                  </a:ext>
                </a:extLst>
              </a:tr>
              <a:tr h="593769">
                <a:tc>
                  <a:txBody>
                    <a:bodyPr/>
                    <a:lstStyle/>
                    <a:p>
                      <a:pPr algn="ctr">
                        <a:spcAft>
                          <a:spcPts val="0"/>
                        </a:spcAft>
                      </a:pPr>
                      <a:r>
                        <a:rPr lang="en-US" sz="2200" kern="100" dirty="0">
                          <a:solidFill>
                            <a:schemeClr val="tx1"/>
                          </a:solidFill>
                          <a:effectLst/>
                          <a:latin typeface="微软雅黑" panose="020B0503020204020204" pitchFamily="34" charset="-122"/>
                          <a:ea typeface="微软雅黑" panose="020B0503020204020204" pitchFamily="34" charset="-122"/>
                        </a:rPr>
                        <a:t>op=1110</a:t>
                      </a:r>
                      <a:r>
                        <a:rPr lang="zh-CN" sz="2200" kern="100" dirty="0">
                          <a:solidFill>
                            <a:schemeClr val="tx1"/>
                          </a:solidFill>
                          <a:effectLst/>
                          <a:latin typeface="微软雅黑" panose="020B0503020204020204" pitchFamily="34" charset="-122"/>
                          <a:ea typeface="微软雅黑" panose="020B0503020204020204" pitchFamily="34" charset="-122"/>
                        </a:rPr>
                        <a:t>，取数</a:t>
                      </a:r>
                    </a:p>
                  </a:txBody>
                  <a:tcPr marL="17784" marR="17784" marT="0" marB="0" anchor="ctr">
                    <a:solidFill>
                      <a:srgbClr val="BBE0E3"/>
                    </a:solidFill>
                  </a:tcPr>
                </a:tc>
                <a:extLst>
                  <a:ext uri="{0D108BD9-81ED-4DB2-BD59-A6C34878D82A}">
                    <a16:rowId xmlns:a16="http://schemas.microsoft.com/office/drawing/2014/main" val="10002"/>
                  </a:ext>
                </a:extLst>
              </a:tr>
              <a:tr h="593769">
                <a:tc>
                  <a:txBody>
                    <a:bodyPr/>
                    <a:lstStyle/>
                    <a:p>
                      <a:pPr algn="ctr">
                        <a:spcAft>
                          <a:spcPts val="0"/>
                        </a:spcAft>
                      </a:pPr>
                      <a:r>
                        <a:rPr lang="en-US" sz="2200" kern="100" dirty="0">
                          <a:solidFill>
                            <a:schemeClr val="tx1"/>
                          </a:solidFill>
                          <a:effectLst/>
                          <a:latin typeface="微软雅黑" panose="020B0503020204020204" pitchFamily="34" charset="-122"/>
                          <a:ea typeface="微软雅黑" panose="020B0503020204020204" pitchFamily="34" charset="-122"/>
                        </a:rPr>
                        <a:t>PC←0000+1</a:t>
                      </a:r>
                      <a:endParaRPr lang="zh-CN" sz="2200" kern="100" dirty="0">
                        <a:solidFill>
                          <a:schemeClr val="tx1"/>
                        </a:solidFill>
                        <a:effectLst/>
                        <a:latin typeface="微软雅黑" panose="020B0503020204020204" pitchFamily="34" charset="-122"/>
                        <a:ea typeface="微软雅黑" panose="020B0503020204020204" pitchFamily="34" charset="-122"/>
                      </a:endParaRPr>
                    </a:p>
                  </a:txBody>
                  <a:tcPr marL="17784" marR="17784" marT="0" marB="0" anchor="ctr">
                    <a:solidFill>
                      <a:srgbClr val="BBE0E3"/>
                    </a:solidFill>
                  </a:tcPr>
                </a:tc>
                <a:extLst>
                  <a:ext uri="{0D108BD9-81ED-4DB2-BD59-A6C34878D82A}">
                    <a16:rowId xmlns:a16="http://schemas.microsoft.com/office/drawing/2014/main" val="10003"/>
                  </a:ext>
                </a:extLst>
              </a:tr>
              <a:tr h="593769">
                <a:tc>
                  <a:txBody>
                    <a:bodyPr/>
                    <a:lstStyle/>
                    <a:p>
                      <a:pPr algn="ctr">
                        <a:spcAft>
                          <a:spcPts val="0"/>
                        </a:spcAft>
                      </a:pPr>
                      <a:r>
                        <a:rPr lang="en-US" sz="2200" kern="100" dirty="0">
                          <a:solidFill>
                            <a:schemeClr val="tx1"/>
                          </a:solidFill>
                          <a:effectLst/>
                          <a:latin typeface="微软雅黑" panose="020B0503020204020204" pitchFamily="34" charset="-122"/>
                          <a:ea typeface="微软雅黑" panose="020B0503020204020204" pitchFamily="34" charset="-122"/>
                        </a:rPr>
                        <a:t>MDR←M[0110]</a:t>
                      </a:r>
                      <a:endParaRPr lang="zh-CN" sz="2200" kern="100" dirty="0">
                        <a:solidFill>
                          <a:schemeClr val="tx1"/>
                        </a:solidFill>
                        <a:effectLst/>
                        <a:latin typeface="微软雅黑" panose="020B0503020204020204" pitchFamily="34" charset="-122"/>
                        <a:ea typeface="微软雅黑" panose="020B0503020204020204" pitchFamily="34" charset="-122"/>
                      </a:endParaRPr>
                    </a:p>
                  </a:txBody>
                  <a:tcPr marL="17784" marR="17784" marT="0" marB="0" anchor="ctr">
                    <a:solidFill>
                      <a:srgbClr val="BBE0E3"/>
                    </a:solidFill>
                  </a:tcPr>
                </a:tc>
                <a:extLst>
                  <a:ext uri="{0D108BD9-81ED-4DB2-BD59-A6C34878D82A}">
                    <a16:rowId xmlns:a16="http://schemas.microsoft.com/office/drawing/2014/main" val="10004"/>
                  </a:ext>
                </a:extLst>
              </a:tr>
              <a:tr h="593769">
                <a:tc>
                  <a:txBody>
                    <a:bodyPr/>
                    <a:lstStyle/>
                    <a:p>
                      <a:pPr algn="ctr">
                        <a:spcAft>
                          <a:spcPts val="0"/>
                        </a:spcAft>
                      </a:pPr>
                      <a:r>
                        <a:rPr lang="en-US" sz="2200" kern="100" dirty="0">
                          <a:solidFill>
                            <a:schemeClr val="tx1"/>
                          </a:solidFill>
                          <a:effectLst/>
                          <a:latin typeface="微软雅黑" panose="020B0503020204020204" pitchFamily="34" charset="-122"/>
                          <a:ea typeface="微软雅黑" panose="020B0503020204020204" pitchFamily="34" charset="-122"/>
                        </a:rPr>
                        <a:t>R[0]←MDR</a:t>
                      </a:r>
                      <a:endParaRPr lang="zh-CN" sz="2200" kern="100" dirty="0">
                        <a:solidFill>
                          <a:schemeClr val="tx1"/>
                        </a:solidFill>
                        <a:effectLst/>
                        <a:latin typeface="微软雅黑" panose="020B0503020204020204" pitchFamily="34" charset="-122"/>
                        <a:ea typeface="微软雅黑" panose="020B0503020204020204" pitchFamily="34" charset="-122"/>
                      </a:endParaRPr>
                    </a:p>
                  </a:txBody>
                  <a:tcPr marL="17784" marR="17784" marT="0" marB="0" anchor="ctr">
                    <a:solidFill>
                      <a:srgbClr val="BBE0E3"/>
                    </a:solidFill>
                  </a:tcPr>
                </a:tc>
                <a:extLst>
                  <a:ext uri="{0D108BD9-81ED-4DB2-BD59-A6C34878D82A}">
                    <a16:rowId xmlns:a16="http://schemas.microsoft.com/office/drawing/2014/main" val="10005"/>
                  </a:ext>
                </a:extLst>
              </a:tr>
              <a:tr h="593769">
                <a:tc>
                  <a:txBody>
                    <a:bodyPr/>
                    <a:lstStyle/>
                    <a:p>
                      <a:pPr algn="ctr">
                        <a:spcAft>
                          <a:spcPts val="0"/>
                        </a:spcAft>
                      </a:pPr>
                      <a:r>
                        <a:rPr lang="en-US" sz="2200" kern="100" dirty="0">
                          <a:solidFill>
                            <a:srgbClr val="FF0000"/>
                          </a:solidFill>
                          <a:effectLst/>
                          <a:latin typeface="微软雅黑" panose="020B0503020204020204" pitchFamily="34" charset="-122"/>
                          <a:ea typeface="微软雅黑" panose="020B0503020204020204" pitchFamily="34" charset="-122"/>
                        </a:rPr>
                        <a:t>R[0]=33</a:t>
                      </a:r>
                      <a:endParaRPr lang="zh-CN" sz="2200" kern="100" dirty="0">
                        <a:solidFill>
                          <a:srgbClr val="FF0000"/>
                        </a:solidFill>
                        <a:effectLst/>
                        <a:latin typeface="微软雅黑" panose="020B0503020204020204" pitchFamily="34" charset="-122"/>
                        <a:ea typeface="微软雅黑" panose="020B0503020204020204" pitchFamily="34" charset="-122"/>
                      </a:endParaRPr>
                    </a:p>
                  </a:txBody>
                  <a:tcPr marL="17784" marR="17784" marT="0" marB="0" anchor="ctr">
                    <a:solidFill>
                      <a:srgbClr val="BBE0E3"/>
                    </a:solidFill>
                  </a:tcPr>
                </a:tc>
                <a:extLst>
                  <a:ext uri="{0D108BD9-81ED-4DB2-BD59-A6C34878D82A}">
                    <a16:rowId xmlns:a16="http://schemas.microsoft.com/office/drawing/2014/main" val="10006"/>
                  </a:ext>
                </a:extLst>
              </a:tr>
            </a:tbl>
          </a:graphicData>
        </a:graphic>
      </p:graphicFrame>
      <p:graphicFrame>
        <p:nvGraphicFramePr>
          <p:cNvPr id="6" name="表格 5"/>
          <p:cNvGraphicFramePr>
            <a:graphicFrameLocks noGrp="1"/>
          </p:cNvGraphicFramePr>
          <p:nvPr/>
        </p:nvGraphicFramePr>
        <p:xfrm>
          <a:off x="4346575" y="1943100"/>
          <a:ext cx="1800225" cy="3465514"/>
        </p:xfrm>
        <a:graphic>
          <a:graphicData uri="http://schemas.openxmlformats.org/drawingml/2006/table">
            <a:tbl>
              <a:tblPr firstRow="1" firstCol="1" lastRow="1" lastCol="1" bandRow="1" bandCol="1">
                <a:tableStyleId>{5C22544A-7EE6-4342-B048-85BDC9FD1C3A}</a:tableStyleId>
              </a:tblPr>
              <a:tblGrid>
                <a:gridCol w="1800225">
                  <a:extLst>
                    <a:ext uri="{9D8B030D-6E8A-4147-A177-3AD203B41FA5}">
                      <a16:colId xmlns:a16="http://schemas.microsoft.com/office/drawing/2014/main" val="20000"/>
                    </a:ext>
                  </a:extLst>
                </a:gridCol>
              </a:tblGrid>
              <a:tr h="495399">
                <a:tc>
                  <a:txBody>
                    <a:bodyPr/>
                    <a:lstStyle/>
                    <a:p>
                      <a:pPr algn="ctr">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取指令</a:t>
                      </a:r>
                    </a:p>
                  </a:txBody>
                  <a:tcPr marL="17780" marR="17780" marT="0" marB="0">
                    <a:solidFill>
                      <a:srgbClr val="BBE0E3"/>
                    </a:solidFill>
                  </a:tcPr>
                </a:tc>
                <a:extLst>
                  <a:ext uri="{0D108BD9-81ED-4DB2-BD59-A6C34878D82A}">
                    <a16:rowId xmlns:a16="http://schemas.microsoft.com/office/drawing/2014/main" val="10000"/>
                  </a:ext>
                </a:extLst>
              </a:tr>
              <a:tr h="594023">
                <a:tc>
                  <a:txBody>
                    <a:bodyPr/>
                    <a:lstStyle/>
                    <a:p>
                      <a:pPr algn="ctr">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指令译码</a:t>
                      </a:r>
                    </a:p>
                  </a:txBody>
                  <a:tcPr marL="17780" marR="17780" marT="0" marB="0" anchor="ctr">
                    <a:solidFill>
                      <a:srgbClr val="BBE0E3"/>
                    </a:solidFill>
                  </a:tcPr>
                </a:tc>
                <a:extLst>
                  <a:ext uri="{0D108BD9-81ED-4DB2-BD59-A6C34878D82A}">
                    <a16:rowId xmlns:a16="http://schemas.microsoft.com/office/drawing/2014/main" val="10001"/>
                  </a:ext>
                </a:extLst>
              </a:tr>
              <a:tr h="594023">
                <a:tc>
                  <a:txBody>
                    <a:bodyPr/>
                    <a:lstStyle/>
                    <a:p>
                      <a:pPr algn="ctr">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PC</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增量</a:t>
                      </a:r>
                    </a:p>
                  </a:txBody>
                  <a:tcPr marL="17780" marR="17780" marT="0" marB="0" anchor="ctr">
                    <a:solidFill>
                      <a:srgbClr val="BBE0E3"/>
                    </a:solidFill>
                  </a:tcPr>
                </a:tc>
                <a:extLst>
                  <a:ext uri="{0D108BD9-81ED-4DB2-BD59-A6C34878D82A}">
                    <a16:rowId xmlns:a16="http://schemas.microsoft.com/office/drawing/2014/main" val="10002"/>
                  </a:ext>
                </a:extLst>
              </a:tr>
              <a:tr h="594023">
                <a:tc>
                  <a:txBody>
                    <a:bodyPr/>
                    <a:lstStyle/>
                    <a:p>
                      <a:pPr marL="0" algn="ctr" defTabSz="914400" rtl="0" eaLnBrk="1" latinLnBrk="0" hangingPunct="1">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取数并执行</a:t>
                      </a:r>
                    </a:p>
                  </a:txBody>
                  <a:tcPr marL="17780" marR="17780" marT="0" marB="0" anchor="ctr">
                    <a:solidFill>
                      <a:srgbClr val="BBE0E3"/>
                    </a:solidFill>
                  </a:tcPr>
                </a:tc>
                <a:extLst>
                  <a:ext uri="{0D108BD9-81ED-4DB2-BD59-A6C34878D82A}">
                    <a16:rowId xmlns:a16="http://schemas.microsoft.com/office/drawing/2014/main" val="10003"/>
                  </a:ext>
                </a:extLst>
              </a:tr>
              <a:tr h="594023">
                <a:tc>
                  <a:txBody>
                    <a:bodyPr/>
                    <a:lstStyle/>
                    <a:p>
                      <a:pPr marL="0" algn="ctr" defTabSz="914400" rtl="0" eaLnBrk="1" latinLnBrk="0" hangingPunct="1">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送结果</a:t>
                      </a:r>
                    </a:p>
                  </a:txBody>
                  <a:tcPr marL="17780" marR="17780" marT="0" marB="0" anchor="ctr">
                    <a:solidFill>
                      <a:srgbClr val="BBE0E3"/>
                    </a:solidFill>
                  </a:tcPr>
                </a:tc>
                <a:extLst>
                  <a:ext uri="{0D108BD9-81ED-4DB2-BD59-A6C34878D82A}">
                    <a16:rowId xmlns:a16="http://schemas.microsoft.com/office/drawing/2014/main" val="10004"/>
                  </a:ext>
                </a:extLst>
              </a:tr>
              <a:tr h="594023">
                <a:tc>
                  <a:txBody>
                    <a:bodyPr/>
                    <a:lstStyle/>
                    <a:p>
                      <a:pPr algn="ctr">
                        <a:spcAft>
                          <a:spcPts val="0"/>
                        </a:spcAft>
                      </a:pPr>
                      <a:r>
                        <a:rPr lang="zh-CN" altLang="en-US" sz="2200" b="1" kern="100" dirty="0">
                          <a:solidFill>
                            <a:srgbClr val="FF0000"/>
                          </a:solidFill>
                          <a:effectLst/>
                          <a:latin typeface="微软雅黑" panose="020B0503020204020204" pitchFamily="34" charset="-122"/>
                          <a:ea typeface="微软雅黑" panose="020B0503020204020204" pitchFamily="34" charset="-122"/>
                          <a:cs typeface="+mn-cs"/>
                        </a:rPr>
                        <a:t>执行结果</a:t>
                      </a:r>
                    </a:p>
                  </a:txBody>
                  <a:tcPr marL="17780" marR="17780" marT="0" marB="0" anchor="ctr">
                    <a:solidFill>
                      <a:srgbClr val="BBE0E3"/>
                    </a:solidFill>
                  </a:tcPr>
                </a:tc>
                <a:extLst>
                  <a:ext uri="{0D108BD9-81ED-4DB2-BD59-A6C34878D82A}">
                    <a16:rowId xmlns:a16="http://schemas.microsoft.com/office/drawing/2014/main" val="10005"/>
                  </a:ext>
                </a:extLst>
              </a:tr>
            </a:tbl>
          </a:graphicData>
        </a:graphic>
      </p:graphicFrame>
      <p:sp>
        <p:nvSpPr>
          <p:cNvPr id="10" name="Text Box 96"/>
          <p:cNvSpPr txBox="1"/>
          <p:nvPr/>
        </p:nvSpPr>
        <p:spPr>
          <a:xfrm>
            <a:off x="4483100" y="801688"/>
            <a:ext cx="4452938" cy="461962"/>
          </a:xfrm>
          <a:prstGeom prst="rect">
            <a:avLst/>
          </a:prstGeom>
          <a:solidFill>
            <a:schemeClr val="bg1"/>
          </a:solidFill>
          <a:ln w="9525">
            <a:noFill/>
          </a:ln>
        </p:spPr>
        <p:txBody>
          <a:bodyPr anchor="t" anchorCtr="0">
            <a:spAutoFit/>
          </a:bodyPr>
          <a:lstStyle/>
          <a:p>
            <a:pPr marL="342900" indent="-342900" eaLnBrk="0" hangingPunct="0">
              <a:spcBef>
                <a:spcPct val="50000"/>
              </a:spcBef>
            </a:pPr>
            <a:r>
              <a:rPr lang="zh-CN" altLang="en-US" sz="2400" dirty="0">
                <a:solidFill>
                  <a:srgbClr val="3333CC"/>
                </a:solidFill>
                <a:latin typeface="微软雅黑" panose="020B0503020204020204" pitchFamily="34" charset="-122"/>
                <a:ea typeface="微软雅黑" panose="020B0503020204020204" pitchFamily="34" charset="-122"/>
              </a:rPr>
              <a:t>    指令</a:t>
            </a:r>
            <a:r>
              <a:rPr lang="en-US" altLang="zh-CN" sz="2400" dirty="0">
                <a:solidFill>
                  <a:srgbClr val="3333CC"/>
                </a:solidFill>
                <a:latin typeface="微软雅黑" panose="020B0503020204020204" pitchFamily="34" charset="-122"/>
                <a:ea typeface="微软雅黑" panose="020B0503020204020204" pitchFamily="34" charset="-122"/>
              </a:rPr>
              <a:t>I1</a:t>
            </a:r>
            <a:r>
              <a:rPr lang="zh-CN" altLang="en-US" sz="2400" dirty="0">
                <a:solidFill>
                  <a:srgbClr val="3333CC"/>
                </a:solidFill>
                <a:latin typeface="微软雅黑" panose="020B0503020204020204" pitchFamily="34" charset="-122"/>
                <a:ea typeface="微软雅黑" panose="020B0503020204020204" pitchFamily="34" charset="-122"/>
              </a:rPr>
              <a:t>（</a:t>
            </a:r>
            <a:r>
              <a:rPr lang="en-US" altLang="zh-CN" sz="2400" dirty="0">
                <a:solidFill>
                  <a:srgbClr val="3333CC"/>
                </a:solidFill>
                <a:latin typeface="微软雅黑" panose="020B0503020204020204" pitchFamily="34" charset="-122"/>
                <a:ea typeface="微软雅黑" panose="020B0503020204020204" pitchFamily="34" charset="-122"/>
              </a:rPr>
              <a:t>PC=0</a:t>
            </a:r>
            <a:r>
              <a:rPr lang="zh-CN" altLang="en-US" sz="2400" dirty="0">
                <a:solidFill>
                  <a:srgbClr val="3333CC"/>
                </a:solidFill>
                <a:latin typeface="微软雅黑" panose="020B0503020204020204" pitchFamily="34" charset="-122"/>
                <a:ea typeface="微软雅黑" panose="020B0503020204020204" pitchFamily="34" charset="-122"/>
              </a:rPr>
              <a:t>）的执行过程</a:t>
            </a:r>
          </a:p>
        </p:txBody>
      </p:sp>
      <p:sp>
        <p:nvSpPr>
          <p:cNvPr id="11" name="Text Box 96"/>
          <p:cNvSpPr txBox="1"/>
          <p:nvPr/>
        </p:nvSpPr>
        <p:spPr>
          <a:xfrm>
            <a:off x="4483100" y="5594350"/>
            <a:ext cx="4203700" cy="461963"/>
          </a:xfrm>
          <a:prstGeom prst="rect">
            <a:avLst/>
          </a:prstGeom>
          <a:solidFill>
            <a:schemeClr val="bg1"/>
          </a:solidFill>
          <a:ln w="9525">
            <a:noFill/>
          </a:ln>
        </p:spPr>
        <p:txBody>
          <a:bodyPr anchor="t" anchorCtr="0">
            <a:spAutoFit/>
          </a:bodyPr>
          <a:lstStyle/>
          <a:p>
            <a:pPr marL="342900" indent="-342900" eaLnBrk="0" hangingPunct="0">
              <a:spcBef>
                <a:spcPct val="50000"/>
              </a:spcBef>
            </a:pPr>
            <a:r>
              <a:rPr lang="zh-CN" altLang="en-US" sz="2400" dirty="0">
                <a:solidFill>
                  <a:srgbClr val="3333CC"/>
                </a:solidFill>
                <a:latin typeface="微软雅黑" panose="020B0503020204020204" pitchFamily="34" charset="-122"/>
                <a:ea typeface="微软雅黑" panose="020B0503020204020204" pitchFamily="34" charset="-122"/>
              </a:rPr>
              <a:t>随后执行</a:t>
            </a:r>
            <a:r>
              <a:rPr lang="en-US" altLang="zh-CN" sz="2400" dirty="0">
                <a:solidFill>
                  <a:srgbClr val="3333CC"/>
                </a:solidFill>
                <a:latin typeface="微软雅黑" panose="020B0503020204020204" pitchFamily="34" charset="-122"/>
                <a:ea typeface="微软雅黑" panose="020B0503020204020204" pitchFamily="34" charset="-122"/>
              </a:rPr>
              <a:t>PC=1</a:t>
            </a:r>
            <a:r>
              <a:rPr lang="zh-CN" altLang="en-US" sz="2400" dirty="0">
                <a:solidFill>
                  <a:srgbClr val="3333CC"/>
                </a:solidFill>
                <a:latin typeface="微软雅黑" panose="020B0503020204020204" pitchFamily="34" charset="-122"/>
                <a:ea typeface="微软雅黑" panose="020B0503020204020204" pitchFamily="34" charset="-122"/>
              </a:rPr>
              <a:t>中的指令</a:t>
            </a:r>
            <a:r>
              <a:rPr lang="en-US" altLang="zh-CN" sz="2400" dirty="0">
                <a:solidFill>
                  <a:srgbClr val="3333CC"/>
                </a:solidFill>
                <a:latin typeface="微软雅黑" panose="020B0503020204020204" pitchFamily="34" charset="-122"/>
                <a:ea typeface="微软雅黑" panose="020B0503020204020204" pitchFamily="34" charset="-122"/>
              </a:rPr>
              <a:t>I2</a:t>
            </a:r>
            <a:endParaRPr lang="zh-CN" altLang="en-US" sz="2400" dirty="0">
              <a:solidFill>
                <a:srgbClr val="3333CC"/>
              </a:solidFill>
              <a:latin typeface="微软雅黑" panose="020B0503020204020204" pitchFamily="34" charset="-122"/>
              <a:ea typeface="微软雅黑" panose="020B0503020204020204" pitchFamily="34"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Text Box 61"/>
          <p:cNvSpPr txBox="1"/>
          <p:nvPr/>
        </p:nvSpPr>
        <p:spPr>
          <a:xfrm>
            <a:off x="387350" y="2692400"/>
            <a:ext cx="116998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GPRs</a:t>
            </a:r>
          </a:p>
        </p:txBody>
      </p:sp>
      <p:grpSp>
        <p:nvGrpSpPr>
          <p:cNvPr id="50178" name="Group 63"/>
          <p:cNvGrpSpPr/>
          <p:nvPr/>
        </p:nvGrpSpPr>
        <p:grpSpPr>
          <a:xfrm>
            <a:off x="877888" y="3192463"/>
            <a:ext cx="1035050" cy="1574800"/>
            <a:chOff x="2228" y="1678"/>
            <a:chExt cx="737" cy="992"/>
          </a:xfrm>
        </p:grpSpPr>
        <p:sp>
          <p:nvSpPr>
            <p:cNvPr id="50179" name="Rectangle 64"/>
            <p:cNvSpPr/>
            <p:nvPr/>
          </p:nvSpPr>
          <p:spPr>
            <a:xfrm>
              <a:off x="2228" y="1678"/>
              <a:ext cx="737" cy="992"/>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0180" name="Line 65"/>
            <p:cNvSpPr/>
            <p:nvPr/>
          </p:nvSpPr>
          <p:spPr>
            <a:xfrm>
              <a:off x="2228" y="1933"/>
              <a:ext cx="736" cy="0"/>
            </a:xfrm>
            <a:prstGeom prst="line">
              <a:avLst/>
            </a:prstGeom>
            <a:ln w="9525" cap="flat" cmpd="sng">
              <a:solidFill>
                <a:schemeClr val="tx1"/>
              </a:solidFill>
              <a:prstDash val="solid"/>
              <a:round/>
              <a:headEnd type="none" w="med" len="med"/>
              <a:tailEnd type="none" w="med" len="med"/>
            </a:ln>
          </p:spPr>
        </p:sp>
        <p:sp>
          <p:nvSpPr>
            <p:cNvPr id="50181" name="Line 66"/>
            <p:cNvSpPr/>
            <p:nvPr/>
          </p:nvSpPr>
          <p:spPr>
            <a:xfrm>
              <a:off x="2228" y="2188"/>
              <a:ext cx="736" cy="0"/>
            </a:xfrm>
            <a:prstGeom prst="line">
              <a:avLst/>
            </a:prstGeom>
            <a:ln w="9525" cap="flat" cmpd="sng">
              <a:solidFill>
                <a:schemeClr val="tx1"/>
              </a:solidFill>
              <a:prstDash val="solid"/>
              <a:round/>
              <a:headEnd type="none" w="med" len="med"/>
              <a:tailEnd type="none" w="med" len="med"/>
            </a:ln>
          </p:spPr>
        </p:sp>
        <p:sp>
          <p:nvSpPr>
            <p:cNvPr id="50182" name="Line 67"/>
            <p:cNvSpPr/>
            <p:nvPr/>
          </p:nvSpPr>
          <p:spPr>
            <a:xfrm>
              <a:off x="2228" y="2415"/>
              <a:ext cx="736" cy="0"/>
            </a:xfrm>
            <a:prstGeom prst="line">
              <a:avLst/>
            </a:prstGeom>
            <a:ln w="9525" cap="flat" cmpd="sng">
              <a:solidFill>
                <a:schemeClr val="tx1"/>
              </a:solidFill>
              <a:prstDash val="solid"/>
              <a:round/>
              <a:headEnd type="none" w="med" len="med"/>
              <a:tailEnd type="none" w="med" len="med"/>
            </a:ln>
          </p:spPr>
        </p:sp>
      </p:grpSp>
      <p:sp>
        <p:nvSpPr>
          <p:cNvPr id="50183" name="Text Box 68"/>
          <p:cNvSpPr txBox="1"/>
          <p:nvPr/>
        </p:nvSpPr>
        <p:spPr>
          <a:xfrm>
            <a:off x="519113" y="3206750"/>
            <a:ext cx="315912"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0</a:t>
            </a:r>
          </a:p>
        </p:txBody>
      </p:sp>
      <p:sp>
        <p:nvSpPr>
          <p:cNvPr id="50184" name="Text Box 69"/>
          <p:cNvSpPr txBox="1"/>
          <p:nvPr/>
        </p:nvSpPr>
        <p:spPr>
          <a:xfrm>
            <a:off x="520700" y="3592513"/>
            <a:ext cx="315913"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1</a:t>
            </a:r>
          </a:p>
        </p:txBody>
      </p:sp>
      <p:sp>
        <p:nvSpPr>
          <p:cNvPr id="50185" name="Text Box 70"/>
          <p:cNvSpPr txBox="1"/>
          <p:nvPr/>
        </p:nvSpPr>
        <p:spPr>
          <a:xfrm>
            <a:off x="520700" y="4003675"/>
            <a:ext cx="315913"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2</a:t>
            </a:r>
          </a:p>
        </p:txBody>
      </p:sp>
      <p:sp>
        <p:nvSpPr>
          <p:cNvPr id="50186" name="Text Box 71"/>
          <p:cNvSpPr txBox="1"/>
          <p:nvPr/>
        </p:nvSpPr>
        <p:spPr>
          <a:xfrm>
            <a:off x="519113" y="4452938"/>
            <a:ext cx="315912"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3</a:t>
            </a:r>
          </a:p>
        </p:txBody>
      </p:sp>
      <p:sp>
        <p:nvSpPr>
          <p:cNvPr id="50187" name="Rectangle 72"/>
          <p:cNvSpPr/>
          <p:nvPr/>
        </p:nvSpPr>
        <p:spPr>
          <a:xfrm>
            <a:off x="882650" y="3192463"/>
            <a:ext cx="1035050" cy="1574800"/>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nvGrpSpPr>
          <p:cNvPr id="50188" name="组合 25"/>
          <p:cNvGrpSpPr/>
          <p:nvPr/>
        </p:nvGrpSpPr>
        <p:grpSpPr>
          <a:xfrm>
            <a:off x="652463" y="5329238"/>
            <a:ext cx="1406525" cy="711200"/>
            <a:chOff x="1241560" y="5094186"/>
            <a:chExt cx="1484313" cy="649421"/>
          </a:xfrm>
        </p:grpSpPr>
        <p:grpSp>
          <p:nvGrpSpPr>
            <p:cNvPr id="50189" name="Group 19"/>
            <p:cNvGrpSpPr/>
            <p:nvPr/>
          </p:nvGrpSpPr>
          <p:grpSpPr>
            <a:xfrm rot="-5400000" flipH="1">
              <a:off x="1659002" y="4676736"/>
              <a:ext cx="649421" cy="1484313"/>
              <a:chOff x="3078" y="2330"/>
              <a:chExt cx="625" cy="1580"/>
            </a:xfrm>
          </p:grpSpPr>
          <p:sp>
            <p:nvSpPr>
              <p:cNvPr id="50190" name="Line 12"/>
              <p:cNvSpPr/>
              <p:nvPr/>
            </p:nvSpPr>
            <p:spPr>
              <a:xfrm flipH="1">
                <a:off x="3078" y="2330"/>
                <a:ext cx="9" cy="691"/>
              </a:xfrm>
              <a:prstGeom prst="line">
                <a:avLst/>
              </a:prstGeom>
              <a:ln w="25400" cap="flat" cmpd="sng">
                <a:solidFill>
                  <a:schemeClr val="tx1"/>
                </a:solidFill>
                <a:prstDash val="solid"/>
                <a:round/>
                <a:headEnd type="none" w="med" len="med"/>
                <a:tailEnd type="none" w="med" len="med"/>
              </a:ln>
            </p:spPr>
          </p:sp>
          <p:sp>
            <p:nvSpPr>
              <p:cNvPr id="50191" name="Line 13"/>
              <p:cNvSpPr/>
              <p:nvPr/>
            </p:nvSpPr>
            <p:spPr>
              <a:xfrm>
                <a:off x="3107" y="2330"/>
                <a:ext cx="592" cy="307"/>
              </a:xfrm>
              <a:prstGeom prst="line">
                <a:avLst/>
              </a:prstGeom>
              <a:ln w="25400" cap="flat" cmpd="sng">
                <a:solidFill>
                  <a:schemeClr val="tx1"/>
                </a:solidFill>
                <a:prstDash val="solid"/>
                <a:round/>
                <a:headEnd type="none" w="med" len="med"/>
                <a:tailEnd type="none" w="med" len="med"/>
              </a:ln>
            </p:spPr>
          </p:sp>
          <p:sp>
            <p:nvSpPr>
              <p:cNvPr id="50192" name="Line 14"/>
              <p:cNvSpPr/>
              <p:nvPr/>
            </p:nvSpPr>
            <p:spPr>
              <a:xfrm>
                <a:off x="3087" y="3018"/>
                <a:ext cx="213" cy="110"/>
              </a:xfrm>
              <a:prstGeom prst="line">
                <a:avLst/>
              </a:prstGeom>
              <a:ln w="25400" cap="flat" cmpd="sng">
                <a:solidFill>
                  <a:schemeClr val="tx1"/>
                </a:solidFill>
                <a:prstDash val="solid"/>
                <a:round/>
                <a:headEnd type="none" w="med" len="med"/>
                <a:tailEnd type="none" w="med" len="med"/>
              </a:ln>
            </p:spPr>
          </p:sp>
          <p:sp>
            <p:nvSpPr>
              <p:cNvPr id="50193" name="Line 16"/>
              <p:cNvSpPr/>
              <p:nvPr/>
            </p:nvSpPr>
            <p:spPr>
              <a:xfrm>
                <a:off x="3693" y="2644"/>
                <a:ext cx="10" cy="457"/>
              </a:xfrm>
              <a:prstGeom prst="line">
                <a:avLst/>
              </a:prstGeom>
              <a:ln w="25400" cap="flat" cmpd="sng">
                <a:solidFill>
                  <a:schemeClr val="tx1"/>
                </a:solidFill>
                <a:prstDash val="solid"/>
                <a:round/>
                <a:headEnd type="none" w="med" len="med"/>
                <a:tailEnd type="none" w="med" len="med"/>
              </a:ln>
            </p:spPr>
          </p:sp>
          <p:sp>
            <p:nvSpPr>
              <p:cNvPr id="50194" name="Line 18"/>
              <p:cNvSpPr/>
              <p:nvPr/>
            </p:nvSpPr>
            <p:spPr>
              <a:xfrm flipV="1">
                <a:off x="3120" y="3256"/>
                <a:ext cx="0" cy="654"/>
              </a:xfrm>
              <a:prstGeom prst="line">
                <a:avLst/>
              </a:prstGeom>
              <a:ln w="25400" cap="flat" cmpd="sng">
                <a:solidFill>
                  <a:schemeClr val="tx1"/>
                </a:solidFill>
                <a:prstDash val="solid"/>
                <a:round/>
                <a:headEnd type="none" w="med" len="med"/>
                <a:tailEnd type="none" w="med" len="med"/>
              </a:ln>
            </p:spPr>
          </p:sp>
          <p:sp>
            <p:nvSpPr>
              <p:cNvPr id="50195" name="Line 19"/>
              <p:cNvSpPr/>
              <p:nvPr/>
            </p:nvSpPr>
            <p:spPr>
              <a:xfrm flipV="1">
                <a:off x="3135" y="3549"/>
                <a:ext cx="564" cy="349"/>
              </a:xfrm>
              <a:prstGeom prst="line">
                <a:avLst/>
              </a:prstGeom>
              <a:ln w="25400" cap="flat" cmpd="sng">
                <a:solidFill>
                  <a:schemeClr val="tx1"/>
                </a:solidFill>
                <a:prstDash val="solid"/>
                <a:round/>
                <a:headEnd type="none" w="med" len="med"/>
                <a:tailEnd type="none" w="med" len="med"/>
              </a:ln>
            </p:spPr>
          </p:sp>
          <p:sp>
            <p:nvSpPr>
              <p:cNvPr id="50196" name="Line 20"/>
              <p:cNvSpPr/>
              <p:nvPr/>
            </p:nvSpPr>
            <p:spPr>
              <a:xfrm flipV="1">
                <a:off x="3121" y="3125"/>
                <a:ext cx="171" cy="124"/>
              </a:xfrm>
              <a:prstGeom prst="line">
                <a:avLst/>
              </a:prstGeom>
              <a:ln w="25400" cap="flat" cmpd="sng">
                <a:solidFill>
                  <a:schemeClr val="tx1"/>
                </a:solidFill>
                <a:prstDash val="solid"/>
                <a:round/>
                <a:headEnd type="none" w="med" len="med"/>
                <a:tailEnd type="none" w="med" len="med"/>
              </a:ln>
            </p:spPr>
          </p:sp>
          <p:sp>
            <p:nvSpPr>
              <p:cNvPr id="50197" name="Line 22"/>
              <p:cNvSpPr/>
              <p:nvPr/>
            </p:nvSpPr>
            <p:spPr>
              <a:xfrm flipV="1">
                <a:off x="3702" y="3067"/>
                <a:ext cx="0" cy="481"/>
              </a:xfrm>
              <a:prstGeom prst="line">
                <a:avLst/>
              </a:prstGeom>
              <a:ln w="25400" cap="flat" cmpd="sng">
                <a:solidFill>
                  <a:schemeClr val="tx1"/>
                </a:solidFill>
                <a:prstDash val="solid"/>
                <a:round/>
                <a:headEnd type="none" w="med" len="med"/>
                <a:tailEnd type="none" w="med" len="med"/>
              </a:ln>
            </p:spPr>
          </p:sp>
        </p:grpSp>
        <p:sp>
          <p:nvSpPr>
            <p:cNvPr id="50198" name="Rectangle 25"/>
            <p:cNvSpPr/>
            <p:nvPr/>
          </p:nvSpPr>
          <p:spPr>
            <a:xfrm flipH="1">
              <a:off x="1574496" y="5298266"/>
              <a:ext cx="859310" cy="422167"/>
            </a:xfrm>
            <a:prstGeom prst="rect">
              <a:avLst/>
            </a:prstGeom>
            <a:noFill/>
            <a:ln w="12700">
              <a:noFill/>
            </a:ln>
          </p:spPr>
          <p:txBody>
            <a:bodyPr lIns="90488" tIns="44450" rIns="90488" bIns="44450" anchor="t" anchorCtr="0">
              <a:spAutoFit/>
            </a:bodyPr>
            <a:lstStyle/>
            <a:p>
              <a:pPr eaLnBrk="0" hangingPunct="0">
                <a:lnSpc>
                  <a:spcPct val="90000"/>
                </a:lnSpc>
              </a:pPr>
              <a:r>
                <a:rPr lang="en-US" altLang="zh-CN" sz="2400" dirty="0">
                  <a:latin typeface="Arial" panose="020B0604020202020204" pitchFamily="34" charset="0"/>
                </a:rPr>
                <a:t>ALU</a:t>
              </a:r>
              <a:endParaRPr lang="en-US" altLang="zh-CN" sz="2400" dirty="0">
                <a:latin typeface="Arial" panose="020B0604020202020204" pitchFamily="34" charset="0"/>
                <a:ea typeface="Arial" panose="020B0604020202020204" pitchFamily="34" charset="0"/>
              </a:endParaRPr>
            </a:p>
          </p:txBody>
        </p:sp>
      </p:grpSp>
      <p:sp>
        <p:nvSpPr>
          <p:cNvPr id="50199" name="Line 30"/>
          <p:cNvSpPr/>
          <p:nvPr/>
        </p:nvSpPr>
        <p:spPr>
          <a:xfrm rot="-5400000" flipH="1">
            <a:off x="701675" y="5043488"/>
            <a:ext cx="566738" cy="0"/>
          </a:xfrm>
          <a:prstGeom prst="line">
            <a:avLst/>
          </a:prstGeom>
          <a:ln w="38100" cap="flat" cmpd="sng">
            <a:solidFill>
              <a:srgbClr val="3333CC"/>
            </a:solidFill>
            <a:prstDash val="solid"/>
            <a:round/>
            <a:headEnd type="none" w="med" len="med"/>
            <a:tailEnd type="triangle" w="med" len="med"/>
          </a:ln>
        </p:spPr>
      </p:sp>
      <p:sp>
        <p:nvSpPr>
          <p:cNvPr id="50200" name="Line 31"/>
          <p:cNvSpPr/>
          <p:nvPr/>
        </p:nvSpPr>
        <p:spPr>
          <a:xfrm rot="-5400000" flipH="1" flipV="1">
            <a:off x="1495425" y="5059363"/>
            <a:ext cx="592138" cy="0"/>
          </a:xfrm>
          <a:prstGeom prst="line">
            <a:avLst/>
          </a:prstGeom>
          <a:ln w="38100" cap="flat" cmpd="sng">
            <a:solidFill>
              <a:srgbClr val="3333CC"/>
            </a:solidFill>
            <a:prstDash val="solid"/>
            <a:round/>
            <a:headEnd type="none" w="med" len="med"/>
            <a:tailEnd type="triangle" w="med" len="med"/>
          </a:ln>
        </p:spPr>
      </p:sp>
      <p:sp>
        <p:nvSpPr>
          <p:cNvPr id="50201" name="Text Box 6"/>
          <p:cNvSpPr txBox="1"/>
          <p:nvPr/>
        </p:nvSpPr>
        <p:spPr>
          <a:xfrm>
            <a:off x="3016250" y="4597400"/>
            <a:ext cx="700088" cy="369888"/>
          </a:xfrm>
          <a:prstGeom prst="rect">
            <a:avLst/>
          </a:prstGeom>
          <a:solidFill>
            <a:srgbClr val="FF0000">
              <a:alpha val="18039"/>
            </a:srgbClr>
          </a:solidFill>
          <a:ln w="25400"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 PC</a:t>
            </a:r>
          </a:p>
        </p:txBody>
      </p:sp>
      <p:sp>
        <p:nvSpPr>
          <p:cNvPr id="50202" name="Text Box 13"/>
          <p:cNvSpPr txBox="1"/>
          <p:nvPr/>
        </p:nvSpPr>
        <p:spPr>
          <a:xfrm>
            <a:off x="4560888" y="4597400"/>
            <a:ext cx="781050" cy="369888"/>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MAR</a:t>
            </a:r>
          </a:p>
        </p:txBody>
      </p:sp>
      <p:sp>
        <p:nvSpPr>
          <p:cNvPr id="50203" name="Text Box 14"/>
          <p:cNvSpPr txBox="1"/>
          <p:nvPr/>
        </p:nvSpPr>
        <p:spPr>
          <a:xfrm>
            <a:off x="4257675" y="2520950"/>
            <a:ext cx="1084263" cy="36830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chemeClr val="accent2"/>
                </a:solidFill>
                <a:latin typeface="微软雅黑" panose="020B0503020204020204" pitchFamily="34" charset="-122"/>
                <a:ea typeface="微软雅黑" panose="020B0503020204020204" pitchFamily="34" charset="-122"/>
              </a:rPr>
              <a:t>  MDR</a:t>
            </a:r>
          </a:p>
        </p:txBody>
      </p:sp>
      <p:sp>
        <p:nvSpPr>
          <p:cNvPr id="50204" name="Text Box 32"/>
          <p:cNvSpPr txBox="1"/>
          <p:nvPr/>
        </p:nvSpPr>
        <p:spPr>
          <a:xfrm>
            <a:off x="3040063" y="5622925"/>
            <a:ext cx="1508125" cy="40005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000" dirty="0">
                <a:latin typeface="微软雅黑" panose="020B0503020204020204" pitchFamily="34" charset="-122"/>
                <a:ea typeface="微软雅黑" panose="020B0503020204020204" pitchFamily="34" charset="-122"/>
              </a:rPr>
              <a:t>标志寄存器</a:t>
            </a:r>
            <a:endParaRPr lang="en-US" altLang="zh-CN" sz="2000" dirty="0">
              <a:latin typeface="微软雅黑" panose="020B0503020204020204" pitchFamily="34" charset="-122"/>
              <a:ea typeface="微软雅黑" panose="020B0503020204020204" pitchFamily="34" charset="-122"/>
            </a:endParaRPr>
          </a:p>
        </p:txBody>
      </p:sp>
      <p:sp>
        <p:nvSpPr>
          <p:cNvPr id="50205" name="Text Box 2"/>
          <p:cNvSpPr txBox="1"/>
          <p:nvPr/>
        </p:nvSpPr>
        <p:spPr>
          <a:xfrm>
            <a:off x="2852738" y="3598863"/>
            <a:ext cx="1358900" cy="466725"/>
          </a:xfrm>
          <a:prstGeom prst="rect">
            <a:avLst/>
          </a:prstGeom>
          <a:solidFill>
            <a:srgbClr val="0000FF">
              <a:alpha val="25882"/>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400" dirty="0">
                <a:latin typeface="微软雅黑" panose="020B0503020204020204" pitchFamily="34" charset="-122"/>
                <a:ea typeface="微软雅黑" panose="020B0503020204020204" pitchFamily="34" charset="-122"/>
              </a:rPr>
              <a:t> 控制器</a:t>
            </a:r>
          </a:p>
        </p:txBody>
      </p:sp>
      <p:grpSp>
        <p:nvGrpSpPr>
          <p:cNvPr id="50206" name="组合 42"/>
          <p:cNvGrpSpPr/>
          <p:nvPr/>
        </p:nvGrpSpPr>
        <p:grpSpPr>
          <a:xfrm>
            <a:off x="5334000" y="2154238"/>
            <a:ext cx="1179513" cy="752475"/>
            <a:chOff x="7442619" y="4868863"/>
            <a:chExt cx="1118160" cy="648200"/>
          </a:xfrm>
        </p:grpSpPr>
        <p:sp>
          <p:nvSpPr>
            <p:cNvPr id="50207" name="Text Box 55"/>
            <p:cNvSpPr txBox="1"/>
            <p:nvPr/>
          </p:nvSpPr>
          <p:spPr>
            <a:xfrm>
              <a:off x="7641184" y="4868863"/>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3333CC"/>
                  </a:solidFill>
                  <a:latin typeface="微软雅黑" panose="020B0503020204020204" pitchFamily="34" charset="-122"/>
                  <a:ea typeface="微软雅黑" panose="020B0503020204020204" pitchFamily="34" charset="-122"/>
                </a:rPr>
                <a:t>数据</a:t>
              </a:r>
            </a:p>
          </p:txBody>
        </p:sp>
        <p:sp>
          <p:nvSpPr>
            <p:cNvPr id="50208" name="AutoShape 56"/>
            <p:cNvSpPr/>
            <p:nvPr/>
          </p:nvSpPr>
          <p:spPr>
            <a:xfrm>
              <a:off x="7442619" y="5138739"/>
              <a:ext cx="1118160" cy="378324"/>
            </a:xfrm>
            <a:prstGeom prst="leftRightArrow">
              <a:avLst>
                <a:gd name="adj1" fmla="val 50000"/>
                <a:gd name="adj2" fmla="val 55854"/>
              </a:avLst>
            </a:prstGeom>
            <a:solidFill>
              <a:schemeClr val="bg1"/>
            </a:solidFill>
            <a:ln w="28575" cap="flat" cmpd="sng">
              <a:solidFill>
                <a:srgbClr val="3333CC"/>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grpSp>
        <p:nvGrpSpPr>
          <p:cNvPr id="50209" name="组合 43"/>
          <p:cNvGrpSpPr/>
          <p:nvPr/>
        </p:nvGrpSpPr>
        <p:grpSpPr>
          <a:xfrm>
            <a:off x="5381625" y="3322638"/>
            <a:ext cx="1077913" cy="703262"/>
            <a:chOff x="7482051" y="3223714"/>
            <a:chExt cx="1077320" cy="606260"/>
          </a:xfrm>
        </p:grpSpPr>
        <p:sp>
          <p:nvSpPr>
            <p:cNvPr id="50210" name="AutoShape 54"/>
            <p:cNvSpPr/>
            <p:nvPr/>
          </p:nvSpPr>
          <p:spPr>
            <a:xfrm>
              <a:off x="7482051" y="3475038"/>
              <a:ext cx="1077320" cy="354936"/>
            </a:xfrm>
            <a:prstGeom prst="leftRightArrow">
              <a:avLst>
                <a:gd name="adj1" fmla="val 50000"/>
                <a:gd name="adj2" fmla="val 53819"/>
              </a:avLst>
            </a:prstGeom>
            <a:solidFill>
              <a:schemeClr val="bg1"/>
            </a:solidFill>
            <a:ln w="28575" cap="flat" cmpd="sng">
              <a:solidFill>
                <a:srgbClr val="FF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0211" name="Text Box 57"/>
            <p:cNvSpPr txBox="1"/>
            <p:nvPr/>
          </p:nvSpPr>
          <p:spPr>
            <a:xfrm>
              <a:off x="7682024" y="3223714"/>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a:t>
              </a:r>
            </a:p>
          </p:txBody>
        </p:sp>
      </p:grpSp>
      <p:grpSp>
        <p:nvGrpSpPr>
          <p:cNvPr id="50212" name="组合 44"/>
          <p:cNvGrpSpPr/>
          <p:nvPr/>
        </p:nvGrpSpPr>
        <p:grpSpPr>
          <a:xfrm>
            <a:off x="5356225" y="4295775"/>
            <a:ext cx="1133475" cy="766763"/>
            <a:chOff x="7597835" y="1807906"/>
            <a:chExt cx="961535" cy="660644"/>
          </a:xfrm>
        </p:grpSpPr>
        <p:sp>
          <p:nvSpPr>
            <p:cNvPr id="50213" name="Text Box 53"/>
            <p:cNvSpPr txBox="1"/>
            <p:nvPr/>
          </p:nvSpPr>
          <p:spPr>
            <a:xfrm>
              <a:off x="7637346" y="1807906"/>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8000"/>
                  </a:solidFill>
                  <a:latin typeface="微软雅黑" panose="020B0503020204020204" pitchFamily="34" charset="-122"/>
                  <a:ea typeface="微软雅黑" panose="020B0503020204020204" pitchFamily="34" charset="-122"/>
                </a:rPr>
                <a:t>地址</a:t>
              </a:r>
            </a:p>
          </p:txBody>
        </p:sp>
        <p:sp>
          <p:nvSpPr>
            <p:cNvPr id="50214" name="AutoShape 58"/>
            <p:cNvSpPr/>
            <p:nvPr/>
          </p:nvSpPr>
          <p:spPr>
            <a:xfrm>
              <a:off x="7597835" y="2040659"/>
              <a:ext cx="961535" cy="427891"/>
            </a:xfrm>
            <a:prstGeom prst="rightArrow">
              <a:avLst>
                <a:gd name="adj1" fmla="val 50000"/>
                <a:gd name="adj2" fmla="val 58165"/>
              </a:avLst>
            </a:prstGeom>
            <a:solidFill>
              <a:schemeClr val="bg1"/>
            </a:solidFill>
            <a:ln w="28575" cap="flat" cmpd="sng">
              <a:solidFill>
                <a:srgbClr val="0080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sp>
        <p:nvSpPr>
          <p:cNvPr id="50215" name="Line 59"/>
          <p:cNvSpPr/>
          <p:nvPr/>
        </p:nvSpPr>
        <p:spPr>
          <a:xfrm rot="5400000" flipH="1" flipV="1">
            <a:off x="4767263" y="3275013"/>
            <a:ext cx="0" cy="1116012"/>
          </a:xfrm>
          <a:prstGeom prst="line">
            <a:avLst/>
          </a:prstGeom>
          <a:ln w="38100" cap="flat" cmpd="sng">
            <a:solidFill>
              <a:srgbClr val="FF3300"/>
            </a:solidFill>
            <a:prstDash val="dash"/>
            <a:round/>
            <a:headEnd type="none" w="med" len="med"/>
            <a:tailEnd type="triangle" w="med" len="med"/>
          </a:ln>
        </p:spPr>
      </p:sp>
      <p:sp>
        <p:nvSpPr>
          <p:cNvPr id="50216" name="Text Box 49"/>
          <p:cNvSpPr txBox="1"/>
          <p:nvPr/>
        </p:nvSpPr>
        <p:spPr>
          <a:xfrm>
            <a:off x="2735263" y="2519363"/>
            <a:ext cx="1144587" cy="376237"/>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FF3300"/>
                </a:solidFill>
                <a:latin typeface="微软雅黑" panose="020B0503020204020204" pitchFamily="34" charset="-122"/>
                <a:ea typeface="微软雅黑" panose="020B0503020204020204" pitchFamily="34" charset="-122"/>
              </a:rPr>
              <a:t>    </a:t>
            </a:r>
            <a:endParaRPr lang="en-US" altLang="zh-CN" sz="1800" dirty="0">
              <a:solidFill>
                <a:schemeClr val="hlink"/>
              </a:solidFill>
              <a:latin typeface="微软雅黑" panose="020B0503020204020204" pitchFamily="34" charset="-122"/>
              <a:ea typeface="微软雅黑" panose="020B0503020204020204" pitchFamily="34" charset="-122"/>
            </a:endParaRPr>
          </a:p>
        </p:txBody>
      </p:sp>
      <p:sp>
        <p:nvSpPr>
          <p:cNvPr id="50217" name="矩形 46"/>
          <p:cNvSpPr/>
          <p:nvPr/>
        </p:nvSpPr>
        <p:spPr>
          <a:xfrm>
            <a:off x="2368550" y="2538413"/>
            <a:ext cx="493713" cy="369887"/>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IR</a:t>
            </a:r>
            <a:endParaRPr lang="zh-CN" altLang="en-US" sz="1800" dirty="0">
              <a:solidFill>
                <a:srgbClr val="FF0000"/>
              </a:solidFill>
              <a:latin typeface="Arial" panose="020B0604020202020204" pitchFamily="34" charset="0"/>
              <a:ea typeface="宋体" panose="02010600030101010101" pitchFamily="2" charset="-122"/>
            </a:endParaRPr>
          </a:p>
        </p:txBody>
      </p:sp>
      <p:grpSp>
        <p:nvGrpSpPr>
          <p:cNvPr id="50218" name="Group 73"/>
          <p:cNvGrpSpPr/>
          <p:nvPr/>
        </p:nvGrpSpPr>
        <p:grpSpPr>
          <a:xfrm>
            <a:off x="6502400" y="2036763"/>
            <a:ext cx="1577975" cy="4052887"/>
            <a:chOff x="4125" y="1565"/>
            <a:chExt cx="994" cy="2553"/>
          </a:xfrm>
        </p:grpSpPr>
        <p:grpSp>
          <p:nvGrpSpPr>
            <p:cNvPr id="50219" name="Group 74"/>
            <p:cNvGrpSpPr/>
            <p:nvPr/>
          </p:nvGrpSpPr>
          <p:grpSpPr>
            <a:xfrm>
              <a:off x="4125" y="1565"/>
              <a:ext cx="994" cy="2553"/>
              <a:chOff x="4156" y="1565"/>
              <a:chExt cx="1026" cy="2553"/>
            </a:xfrm>
          </p:grpSpPr>
          <p:sp>
            <p:nvSpPr>
              <p:cNvPr id="50220" name="Text Box 75"/>
              <p:cNvSpPr txBox="1"/>
              <p:nvPr/>
            </p:nvSpPr>
            <p:spPr>
              <a:xfrm>
                <a:off x="4156" y="1565"/>
                <a:ext cx="737" cy="288"/>
              </a:xfrm>
              <a:prstGeom prst="rect">
                <a:avLst/>
              </a:prstGeom>
              <a:solidFill>
                <a:srgbClr val="0000FF">
                  <a:alpha val="25882"/>
                </a:srgbClr>
              </a:solidFill>
              <a:ln w="9525">
                <a:noFill/>
              </a:ln>
            </p:spPr>
            <p:txBody>
              <a:bodyPr anchor="t" anchorCtr="0">
                <a:spAutoFit/>
              </a:bodyPr>
              <a:lstStyle/>
              <a:p>
                <a:pPr marL="342900" indent="-342900" eaLnBrk="0" hangingPunct="0">
                  <a:spcBef>
                    <a:spcPct val="50000"/>
                  </a:spcBef>
                </a:pPr>
                <a:r>
                  <a:rPr lang="zh-CN" altLang="en-US" sz="2400" dirty="0">
                    <a:latin typeface="微软雅黑" panose="020B0503020204020204" pitchFamily="34" charset="-122"/>
                    <a:ea typeface="微软雅黑" panose="020B0503020204020204" pitchFamily="34" charset="-122"/>
                  </a:rPr>
                  <a:t>存储器</a:t>
                </a:r>
              </a:p>
            </p:txBody>
          </p:sp>
          <p:grpSp>
            <p:nvGrpSpPr>
              <p:cNvPr id="50221" name="Group 76"/>
              <p:cNvGrpSpPr/>
              <p:nvPr/>
            </p:nvGrpSpPr>
            <p:grpSpPr>
              <a:xfrm>
                <a:off x="4156" y="1877"/>
                <a:ext cx="737" cy="2211"/>
                <a:chOff x="3447" y="1423"/>
                <a:chExt cx="879" cy="2211"/>
              </a:xfrm>
            </p:grpSpPr>
            <p:sp>
              <p:nvSpPr>
                <p:cNvPr id="50222" name="Rectangle 77"/>
                <p:cNvSpPr/>
                <p:nvPr/>
              </p:nvSpPr>
              <p:spPr>
                <a:xfrm>
                  <a:off x="3447" y="1423"/>
                  <a:ext cx="879" cy="2211"/>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0223" name="Line 78"/>
                <p:cNvSpPr/>
                <p:nvPr/>
              </p:nvSpPr>
              <p:spPr>
                <a:xfrm>
                  <a:off x="3447" y="1678"/>
                  <a:ext cx="878" cy="0"/>
                </a:xfrm>
                <a:prstGeom prst="line">
                  <a:avLst/>
                </a:prstGeom>
                <a:ln w="9525" cap="flat" cmpd="sng">
                  <a:solidFill>
                    <a:schemeClr val="tx1"/>
                  </a:solidFill>
                  <a:prstDash val="solid"/>
                  <a:round/>
                  <a:headEnd type="none" w="med" len="med"/>
                  <a:tailEnd type="none" w="med" len="med"/>
                </a:ln>
              </p:spPr>
            </p:sp>
            <p:sp>
              <p:nvSpPr>
                <p:cNvPr id="50224" name="Line 79"/>
                <p:cNvSpPr/>
                <p:nvPr/>
              </p:nvSpPr>
              <p:spPr>
                <a:xfrm>
                  <a:off x="3447" y="1962"/>
                  <a:ext cx="878" cy="0"/>
                </a:xfrm>
                <a:prstGeom prst="line">
                  <a:avLst/>
                </a:prstGeom>
                <a:ln w="9525" cap="flat" cmpd="sng">
                  <a:solidFill>
                    <a:schemeClr val="tx1"/>
                  </a:solidFill>
                  <a:prstDash val="solid"/>
                  <a:round/>
                  <a:headEnd type="none" w="med" len="med"/>
                  <a:tailEnd type="none" w="med" len="med"/>
                </a:ln>
              </p:spPr>
            </p:sp>
            <p:sp>
              <p:nvSpPr>
                <p:cNvPr id="50225" name="Line 80"/>
                <p:cNvSpPr/>
                <p:nvPr/>
              </p:nvSpPr>
              <p:spPr>
                <a:xfrm>
                  <a:off x="3447" y="2245"/>
                  <a:ext cx="878" cy="0"/>
                </a:xfrm>
                <a:prstGeom prst="line">
                  <a:avLst/>
                </a:prstGeom>
                <a:ln w="9525" cap="flat" cmpd="sng">
                  <a:solidFill>
                    <a:schemeClr val="tx1"/>
                  </a:solidFill>
                  <a:prstDash val="solid"/>
                  <a:round/>
                  <a:headEnd type="none" w="med" len="med"/>
                  <a:tailEnd type="none" w="med" len="med"/>
                </a:ln>
              </p:spPr>
            </p:sp>
            <p:sp>
              <p:nvSpPr>
                <p:cNvPr id="50226" name="Line 81"/>
                <p:cNvSpPr/>
                <p:nvPr/>
              </p:nvSpPr>
              <p:spPr>
                <a:xfrm>
                  <a:off x="3447" y="2529"/>
                  <a:ext cx="878" cy="0"/>
                </a:xfrm>
                <a:prstGeom prst="line">
                  <a:avLst/>
                </a:prstGeom>
                <a:ln w="9525" cap="flat" cmpd="sng">
                  <a:solidFill>
                    <a:schemeClr val="tx1"/>
                  </a:solidFill>
                  <a:prstDash val="solid"/>
                  <a:round/>
                  <a:headEnd type="none" w="med" len="med"/>
                  <a:tailEnd type="none" w="med" len="med"/>
                </a:ln>
              </p:spPr>
            </p:sp>
            <p:sp>
              <p:nvSpPr>
                <p:cNvPr id="50227" name="Line 82"/>
                <p:cNvSpPr/>
                <p:nvPr/>
              </p:nvSpPr>
              <p:spPr>
                <a:xfrm>
                  <a:off x="3447" y="2812"/>
                  <a:ext cx="878" cy="0"/>
                </a:xfrm>
                <a:prstGeom prst="line">
                  <a:avLst/>
                </a:prstGeom>
                <a:ln w="9525" cap="flat" cmpd="sng">
                  <a:solidFill>
                    <a:schemeClr val="tx1"/>
                  </a:solidFill>
                  <a:prstDash val="solid"/>
                  <a:round/>
                  <a:headEnd type="none" w="med" len="med"/>
                  <a:tailEnd type="none" w="med" len="med"/>
                </a:ln>
              </p:spPr>
            </p:sp>
            <p:sp>
              <p:nvSpPr>
                <p:cNvPr id="50228" name="Line 83"/>
                <p:cNvSpPr/>
                <p:nvPr/>
              </p:nvSpPr>
              <p:spPr>
                <a:xfrm>
                  <a:off x="3447" y="3096"/>
                  <a:ext cx="878" cy="0"/>
                </a:xfrm>
                <a:prstGeom prst="line">
                  <a:avLst/>
                </a:prstGeom>
                <a:ln w="9525" cap="flat" cmpd="sng">
                  <a:solidFill>
                    <a:schemeClr val="tx1"/>
                  </a:solidFill>
                  <a:prstDash val="solid"/>
                  <a:round/>
                  <a:headEnd type="none" w="med" len="med"/>
                  <a:tailEnd type="none" w="med" len="med"/>
                </a:ln>
              </p:spPr>
            </p:sp>
            <p:sp>
              <p:nvSpPr>
                <p:cNvPr id="50229" name="Line 84"/>
                <p:cNvSpPr/>
                <p:nvPr/>
              </p:nvSpPr>
              <p:spPr>
                <a:xfrm>
                  <a:off x="3447" y="3379"/>
                  <a:ext cx="878" cy="0"/>
                </a:xfrm>
                <a:prstGeom prst="line">
                  <a:avLst/>
                </a:prstGeom>
                <a:ln w="9525" cap="flat" cmpd="sng">
                  <a:solidFill>
                    <a:schemeClr val="tx1"/>
                  </a:solidFill>
                  <a:prstDash val="solid"/>
                  <a:round/>
                  <a:headEnd type="none" w="med" len="med"/>
                  <a:tailEnd type="none" w="med" len="med"/>
                </a:ln>
              </p:spPr>
            </p:sp>
          </p:grpSp>
          <p:sp>
            <p:nvSpPr>
              <p:cNvPr id="50230" name="Text Box 85"/>
              <p:cNvSpPr txBox="1"/>
              <p:nvPr/>
            </p:nvSpPr>
            <p:spPr>
              <a:xfrm>
                <a:off x="4864" y="1941"/>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0</a:t>
                </a:r>
              </a:p>
            </p:txBody>
          </p:sp>
          <p:sp>
            <p:nvSpPr>
              <p:cNvPr id="50231" name="Text Box 86"/>
              <p:cNvSpPr txBox="1"/>
              <p:nvPr/>
            </p:nvSpPr>
            <p:spPr>
              <a:xfrm>
                <a:off x="4865" y="2160"/>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a:t>
                </a:r>
              </a:p>
            </p:txBody>
          </p:sp>
          <p:sp>
            <p:nvSpPr>
              <p:cNvPr id="50232" name="Text Box 87"/>
              <p:cNvSpPr txBox="1"/>
              <p:nvPr/>
            </p:nvSpPr>
            <p:spPr>
              <a:xfrm>
                <a:off x="4865" y="2472"/>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2</a:t>
                </a:r>
              </a:p>
            </p:txBody>
          </p:sp>
          <p:sp>
            <p:nvSpPr>
              <p:cNvPr id="50233" name="Text Box 88"/>
              <p:cNvSpPr txBox="1"/>
              <p:nvPr/>
            </p:nvSpPr>
            <p:spPr>
              <a:xfrm>
                <a:off x="4864" y="2755"/>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3</a:t>
                </a:r>
              </a:p>
            </p:txBody>
          </p:sp>
          <p:sp>
            <p:nvSpPr>
              <p:cNvPr id="50234" name="Text Box 90"/>
              <p:cNvSpPr txBox="1"/>
              <p:nvPr/>
            </p:nvSpPr>
            <p:spPr>
              <a:xfrm>
                <a:off x="4865" y="3322"/>
                <a:ext cx="199" cy="231"/>
              </a:xfrm>
              <a:prstGeom prst="rect">
                <a:avLst/>
              </a:prstGeom>
              <a:noFill/>
              <a:ln w="9525">
                <a:noFill/>
              </a:ln>
            </p:spPr>
            <p:txBody>
              <a:bodyPr anchor="t" anchorCtr="0">
                <a:spAutoFit/>
              </a:bodyPr>
              <a:lstStyle/>
              <a:p>
                <a:pPr marL="342900" indent="-342900" eaLnBrk="0" hangingPunct="0">
                  <a:spcBef>
                    <a:spcPct val="50000"/>
                  </a:spcBef>
                </a:pPr>
                <a:endParaRPr lang="en-US" altLang="zh-CN" sz="1800" dirty="0">
                  <a:solidFill>
                    <a:srgbClr val="008000"/>
                  </a:solidFill>
                  <a:latin typeface="微软雅黑" panose="020B0503020204020204" pitchFamily="34" charset="-122"/>
                  <a:ea typeface="微软雅黑" panose="020B0503020204020204" pitchFamily="34" charset="-122"/>
                </a:endParaRPr>
              </a:p>
            </p:txBody>
          </p:sp>
          <p:sp>
            <p:nvSpPr>
              <p:cNvPr id="50235" name="Text Box 91"/>
              <p:cNvSpPr txBox="1"/>
              <p:nvPr/>
            </p:nvSpPr>
            <p:spPr>
              <a:xfrm>
                <a:off x="4864" y="3578"/>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14</a:t>
                </a:r>
              </a:p>
            </p:txBody>
          </p:sp>
          <p:sp>
            <p:nvSpPr>
              <p:cNvPr id="50236" name="Text Box 92"/>
              <p:cNvSpPr txBox="1"/>
              <p:nvPr/>
            </p:nvSpPr>
            <p:spPr>
              <a:xfrm>
                <a:off x="4864" y="3885"/>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15</a:t>
                </a:r>
              </a:p>
            </p:txBody>
          </p:sp>
        </p:grpSp>
        <p:sp>
          <p:nvSpPr>
            <p:cNvPr id="50237" name="Rectangle 93"/>
            <p:cNvSpPr/>
            <p:nvPr/>
          </p:nvSpPr>
          <p:spPr>
            <a:xfrm>
              <a:off x="4127" y="1877"/>
              <a:ext cx="708" cy="2211"/>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70" name="直接连接符 69"/>
          <p:cNvCxnSpPr/>
          <p:nvPr/>
        </p:nvCxnSpPr>
        <p:spPr>
          <a:xfrm>
            <a:off x="3311525" y="2519363"/>
            <a:ext cx="0" cy="376238"/>
          </a:xfrm>
          <a:prstGeom prst="line">
            <a:avLst/>
          </a:prstGeom>
          <a:ln w="25400"/>
        </p:spPr>
        <p:style>
          <a:lnRef idx="1">
            <a:schemeClr val="dk1"/>
          </a:lnRef>
          <a:fillRef idx="0">
            <a:schemeClr val="dk1"/>
          </a:fillRef>
          <a:effectRef idx="0">
            <a:schemeClr val="dk1"/>
          </a:effectRef>
          <a:fontRef idx="minor">
            <a:schemeClr val="tx1"/>
          </a:fontRef>
        </p:style>
      </p:cxnSp>
      <p:sp>
        <p:nvSpPr>
          <p:cNvPr id="50239" name="矩形 70"/>
          <p:cNvSpPr/>
          <p:nvPr/>
        </p:nvSpPr>
        <p:spPr>
          <a:xfrm>
            <a:off x="2763838" y="2551113"/>
            <a:ext cx="593725" cy="369887"/>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OP</a:t>
            </a:r>
            <a:endParaRPr lang="zh-CN" altLang="en-US" sz="1800" dirty="0">
              <a:solidFill>
                <a:srgbClr val="FF0000"/>
              </a:solidFill>
              <a:latin typeface="微软雅黑" panose="020B0503020204020204" pitchFamily="34" charset="-122"/>
              <a:ea typeface="微软雅黑" panose="020B0503020204020204" pitchFamily="34" charset="-122"/>
            </a:endParaRPr>
          </a:p>
        </p:txBody>
      </p:sp>
      <p:sp>
        <p:nvSpPr>
          <p:cNvPr id="50240" name="矩形 72"/>
          <p:cNvSpPr/>
          <p:nvPr/>
        </p:nvSpPr>
        <p:spPr>
          <a:xfrm>
            <a:off x="3232150" y="2520950"/>
            <a:ext cx="754063"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addr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50241" name="Group 7"/>
          <p:cNvGrpSpPr/>
          <p:nvPr/>
        </p:nvGrpSpPr>
        <p:grpSpPr>
          <a:xfrm>
            <a:off x="7993063" y="3052763"/>
            <a:ext cx="1028700" cy="831850"/>
            <a:chOff x="5035" y="1579"/>
            <a:chExt cx="648" cy="524"/>
          </a:xfrm>
        </p:grpSpPr>
        <p:sp>
          <p:nvSpPr>
            <p:cNvPr id="50242" name="Text Box 8"/>
            <p:cNvSpPr txBox="1"/>
            <p:nvPr/>
          </p:nvSpPr>
          <p:spPr>
            <a:xfrm>
              <a:off x="5261" y="1579"/>
              <a:ext cx="422"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输入</a:t>
              </a: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50243" name="AutoShape 9"/>
            <p:cNvSpPr/>
            <p:nvPr/>
          </p:nvSpPr>
          <p:spPr>
            <a:xfrm>
              <a:off x="5035" y="1791"/>
              <a:ext cx="199" cy="141"/>
            </a:xfrm>
            <a:prstGeom prst="leftRightArrow">
              <a:avLst>
                <a:gd name="adj1" fmla="val 50000"/>
                <a:gd name="adj2" fmla="val 28200"/>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pPr marL="342900" indent="-342900" algn="ctr" eaLnBrk="0" hangingPunct="0"/>
              <a:endParaRPr lang="zh-CN" altLang="en-US" sz="1800" dirty="0">
                <a:solidFill>
                  <a:srgbClr val="CC3300"/>
                </a:solidFill>
                <a:latin typeface="微软雅黑" panose="020B0503020204020204" pitchFamily="34" charset="-122"/>
                <a:ea typeface="微软雅黑" panose="020B0503020204020204" pitchFamily="34" charset="-122"/>
              </a:endParaRPr>
            </a:p>
          </p:txBody>
        </p:sp>
      </p:grpSp>
      <p:grpSp>
        <p:nvGrpSpPr>
          <p:cNvPr id="50244" name="Group 10"/>
          <p:cNvGrpSpPr/>
          <p:nvPr/>
        </p:nvGrpSpPr>
        <p:grpSpPr>
          <a:xfrm>
            <a:off x="7991475" y="4357688"/>
            <a:ext cx="990600" cy="831850"/>
            <a:chOff x="5034" y="2415"/>
            <a:chExt cx="624" cy="524"/>
          </a:xfrm>
        </p:grpSpPr>
        <p:sp>
          <p:nvSpPr>
            <p:cNvPr id="50245" name="Text Box 11"/>
            <p:cNvSpPr txBox="1"/>
            <p:nvPr/>
          </p:nvSpPr>
          <p:spPr>
            <a:xfrm>
              <a:off x="5261" y="2415"/>
              <a:ext cx="397"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输出</a:t>
              </a:r>
              <a:endParaRPr lang="en-US" altLang="zh-CN" sz="2400" dirty="0">
                <a:solidFill>
                  <a:srgbClr val="CC3300"/>
                </a:solidFill>
                <a:latin typeface="微软雅黑" panose="020B0503020204020204" pitchFamily="34" charset="-122"/>
                <a:ea typeface="微软雅黑" panose="020B0503020204020204" pitchFamily="34" charset="-122"/>
              </a:endParaRP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50246" name="AutoShape 12"/>
            <p:cNvSpPr/>
            <p:nvPr/>
          </p:nvSpPr>
          <p:spPr>
            <a:xfrm>
              <a:off x="5034" y="2614"/>
              <a:ext cx="227" cy="141"/>
            </a:xfrm>
            <a:prstGeom prst="leftRightArrow">
              <a:avLst>
                <a:gd name="adj1" fmla="val 50000"/>
                <a:gd name="adj2" fmla="val 32168"/>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81" name="直接连接符 80"/>
          <p:cNvCxnSpPr/>
          <p:nvPr/>
        </p:nvCxnSpPr>
        <p:spPr>
          <a:xfrm>
            <a:off x="7745413" y="4452938"/>
            <a:ext cx="0" cy="534988"/>
          </a:xfrm>
          <a:prstGeom prst="line">
            <a:avLst/>
          </a:prstGeom>
          <a:ln w="50800">
            <a:prstDash val="sysDot"/>
          </a:ln>
        </p:spPr>
        <p:style>
          <a:lnRef idx="1">
            <a:schemeClr val="dk1"/>
          </a:lnRef>
          <a:fillRef idx="0">
            <a:schemeClr val="dk1"/>
          </a:fillRef>
          <a:effectRef idx="0">
            <a:schemeClr val="dk1"/>
          </a:effectRef>
          <a:fontRef idx="minor">
            <a:schemeClr val="tx1"/>
          </a:fontRef>
        </p:style>
      </p:cxnSp>
      <p:cxnSp>
        <p:nvCxnSpPr>
          <p:cNvPr id="85" name="直接连接符 84"/>
          <p:cNvCxnSpPr/>
          <p:nvPr/>
        </p:nvCxnSpPr>
        <p:spPr>
          <a:xfrm>
            <a:off x="7092950" y="4459288"/>
            <a:ext cx="0" cy="534988"/>
          </a:xfrm>
          <a:prstGeom prst="line">
            <a:avLst/>
          </a:prstGeom>
          <a:ln w="50800">
            <a:prstDash val="sysDot"/>
          </a:ln>
        </p:spPr>
        <p:style>
          <a:lnRef idx="1">
            <a:schemeClr val="dk1"/>
          </a:lnRef>
          <a:fillRef idx="0">
            <a:schemeClr val="dk1"/>
          </a:fillRef>
          <a:effectRef idx="0">
            <a:schemeClr val="dk1"/>
          </a:effectRef>
          <a:fontRef idx="minor">
            <a:schemeClr val="tx1"/>
          </a:fontRef>
        </p:style>
      </p:cxnSp>
      <p:sp>
        <p:nvSpPr>
          <p:cNvPr id="50249" name="Line 39"/>
          <p:cNvSpPr/>
          <p:nvPr/>
        </p:nvSpPr>
        <p:spPr>
          <a:xfrm rot="-5400000">
            <a:off x="2044700" y="4764088"/>
            <a:ext cx="0" cy="3524250"/>
          </a:xfrm>
          <a:prstGeom prst="line">
            <a:avLst/>
          </a:prstGeom>
          <a:ln w="38100" cap="flat" cmpd="sng">
            <a:solidFill>
              <a:srgbClr val="3333CC"/>
            </a:solidFill>
            <a:prstDash val="solid"/>
            <a:round/>
            <a:headEnd type="none" w="med" len="med"/>
            <a:tailEnd type="none" w="med" len="med"/>
          </a:ln>
        </p:spPr>
      </p:sp>
      <p:sp>
        <p:nvSpPr>
          <p:cNvPr id="50250" name="Line 40"/>
          <p:cNvSpPr/>
          <p:nvPr/>
        </p:nvSpPr>
        <p:spPr>
          <a:xfrm rot="-5400000" flipV="1">
            <a:off x="3532188" y="6253163"/>
            <a:ext cx="504825" cy="0"/>
          </a:xfrm>
          <a:prstGeom prst="line">
            <a:avLst/>
          </a:prstGeom>
          <a:ln w="38100" cap="flat" cmpd="sng">
            <a:solidFill>
              <a:srgbClr val="3333CC"/>
            </a:solidFill>
            <a:prstDash val="solid"/>
            <a:round/>
            <a:headEnd type="none" w="med" len="med"/>
            <a:tailEnd type="triangle" w="med" len="med"/>
          </a:ln>
        </p:spPr>
      </p:sp>
      <p:sp>
        <p:nvSpPr>
          <p:cNvPr id="50251" name="Line 41"/>
          <p:cNvSpPr/>
          <p:nvPr/>
        </p:nvSpPr>
        <p:spPr>
          <a:xfrm rot="-5400000" flipH="1" flipV="1">
            <a:off x="1073150" y="6270625"/>
            <a:ext cx="517525" cy="0"/>
          </a:xfrm>
          <a:prstGeom prst="line">
            <a:avLst/>
          </a:prstGeom>
          <a:ln w="34925" cap="flat" cmpd="sng">
            <a:solidFill>
              <a:srgbClr val="3333CC"/>
            </a:solidFill>
            <a:prstDash val="solid"/>
            <a:round/>
            <a:headEnd type="none" w="med" len="med"/>
            <a:tailEnd type="triangle" w="med" len="med"/>
          </a:ln>
        </p:spPr>
      </p:sp>
      <p:sp>
        <p:nvSpPr>
          <p:cNvPr id="50252" name="Line 51"/>
          <p:cNvSpPr/>
          <p:nvPr/>
        </p:nvSpPr>
        <p:spPr>
          <a:xfrm flipV="1">
            <a:off x="276225" y="2125663"/>
            <a:ext cx="0" cy="4429125"/>
          </a:xfrm>
          <a:prstGeom prst="line">
            <a:avLst/>
          </a:prstGeom>
          <a:ln w="38100" cap="flat" cmpd="sng">
            <a:solidFill>
              <a:srgbClr val="0066FF"/>
            </a:solidFill>
            <a:prstDash val="solid"/>
            <a:round/>
            <a:headEnd type="none" w="med" len="med"/>
            <a:tailEnd type="none" w="med" len="med"/>
          </a:ln>
        </p:spPr>
      </p:sp>
      <p:sp>
        <p:nvSpPr>
          <p:cNvPr id="50253" name="Line 39"/>
          <p:cNvSpPr/>
          <p:nvPr/>
        </p:nvSpPr>
        <p:spPr>
          <a:xfrm rot="-5400000">
            <a:off x="2530475" y="-158750"/>
            <a:ext cx="19050" cy="4514850"/>
          </a:xfrm>
          <a:prstGeom prst="line">
            <a:avLst/>
          </a:prstGeom>
          <a:ln w="38100" cap="flat" cmpd="sng">
            <a:solidFill>
              <a:srgbClr val="3333CC"/>
            </a:solidFill>
            <a:prstDash val="solid"/>
            <a:round/>
            <a:headEnd type="none" w="med" len="med"/>
            <a:tailEnd type="none" w="med" len="med"/>
          </a:ln>
        </p:spPr>
      </p:sp>
      <p:sp>
        <p:nvSpPr>
          <p:cNvPr id="50254" name="Line 40"/>
          <p:cNvSpPr/>
          <p:nvPr/>
        </p:nvSpPr>
        <p:spPr>
          <a:xfrm rot="5400000" flipV="1">
            <a:off x="4543425" y="2303463"/>
            <a:ext cx="503238" cy="0"/>
          </a:xfrm>
          <a:prstGeom prst="line">
            <a:avLst/>
          </a:prstGeom>
          <a:ln w="38100" cap="flat" cmpd="sng">
            <a:solidFill>
              <a:srgbClr val="3333CC"/>
            </a:solidFill>
            <a:prstDash val="solid"/>
            <a:round/>
            <a:headEnd type="triangle" w="med" len="med"/>
            <a:tailEnd type="triangle" w="med" len="med"/>
          </a:ln>
        </p:spPr>
      </p:sp>
      <p:sp>
        <p:nvSpPr>
          <p:cNvPr id="50255" name="Line 40"/>
          <p:cNvSpPr/>
          <p:nvPr/>
        </p:nvSpPr>
        <p:spPr>
          <a:xfrm rot="5400000">
            <a:off x="927100" y="2665413"/>
            <a:ext cx="1079500" cy="0"/>
          </a:xfrm>
          <a:prstGeom prst="line">
            <a:avLst/>
          </a:prstGeom>
          <a:ln w="38100" cap="flat" cmpd="sng">
            <a:solidFill>
              <a:srgbClr val="3333CC"/>
            </a:solidFill>
            <a:prstDash val="solid"/>
            <a:round/>
            <a:headEnd type="triangle" w="med" len="med"/>
            <a:tailEnd type="triangle" w="med" len="med"/>
          </a:ln>
        </p:spPr>
      </p:sp>
      <p:sp>
        <p:nvSpPr>
          <p:cNvPr id="50256" name="Line 33"/>
          <p:cNvSpPr/>
          <p:nvPr/>
        </p:nvSpPr>
        <p:spPr>
          <a:xfrm flipH="1">
            <a:off x="3851275" y="2692400"/>
            <a:ext cx="396875" cy="0"/>
          </a:xfrm>
          <a:prstGeom prst="line">
            <a:avLst/>
          </a:prstGeom>
          <a:ln w="38100" cap="flat" cmpd="sng">
            <a:solidFill>
              <a:srgbClr val="3333CC"/>
            </a:solidFill>
            <a:prstDash val="solid"/>
            <a:round/>
            <a:headEnd type="none" w="med" len="med"/>
            <a:tailEnd type="triangle" w="med" len="med"/>
          </a:ln>
        </p:spPr>
      </p:sp>
      <p:sp>
        <p:nvSpPr>
          <p:cNvPr id="50257" name="Line 40"/>
          <p:cNvSpPr/>
          <p:nvPr/>
        </p:nvSpPr>
        <p:spPr>
          <a:xfrm rot="5400000" flipV="1">
            <a:off x="2673350" y="3241675"/>
            <a:ext cx="647700" cy="0"/>
          </a:xfrm>
          <a:prstGeom prst="line">
            <a:avLst/>
          </a:prstGeom>
          <a:ln w="38100" cap="flat" cmpd="sng">
            <a:solidFill>
              <a:srgbClr val="00B050"/>
            </a:solidFill>
            <a:prstDash val="solid"/>
            <a:round/>
            <a:headEnd type="none" w="med" len="med"/>
            <a:tailEnd type="triangle" w="med" len="med"/>
          </a:ln>
        </p:spPr>
      </p:sp>
      <p:sp>
        <p:nvSpPr>
          <p:cNvPr id="50258" name="Line 50"/>
          <p:cNvSpPr/>
          <p:nvPr/>
        </p:nvSpPr>
        <p:spPr>
          <a:xfrm rot="10800000" flipH="1" flipV="1">
            <a:off x="3702050" y="4770438"/>
            <a:ext cx="869950" cy="7937"/>
          </a:xfrm>
          <a:prstGeom prst="line">
            <a:avLst/>
          </a:prstGeom>
          <a:ln w="38100" cap="flat" cmpd="sng">
            <a:solidFill>
              <a:schemeClr val="hlink"/>
            </a:solidFill>
            <a:prstDash val="solid"/>
            <a:round/>
            <a:headEnd type="none" w="med" len="med"/>
            <a:tailEnd type="triangle" w="med" len="med"/>
          </a:ln>
        </p:spPr>
      </p:sp>
      <p:sp>
        <p:nvSpPr>
          <p:cNvPr id="50259" name="Line 40"/>
          <p:cNvSpPr/>
          <p:nvPr/>
        </p:nvSpPr>
        <p:spPr>
          <a:xfrm rot="5400000" flipV="1">
            <a:off x="3338513" y="3103563"/>
            <a:ext cx="393700" cy="0"/>
          </a:xfrm>
          <a:prstGeom prst="line">
            <a:avLst/>
          </a:prstGeom>
          <a:ln w="38100" cap="flat" cmpd="sng">
            <a:solidFill>
              <a:srgbClr val="00B050"/>
            </a:solidFill>
            <a:prstDash val="solid"/>
            <a:round/>
            <a:headEnd type="none" w="med" len="med"/>
            <a:tailEnd type="none" w="med" len="med"/>
          </a:ln>
        </p:spPr>
      </p:sp>
      <p:sp>
        <p:nvSpPr>
          <p:cNvPr id="50260" name="Line 50"/>
          <p:cNvSpPr/>
          <p:nvPr/>
        </p:nvSpPr>
        <p:spPr>
          <a:xfrm rot="-10800000" flipH="1">
            <a:off x="3529013" y="3294063"/>
            <a:ext cx="1403350" cy="0"/>
          </a:xfrm>
          <a:prstGeom prst="line">
            <a:avLst/>
          </a:prstGeom>
          <a:ln w="38100" cap="flat" cmpd="sng">
            <a:solidFill>
              <a:schemeClr val="hlink"/>
            </a:solidFill>
            <a:prstDash val="solid"/>
            <a:round/>
            <a:headEnd type="none" w="med" len="med"/>
            <a:tailEnd type="none" w="med" len="med"/>
          </a:ln>
        </p:spPr>
      </p:sp>
      <p:sp>
        <p:nvSpPr>
          <p:cNvPr id="50261" name="Line 40"/>
          <p:cNvSpPr/>
          <p:nvPr/>
        </p:nvSpPr>
        <p:spPr>
          <a:xfrm rot="5400000">
            <a:off x="4267200" y="3943350"/>
            <a:ext cx="1330325" cy="0"/>
          </a:xfrm>
          <a:prstGeom prst="line">
            <a:avLst/>
          </a:prstGeom>
          <a:ln w="38100" cap="flat" cmpd="sng">
            <a:solidFill>
              <a:srgbClr val="00B050"/>
            </a:solidFill>
            <a:prstDash val="solid"/>
            <a:round/>
            <a:headEnd type="none" w="med" len="med"/>
            <a:tailEnd type="triangle" w="med" len="med"/>
          </a:ln>
        </p:spPr>
      </p:sp>
      <p:sp>
        <p:nvSpPr>
          <p:cNvPr id="50262" name="Line 59"/>
          <p:cNvSpPr/>
          <p:nvPr/>
        </p:nvSpPr>
        <p:spPr>
          <a:xfrm rot="5400000" flipV="1">
            <a:off x="2551113" y="3484563"/>
            <a:ext cx="0" cy="576262"/>
          </a:xfrm>
          <a:prstGeom prst="line">
            <a:avLst/>
          </a:prstGeom>
          <a:ln w="38100" cap="flat" cmpd="sng">
            <a:solidFill>
              <a:srgbClr val="FF3300"/>
            </a:solidFill>
            <a:prstDash val="dash"/>
            <a:round/>
            <a:headEnd type="none" w="med" len="med"/>
            <a:tailEnd type="none" w="med" len="med"/>
          </a:ln>
        </p:spPr>
      </p:sp>
      <p:sp>
        <p:nvSpPr>
          <p:cNvPr id="50263" name="Line 59"/>
          <p:cNvSpPr/>
          <p:nvPr/>
        </p:nvSpPr>
        <p:spPr>
          <a:xfrm rot="-5400000" flipH="1" flipV="1">
            <a:off x="2041525" y="5610225"/>
            <a:ext cx="0" cy="466725"/>
          </a:xfrm>
          <a:prstGeom prst="line">
            <a:avLst/>
          </a:prstGeom>
          <a:ln w="38100" cap="flat" cmpd="sng">
            <a:solidFill>
              <a:srgbClr val="FF3300"/>
            </a:solidFill>
            <a:prstDash val="dash"/>
            <a:round/>
            <a:headEnd type="none" w="med" len="med"/>
            <a:tailEnd type="triangle" w="med" len="med"/>
          </a:ln>
        </p:spPr>
      </p:sp>
      <p:sp>
        <p:nvSpPr>
          <p:cNvPr id="50264" name="Line 40"/>
          <p:cNvSpPr/>
          <p:nvPr/>
        </p:nvSpPr>
        <p:spPr>
          <a:xfrm rot="5400000">
            <a:off x="1249363" y="4799013"/>
            <a:ext cx="2051050" cy="0"/>
          </a:xfrm>
          <a:prstGeom prst="line">
            <a:avLst/>
          </a:prstGeom>
          <a:ln w="38100" cap="flat" cmpd="sng">
            <a:solidFill>
              <a:srgbClr val="FF0000"/>
            </a:solidFill>
            <a:prstDash val="dash"/>
            <a:round/>
            <a:headEnd type="none" w="med" len="med"/>
            <a:tailEnd type="none" w="med" len="med"/>
          </a:ln>
        </p:spPr>
      </p:sp>
      <p:sp>
        <p:nvSpPr>
          <p:cNvPr id="50265" name="Line 50"/>
          <p:cNvSpPr/>
          <p:nvPr/>
        </p:nvSpPr>
        <p:spPr>
          <a:xfrm rot="-10800000" flipH="1">
            <a:off x="2609850" y="5843588"/>
            <a:ext cx="431800" cy="0"/>
          </a:xfrm>
          <a:prstGeom prst="line">
            <a:avLst/>
          </a:prstGeom>
          <a:ln w="38100" cap="flat" cmpd="sng">
            <a:solidFill>
              <a:schemeClr val="hlink"/>
            </a:solidFill>
            <a:prstDash val="solid"/>
            <a:round/>
            <a:headEnd type="none" w="med" len="med"/>
            <a:tailEnd type="none" w="med" len="med"/>
          </a:ln>
        </p:spPr>
      </p:sp>
      <p:sp>
        <p:nvSpPr>
          <p:cNvPr id="50266" name="Line 40"/>
          <p:cNvSpPr/>
          <p:nvPr/>
        </p:nvSpPr>
        <p:spPr>
          <a:xfrm rot="5400000">
            <a:off x="1638300" y="4906963"/>
            <a:ext cx="1908175" cy="0"/>
          </a:xfrm>
          <a:prstGeom prst="line">
            <a:avLst/>
          </a:prstGeom>
          <a:ln w="38100" cap="flat" cmpd="sng">
            <a:solidFill>
              <a:srgbClr val="00B050"/>
            </a:solidFill>
            <a:prstDash val="solid"/>
            <a:round/>
            <a:headEnd type="none" w="med" len="med"/>
            <a:tailEnd type="none" w="med" len="med"/>
          </a:ln>
        </p:spPr>
      </p:sp>
      <p:sp>
        <p:nvSpPr>
          <p:cNvPr id="50267" name="Line 50"/>
          <p:cNvSpPr/>
          <p:nvPr/>
        </p:nvSpPr>
        <p:spPr>
          <a:xfrm rot="-10800000" flipH="1">
            <a:off x="2573338" y="3959225"/>
            <a:ext cx="288925" cy="0"/>
          </a:xfrm>
          <a:prstGeom prst="line">
            <a:avLst/>
          </a:prstGeom>
          <a:ln w="38100" cap="flat" cmpd="sng">
            <a:solidFill>
              <a:schemeClr val="hlink"/>
            </a:solidFill>
            <a:prstDash val="solid"/>
            <a:round/>
            <a:headEnd type="none" w="med" len="med"/>
            <a:tailEnd type="triangle" w="med" len="med"/>
          </a:ln>
        </p:spPr>
      </p:sp>
      <p:sp>
        <p:nvSpPr>
          <p:cNvPr id="50268" name="Line 59"/>
          <p:cNvSpPr/>
          <p:nvPr/>
        </p:nvSpPr>
        <p:spPr>
          <a:xfrm rot="5400000" flipH="1" flipV="1">
            <a:off x="6249988" y="6138863"/>
            <a:ext cx="0" cy="1116012"/>
          </a:xfrm>
          <a:prstGeom prst="line">
            <a:avLst/>
          </a:prstGeom>
          <a:ln w="38100" cap="flat" cmpd="sng">
            <a:solidFill>
              <a:srgbClr val="FF3300"/>
            </a:solidFill>
            <a:prstDash val="dash"/>
            <a:round/>
            <a:headEnd type="none" w="med" len="med"/>
            <a:tailEnd type="triangle" w="med" len="med"/>
          </a:ln>
        </p:spPr>
      </p:sp>
      <p:sp>
        <p:nvSpPr>
          <p:cNvPr id="50269" name="Text Box 57"/>
          <p:cNvSpPr txBox="1"/>
          <p:nvPr/>
        </p:nvSpPr>
        <p:spPr>
          <a:xfrm>
            <a:off x="6832600" y="6494463"/>
            <a:ext cx="1700213"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控制信号线</a:t>
            </a:r>
          </a:p>
        </p:txBody>
      </p:sp>
      <p:sp>
        <p:nvSpPr>
          <p:cNvPr id="116" name="矩形 115"/>
          <p:cNvSpPr/>
          <p:nvPr/>
        </p:nvSpPr>
        <p:spPr>
          <a:xfrm>
            <a:off x="161925" y="1431925"/>
            <a:ext cx="5172075" cy="53117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50271" name="Text Box 57"/>
          <p:cNvSpPr txBox="1"/>
          <p:nvPr/>
        </p:nvSpPr>
        <p:spPr>
          <a:xfrm>
            <a:off x="207963" y="1500188"/>
            <a:ext cx="2563812"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中央处理器（</a:t>
            </a:r>
            <a:r>
              <a:rPr lang="en-US" altLang="zh-CN" sz="2000" dirty="0">
                <a:solidFill>
                  <a:srgbClr val="FF3300"/>
                </a:solidFill>
                <a:latin typeface="微软雅黑" panose="020B0503020204020204" pitchFamily="34" charset="-122"/>
                <a:ea typeface="微软雅黑" panose="020B0503020204020204" pitchFamily="34" charset="-122"/>
              </a:rPr>
              <a:t>CPU</a:t>
            </a:r>
            <a:r>
              <a:rPr lang="zh-CN" altLang="en-US" sz="2000" dirty="0">
                <a:solidFill>
                  <a:srgbClr val="FF3300"/>
                </a:solidFill>
                <a:latin typeface="微软雅黑" panose="020B0503020204020204" pitchFamily="34" charset="-122"/>
                <a:ea typeface="微软雅黑" panose="020B0503020204020204" pitchFamily="34" charset="-122"/>
              </a:rPr>
              <a:t>）</a:t>
            </a:r>
          </a:p>
        </p:txBody>
      </p:sp>
      <p:sp>
        <p:nvSpPr>
          <p:cNvPr id="118" name="Rectangle 99"/>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4000" b="1">
                <a:solidFill>
                  <a:srgbClr val="CC3300"/>
                </a:solidFill>
                <a:latin typeface="+mj-lt"/>
                <a:ea typeface="黑体" panose="02010609060101010101" pitchFamily="49" charset="-122"/>
                <a:cs typeface="+mj-cs"/>
              </a:defRPr>
            </a:lvl1pPr>
            <a:lvl2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0" cap="none" spc="0" normalizeH="0" baseline="0" noProof="0" dirty="0">
                <a:ln>
                  <a:noFill/>
                </a:ln>
                <a:solidFill>
                  <a:srgbClr val="CC3300"/>
                </a:solidFill>
                <a:effectLst/>
                <a:uLnTx/>
                <a:uFillTx/>
                <a:latin typeface="+mj-lt"/>
                <a:ea typeface="黑体" panose="02010609060101010101" pitchFamily="49" charset="-122"/>
                <a:cs typeface="+mj-cs"/>
              </a:rPr>
              <a:t>程序和指令执行过程举例</a:t>
            </a:r>
          </a:p>
        </p:txBody>
      </p:sp>
      <p:sp>
        <p:nvSpPr>
          <p:cNvPr id="50273" name="Text Box 61"/>
          <p:cNvSpPr txBox="1"/>
          <p:nvPr/>
        </p:nvSpPr>
        <p:spPr>
          <a:xfrm>
            <a:off x="927100" y="6016625"/>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F</a:t>
            </a:r>
          </a:p>
        </p:txBody>
      </p:sp>
      <p:sp>
        <p:nvSpPr>
          <p:cNvPr id="50274" name="Text Box 61"/>
          <p:cNvSpPr txBox="1"/>
          <p:nvPr/>
        </p:nvSpPr>
        <p:spPr>
          <a:xfrm>
            <a:off x="619125" y="4800600"/>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a:t>
            </a:r>
          </a:p>
        </p:txBody>
      </p:sp>
      <p:sp>
        <p:nvSpPr>
          <p:cNvPr id="50275" name="Text Box 61"/>
          <p:cNvSpPr txBox="1"/>
          <p:nvPr/>
        </p:nvSpPr>
        <p:spPr>
          <a:xfrm>
            <a:off x="1785938" y="4789488"/>
            <a:ext cx="619125"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B</a:t>
            </a:r>
          </a:p>
        </p:txBody>
      </p:sp>
      <p:sp>
        <p:nvSpPr>
          <p:cNvPr id="50276" name="Text Box 61"/>
          <p:cNvSpPr txBox="1"/>
          <p:nvPr/>
        </p:nvSpPr>
        <p:spPr>
          <a:xfrm>
            <a:off x="1738313" y="5837238"/>
            <a:ext cx="1262062" cy="461962"/>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ALUop</a:t>
            </a:r>
          </a:p>
        </p:txBody>
      </p:sp>
      <p:sp>
        <p:nvSpPr>
          <p:cNvPr id="127" name="Text Box 96"/>
          <p:cNvSpPr txBox="1"/>
          <p:nvPr/>
        </p:nvSpPr>
        <p:spPr>
          <a:xfrm>
            <a:off x="242888" y="762000"/>
            <a:ext cx="8785225" cy="461963"/>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solidFill>
                  <a:srgbClr val="3333CC"/>
                </a:solidFill>
                <a:latin typeface="微软雅黑" panose="020B0503020204020204" pitchFamily="34" charset="-122"/>
                <a:ea typeface="微软雅黑" panose="020B0503020204020204" pitchFamily="34" charset="-122"/>
              </a:rPr>
              <a:t>指令 </a:t>
            </a:r>
            <a:r>
              <a:rPr lang="en-US" altLang="zh-CN" sz="2400" dirty="0">
                <a:solidFill>
                  <a:srgbClr val="3333CC"/>
                </a:solidFill>
                <a:latin typeface="微软雅黑" panose="020B0503020204020204" pitchFamily="34" charset="-122"/>
                <a:ea typeface="微软雅黑" panose="020B0503020204020204" pitchFamily="34" charset="-122"/>
              </a:rPr>
              <a:t>1110 0110</a:t>
            </a:r>
            <a:r>
              <a:rPr lang="zh-CN" altLang="en-US" sz="2400" dirty="0">
                <a:solidFill>
                  <a:srgbClr val="3333CC"/>
                </a:solidFill>
                <a:latin typeface="微软雅黑" panose="020B0503020204020204" pitchFamily="34" charset="-122"/>
                <a:ea typeface="微软雅黑" panose="020B0503020204020204" pitchFamily="34" charset="-122"/>
              </a:rPr>
              <a:t>功能为</a:t>
            </a:r>
            <a:r>
              <a:rPr lang="en-US" altLang="zh-CN" sz="2400" dirty="0">
                <a:solidFill>
                  <a:srgbClr val="3333CC"/>
                </a:solidFill>
                <a:latin typeface="微软雅黑" panose="020B0503020204020204" pitchFamily="34" charset="-122"/>
                <a:ea typeface="微软雅黑" panose="020B0503020204020204" pitchFamily="34" charset="-122"/>
              </a:rPr>
              <a:t>R[0] ←M[0110]</a:t>
            </a:r>
            <a:r>
              <a:rPr lang="zh-CN" altLang="en-US" sz="2400" dirty="0">
                <a:solidFill>
                  <a:srgbClr val="3333CC"/>
                </a:solidFill>
                <a:latin typeface="微软雅黑" panose="020B0503020204020204" pitchFamily="34" charset="-122"/>
                <a:ea typeface="微软雅黑" panose="020B0503020204020204" pitchFamily="34" charset="-122"/>
              </a:rPr>
              <a:t>，指令执行过程如下：</a:t>
            </a:r>
          </a:p>
        </p:txBody>
      </p:sp>
      <p:sp>
        <p:nvSpPr>
          <p:cNvPr id="50278" name="矩形 1"/>
          <p:cNvSpPr/>
          <p:nvPr/>
        </p:nvSpPr>
        <p:spPr>
          <a:xfrm>
            <a:off x="6407150" y="2573338"/>
            <a:ext cx="1314450" cy="369887"/>
          </a:xfrm>
          <a:prstGeom prst="rect">
            <a:avLst/>
          </a:prstGeom>
          <a:noFill/>
          <a:ln w="9525">
            <a:noFill/>
          </a:ln>
        </p:spPr>
        <p:txBody>
          <a:bodyPr wrap="none" anchor="t" anchorCtr="0">
            <a:spAutoFit/>
          </a:bodyPr>
          <a:lstStyle/>
          <a:p>
            <a:pPr eaLnBrk="0" hangingPunct="0"/>
            <a:r>
              <a:rPr lang="en-US" altLang="zh-CN" dirty="0">
                <a:solidFill>
                  <a:srgbClr val="FF0000"/>
                </a:solidFill>
                <a:latin typeface="微软雅黑" panose="020B0503020204020204" pitchFamily="34" charset="-122"/>
                <a:ea typeface="微软雅黑" panose="020B0503020204020204" pitchFamily="34" charset="-122"/>
              </a:rPr>
              <a:t>1110</a:t>
            </a:r>
            <a:r>
              <a:rPr lang="en-US" altLang="zh-CN" sz="1800" dirty="0">
                <a:solidFill>
                  <a:srgbClr val="FF0000"/>
                </a:solidFill>
                <a:latin typeface="黑体" panose="02010609060101010101" pitchFamily="49" charset="-122"/>
                <a:ea typeface="黑体" panose="02010609060101010101" pitchFamily="49" charset="-122"/>
              </a:rPr>
              <a:t> </a:t>
            </a:r>
            <a:r>
              <a:rPr lang="en-US" altLang="zh-CN" dirty="0">
                <a:solidFill>
                  <a:srgbClr val="FF0000"/>
                </a:solidFill>
                <a:latin typeface="微软雅黑" panose="020B0503020204020204" pitchFamily="34" charset="-122"/>
                <a:ea typeface="微软雅黑" panose="020B0503020204020204" pitchFamily="34" charset="-122"/>
              </a:rPr>
              <a:t>0110</a:t>
            </a:r>
            <a:endParaRPr lang="zh-CN" altLang="en-US" dirty="0">
              <a:solidFill>
                <a:srgbClr val="FF0000"/>
              </a:solidFill>
              <a:latin typeface="微软雅黑" panose="020B0503020204020204" pitchFamily="34" charset="-122"/>
              <a:ea typeface="微软雅黑" panose="020B0503020204020204" pitchFamily="34" charset="-122"/>
            </a:endParaRPr>
          </a:p>
        </p:txBody>
      </p:sp>
      <p:sp>
        <p:nvSpPr>
          <p:cNvPr id="3" name="矩形 2"/>
          <p:cNvSpPr/>
          <p:nvPr/>
        </p:nvSpPr>
        <p:spPr>
          <a:xfrm>
            <a:off x="33338" y="1160463"/>
            <a:ext cx="9043988" cy="768350"/>
          </a:xfrm>
          <a:prstGeom prst="rect">
            <a:avLst/>
          </a:prstGeom>
          <a:solidFill>
            <a:schemeClr val="bg1"/>
          </a:solidFill>
        </p:spPr>
        <p:txBody>
          <a:bodyPr>
            <a:spAutoFit/>
          </a:bodyPr>
          <a:lstStyle/>
          <a:p>
            <a:pPr marL="0" marR="0" lvl="0" indent="266700" algn="just" defTabSz="914400" rtl="0" eaLnBrk="0" fontAlgn="base" latinLnBrk="0" hangingPunct="0">
              <a:lnSpc>
                <a:spcPct val="100000"/>
              </a:lnSpc>
              <a:spcBef>
                <a:spcPct val="0"/>
              </a:spcBef>
              <a:spcAft>
                <a:spcPts val="0"/>
              </a:spcAft>
              <a:buClrTx/>
              <a:buSzTx/>
              <a:buFontTx/>
              <a:buNone/>
              <a:defRPr/>
            </a:pPr>
            <a:r>
              <a:rPr kumimoji="0" lang="zh-CN"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取指</a:t>
            </a:r>
            <a:r>
              <a:rPr kumimoji="0" lang="en-US"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IR←M[PC]</a:t>
            </a:r>
            <a:r>
              <a:rPr kumimoji="0" lang="zh-CN"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a:t>
            </a:r>
            <a:r>
              <a:rPr kumimoji="0" lang="en-US"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MAR←PC</a:t>
            </a:r>
            <a:r>
              <a:rPr kumimoji="0" lang="zh-CN"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；控制线</a:t>
            </a:r>
            <a:r>
              <a:rPr kumimoji="0" lang="en-US"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←Read</a:t>
            </a:r>
            <a:r>
              <a:rPr kumimoji="0" lang="zh-CN"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IR←MDR</a:t>
            </a:r>
          </a:p>
          <a:p>
            <a:pPr marL="0" marR="0" lvl="0" indent="266700" algn="just" defTabSz="914400" rtl="0" eaLnBrk="0" fontAlgn="base" latinLnBrk="0" hangingPunct="0">
              <a:lnSpc>
                <a:spcPct val="100000"/>
              </a:lnSpc>
              <a:spcBef>
                <a:spcPct val="0"/>
              </a:spcBef>
              <a:spcAft>
                <a:spcPts val="0"/>
              </a:spcAft>
              <a:buClrTx/>
              <a:buSzTx/>
              <a:buFontTx/>
              <a:buNone/>
              <a:defRPr/>
            </a:pPr>
            <a:r>
              <a:rPr kumimoji="0" lang="zh-CN"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取数</a:t>
            </a:r>
            <a:r>
              <a:rPr kumimoji="0" lang="en-US"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R[0]←M[</a:t>
            </a:r>
            <a:r>
              <a:rPr kumimoji="0" lang="en-US" altLang="zh-CN" sz="2200" b="1" i="0" u="none" strike="noStrike" kern="100" cap="none" spc="0" normalizeH="0" baseline="0" noProof="0" dirty="0" err="1">
                <a:ln>
                  <a:noFill/>
                </a:ln>
                <a:solidFill>
                  <a:srgbClr val="FF0000"/>
                </a:solidFill>
                <a:effectLst/>
                <a:uLnTx/>
                <a:uFillTx/>
                <a:latin typeface="微软雅黑" panose="020B0503020204020204" pitchFamily="34" charset="-122"/>
                <a:ea typeface="微软雅黑" panose="020B0503020204020204" pitchFamily="34" charset="-122"/>
                <a:cs typeface="+mn-cs"/>
              </a:rPr>
              <a:t>addr</a:t>
            </a:r>
            <a:r>
              <a:rPr kumimoji="0" lang="en-US"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a:t>
            </a:r>
            <a:r>
              <a:rPr kumimoji="0" lang="zh-CN"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a:t>
            </a:r>
            <a:r>
              <a:rPr kumimoji="0" lang="en-US" altLang="zh-CN" sz="2200" b="1" i="0" u="none" strike="noStrike" kern="1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rPr>
              <a:t>MAR←addr</a:t>
            </a:r>
            <a:r>
              <a:rPr kumimoji="0" lang="zh-CN"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；控制线</a:t>
            </a:r>
            <a:r>
              <a:rPr kumimoji="0" lang="en-US"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←Read</a:t>
            </a:r>
            <a:r>
              <a:rPr kumimoji="0" lang="zh-CN"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R[0]←MDR</a:t>
            </a:r>
            <a:endParaRPr kumimoji="0" lang="zh-CN"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
        <p:nvSpPr>
          <p:cNvPr id="50280" name="Line 59"/>
          <p:cNvSpPr/>
          <p:nvPr/>
        </p:nvSpPr>
        <p:spPr>
          <a:xfrm rot="5400000" flipH="1" flipV="1">
            <a:off x="6291263" y="5789613"/>
            <a:ext cx="0" cy="1117600"/>
          </a:xfrm>
          <a:prstGeom prst="line">
            <a:avLst/>
          </a:prstGeom>
          <a:ln w="38100" cap="flat" cmpd="sng">
            <a:solidFill>
              <a:srgbClr val="0000FF"/>
            </a:solidFill>
            <a:prstDash val="solid"/>
            <a:round/>
            <a:headEnd type="none" w="med" len="med"/>
            <a:tailEnd type="triangle" w="med" len="med"/>
          </a:ln>
        </p:spPr>
      </p:sp>
      <p:sp>
        <p:nvSpPr>
          <p:cNvPr id="50281" name="Text Box 57"/>
          <p:cNvSpPr txBox="1"/>
          <p:nvPr/>
        </p:nvSpPr>
        <p:spPr>
          <a:xfrm>
            <a:off x="6831013" y="6129338"/>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00FF"/>
                </a:solidFill>
                <a:latin typeface="微软雅黑" panose="020B0503020204020204" pitchFamily="34" charset="-122"/>
                <a:ea typeface="微软雅黑" panose="020B0503020204020204" pitchFamily="34" charset="-122"/>
              </a:rPr>
              <a:t>数据传送线</a:t>
            </a:r>
          </a:p>
        </p:txBody>
      </p:sp>
      <p:sp>
        <p:nvSpPr>
          <p:cNvPr id="50282" name="Line 59"/>
          <p:cNvSpPr/>
          <p:nvPr/>
        </p:nvSpPr>
        <p:spPr>
          <a:xfrm rot="10800000" flipH="1" flipV="1">
            <a:off x="3257550" y="4044950"/>
            <a:ext cx="0" cy="539750"/>
          </a:xfrm>
          <a:prstGeom prst="line">
            <a:avLst/>
          </a:prstGeom>
          <a:ln w="38100" cap="flat" cmpd="sng">
            <a:solidFill>
              <a:srgbClr val="FF3300"/>
            </a:solidFill>
            <a:prstDash val="dash"/>
            <a:round/>
            <a:headEnd type="none" w="med" len="med"/>
            <a:tailEnd type="triangle" w="med" len="med"/>
          </a:ln>
        </p:spPr>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blinds(horizontal)">
                                      <p:cBhvr>
                                        <p:cTn id="7" dur="500"/>
                                        <p:tgtEl>
                                          <p:spTgt spid="12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p:bldP spid="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99"/>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4000" b="1">
                <a:solidFill>
                  <a:srgbClr val="CC3300"/>
                </a:solidFill>
                <a:latin typeface="+mj-lt"/>
                <a:ea typeface="黑体" panose="02010609060101010101" pitchFamily="49" charset="-122"/>
                <a:cs typeface="+mj-cs"/>
              </a:defRPr>
            </a:lvl1pPr>
            <a:lvl2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0" cap="none" spc="0" normalizeH="0" baseline="0" noProof="0" dirty="0">
                <a:ln>
                  <a:noFill/>
                </a:ln>
                <a:solidFill>
                  <a:srgbClr val="CC3300"/>
                </a:solidFill>
                <a:effectLst/>
                <a:uLnTx/>
                <a:uFillTx/>
                <a:latin typeface="+mj-lt"/>
                <a:ea typeface="黑体" panose="02010609060101010101" pitchFamily="49" charset="-122"/>
                <a:cs typeface="+mj-cs"/>
              </a:rPr>
              <a:t>程序和指令执行过程举例</a:t>
            </a:r>
          </a:p>
        </p:txBody>
      </p:sp>
      <p:graphicFrame>
        <p:nvGraphicFramePr>
          <p:cNvPr id="2" name="表格 1"/>
          <p:cNvGraphicFramePr>
            <a:graphicFrameLocks noGrp="1"/>
          </p:cNvGraphicFramePr>
          <p:nvPr/>
        </p:nvGraphicFramePr>
        <p:xfrm>
          <a:off x="2771775" y="1493838"/>
          <a:ext cx="5580063" cy="4140201"/>
        </p:xfrm>
        <a:graphic>
          <a:graphicData uri="http://schemas.openxmlformats.org/drawingml/2006/table">
            <a:tbl>
              <a:tblPr firstRow="1" firstCol="1" lastRow="1" lastCol="1" bandRow="1" bandCol="1">
                <a:tableStyleId>{5C22544A-7EE6-4342-B048-85BDC9FD1C3A}</a:tableStyleId>
              </a:tblPr>
              <a:tblGrid>
                <a:gridCol w="2786416">
                  <a:extLst>
                    <a:ext uri="{9D8B030D-6E8A-4147-A177-3AD203B41FA5}">
                      <a16:colId xmlns:a16="http://schemas.microsoft.com/office/drawing/2014/main" val="20000"/>
                    </a:ext>
                  </a:extLst>
                </a:gridCol>
                <a:gridCol w="2793647">
                  <a:extLst>
                    <a:ext uri="{9D8B030D-6E8A-4147-A177-3AD203B41FA5}">
                      <a16:colId xmlns:a16="http://schemas.microsoft.com/office/drawing/2014/main" val="20001"/>
                    </a:ext>
                  </a:extLst>
                </a:gridCol>
              </a:tblGrid>
              <a:tr h="380041">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I2</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a:t>
                      </a:r>
                      <a:r>
                        <a:rPr lang="en-US" sz="2200" b="1" kern="100" dirty="0">
                          <a:solidFill>
                            <a:schemeClr val="tx1"/>
                          </a:solidFill>
                          <a:effectLst/>
                          <a:latin typeface="微软雅黑" panose="020B0503020204020204" pitchFamily="34" charset="-122"/>
                          <a:ea typeface="微软雅黑" panose="020B0503020204020204" pitchFamily="34" charset="-122"/>
                          <a:cs typeface="+mn-cs"/>
                        </a:rPr>
                        <a:t>0000 0100</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17778" marR="17778"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I3</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a:t>
                      </a:r>
                      <a:r>
                        <a:rPr lang="en-US" sz="2200" b="1" kern="100" dirty="0">
                          <a:solidFill>
                            <a:schemeClr val="tx1"/>
                          </a:solidFill>
                          <a:effectLst/>
                          <a:latin typeface="微软雅黑" panose="020B0503020204020204" pitchFamily="34" charset="-122"/>
                          <a:ea typeface="微软雅黑" panose="020B0503020204020204" pitchFamily="34" charset="-122"/>
                          <a:cs typeface="+mn-cs"/>
                        </a:rPr>
                        <a:t>1110 0101</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3" marR="68573" marT="0" marB="0" anchor="ctr">
                    <a:solidFill>
                      <a:srgbClr val="BBE0E3"/>
                    </a:solidFill>
                  </a:tcPr>
                </a:tc>
                <a:extLst>
                  <a:ext uri="{0D108BD9-81ED-4DB2-BD59-A6C34878D82A}">
                    <a16:rowId xmlns:a16="http://schemas.microsoft.com/office/drawing/2014/main" val="10000"/>
                  </a:ext>
                </a:extLst>
              </a:tr>
              <a:tr h="537520">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IR←M[0001]</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17778" marR="17778" marT="0" marB="0" anchor="ctr">
                    <a:solidFill>
                      <a:srgbClr val="BBE0E3"/>
                    </a:solidFill>
                  </a:tcPr>
                </a:tc>
                <a:tc>
                  <a:txBody>
                    <a:bodyPr/>
                    <a:lstStyle/>
                    <a:p>
                      <a:pPr marL="0" algn="ctr" defTabSz="914400" rtl="0" eaLnBrk="1" latinLnBrk="0" hangingPunct="1">
                        <a:spcAft>
                          <a:spcPts val="0"/>
                        </a:spcAft>
                      </a:pPr>
                      <a:r>
                        <a:rPr lang="en-US" sz="2200" b="1" kern="100">
                          <a:solidFill>
                            <a:schemeClr val="tx1"/>
                          </a:solidFill>
                          <a:effectLst/>
                          <a:latin typeface="微软雅黑" panose="020B0503020204020204" pitchFamily="34" charset="-122"/>
                          <a:ea typeface="微软雅黑" panose="020B0503020204020204" pitchFamily="34" charset="-122"/>
                          <a:cs typeface="+mn-cs"/>
                        </a:rPr>
                        <a:t>IR←M[0010]</a:t>
                      </a:r>
                      <a:endParaRPr lang="zh-CN" altLang="en-US" sz="2200" b="1" kern="100">
                        <a:solidFill>
                          <a:schemeClr val="tx1"/>
                        </a:solidFill>
                        <a:effectLst/>
                        <a:latin typeface="微软雅黑" panose="020B0503020204020204" pitchFamily="34" charset="-122"/>
                        <a:ea typeface="微软雅黑" panose="020B0503020204020204" pitchFamily="34" charset="-122"/>
                        <a:cs typeface="+mn-cs"/>
                      </a:endParaRPr>
                    </a:p>
                  </a:txBody>
                  <a:tcPr marL="68573" marR="68573" marT="0" marB="0" anchor="ctr">
                    <a:solidFill>
                      <a:srgbClr val="BBE0E3"/>
                    </a:solidFill>
                  </a:tcPr>
                </a:tc>
                <a:extLst>
                  <a:ext uri="{0D108BD9-81ED-4DB2-BD59-A6C34878D82A}">
                    <a16:rowId xmlns:a16="http://schemas.microsoft.com/office/drawing/2014/main" val="10001"/>
                  </a:ext>
                </a:extLst>
              </a:tr>
              <a:tr h="644528">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op=0000</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，传送</a:t>
                      </a:r>
                    </a:p>
                  </a:txBody>
                  <a:tcPr marL="17778" marR="17778"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op=1110</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，取数</a:t>
                      </a:r>
                    </a:p>
                  </a:txBody>
                  <a:tcPr marL="68573" marR="68573" marT="0" marB="0" anchor="ctr">
                    <a:solidFill>
                      <a:srgbClr val="BBE0E3"/>
                    </a:solidFill>
                  </a:tcPr>
                </a:tc>
                <a:extLst>
                  <a:ext uri="{0D108BD9-81ED-4DB2-BD59-A6C34878D82A}">
                    <a16:rowId xmlns:a16="http://schemas.microsoft.com/office/drawing/2014/main" val="10002"/>
                  </a:ext>
                </a:extLst>
              </a:tr>
              <a:tr h="644528">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PC←0001+1</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17778" marR="17778"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PC←0010+1</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3" marR="68573" marT="0" marB="0" anchor="ctr">
                    <a:solidFill>
                      <a:srgbClr val="BBE0E3"/>
                    </a:solidFill>
                  </a:tcPr>
                </a:tc>
                <a:extLst>
                  <a:ext uri="{0D108BD9-81ED-4DB2-BD59-A6C34878D82A}">
                    <a16:rowId xmlns:a16="http://schemas.microsoft.com/office/drawing/2014/main" val="10003"/>
                  </a:ext>
                </a:extLst>
              </a:tr>
              <a:tr h="644528">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A←R[0]</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a:t>
                      </a:r>
                      <a:r>
                        <a:rPr lang="en-US" sz="2200" b="1" kern="100" dirty="0">
                          <a:solidFill>
                            <a:schemeClr val="tx1"/>
                          </a:solidFill>
                          <a:effectLst/>
                          <a:latin typeface="微软雅黑" panose="020B0503020204020204" pitchFamily="34" charset="-122"/>
                          <a:ea typeface="微软雅黑" panose="020B0503020204020204" pitchFamily="34" charset="-122"/>
                          <a:cs typeface="+mn-cs"/>
                        </a:rPr>
                        <a:t>mov</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17778" marR="17778"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MDR←M[0101]</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3" marR="68573" marT="0" marB="0" anchor="ctr">
                    <a:solidFill>
                      <a:srgbClr val="BBE0E3"/>
                    </a:solidFill>
                  </a:tcPr>
                </a:tc>
                <a:extLst>
                  <a:ext uri="{0D108BD9-81ED-4DB2-BD59-A6C34878D82A}">
                    <a16:rowId xmlns:a16="http://schemas.microsoft.com/office/drawing/2014/main" val="10004"/>
                  </a:ext>
                </a:extLst>
              </a:tr>
              <a:tr h="644528">
                <a:tc>
                  <a:txBody>
                    <a:bodyPr/>
                    <a:lstStyle/>
                    <a:p>
                      <a:pPr marL="0" algn="ctr" defTabSz="914400" rtl="0" eaLnBrk="1" latinLnBrk="0" hangingPunct="1">
                        <a:spcAft>
                          <a:spcPts val="0"/>
                        </a:spcAft>
                      </a:pPr>
                      <a:r>
                        <a:rPr lang="en-US" sz="2200" b="1" kern="100">
                          <a:solidFill>
                            <a:schemeClr val="tx1"/>
                          </a:solidFill>
                          <a:effectLst/>
                          <a:latin typeface="微软雅黑" panose="020B0503020204020204" pitchFamily="34" charset="-122"/>
                          <a:ea typeface="微软雅黑" panose="020B0503020204020204" pitchFamily="34" charset="-122"/>
                          <a:cs typeface="+mn-cs"/>
                        </a:rPr>
                        <a:t>R[1]←F</a:t>
                      </a:r>
                      <a:endParaRPr lang="zh-CN" altLang="en-US" sz="2200" b="1" kern="100">
                        <a:solidFill>
                          <a:schemeClr val="tx1"/>
                        </a:solidFill>
                        <a:effectLst/>
                        <a:latin typeface="微软雅黑" panose="020B0503020204020204" pitchFamily="34" charset="-122"/>
                        <a:ea typeface="微软雅黑" panose="020B0503020204020204" pitchFamily="34" charset="-122"/>
                        <a:cs typeface="+mn-cs"/>
                      </a:endParaRPr>
                    </a:p>
                  </a:txBody>
                  <a:tcPr marL="17778" marR="17778"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R[0]←MDR</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3" marR="68573" marT="0" marB="0" anchor="ctr">
                    <a:solidFill>
                      <a:srgbClr val="BBE0E3"/>
                    </a:solidFill>
                  </a:tcPr>
                </a:tc>
                <a:extLst>
                  <a:ext uri="{0D108BD9-81ED-4DB2-BD59-A6C34878D82A}">
                    <a16:rowId xmlns:a16="http://schemas.microsoft.com/office/drawing/2014/main" val="10005"/>
                  </a:ext>
                </a:extLst>
              </a:tr>
              <a:tr h="644528">
                <a:tc>
                  <a:txBody>
                    <a:bodyPr/>
                    <a:lstStyle/>
                    <a:p>
                      <a:pPr marL="0" algn="ctr" defTabSz="914400" rtl="0" eaLnBrk="1" latinLnBrk="0" hangingPunct="1">
                        <a:spcAft>
                          <a:spcPts val="0"/>
                        </a:spcAft>
                      </a:pPr>
                      <a:r>
                        <a:rPr lang="en-US" sz="2200" b="1" kern="100" dirty="0">
                          <a:solidFill>
                            <a:srgbClr val="FF0000"/>
                          </a:solidFill>
                          <a:effectLst/>
                          <a:latin typeface="微软雅黑" panose="020B0503020204020204" pitchFamily="34" charset="-122"/>
                          <a:ea typeface="微软雅黑" panose="020B0503020204020204" pitchFamily="34" charset="-122"/>
                          <a:cs typeface="+mn-cs"/>
                        </a:rPr>
                        <a:t>R[1]=33</a:t>
                      </a:r>
                      <a:endParaRPr lang="zh-CN" altLang="en-US" sz="2200" b="1" kern="100" dirty="0">
                        <a:solidFill>
                          <a:srgbClr val="FF0000"/>
                        </a:solidFill>
                        <a:effectLst/>
                        <a:latin typeface="微软雅黑" panose="020B0503020204020204" pitchFamily="34" charset="-122"/>
                        <a:ea typeface="微软雅黑" panose="020B0503020204020204" pitchFamily="34" charset="-122"/>
                        <a:cs typeface="+mn-cs"/>
                      </a:endParaRPr>
                    </a:p>
                  </a:txBody>
                  <a:tcPr marL="17778" marR="17778" marT="0" marB="0" anchor="ctr">
                    <a:solidFill>
                      <a:srgbClr val="BBE0E3"/>
                    </a:solidFill>
                  </a:tcPr>
                </a:tc>
                <a:tc>
                  <a:txBody>
                    <a:bodyPr/>
                    <a:lstStyle/>
                    <a:p>
                      <a:pPr marL="0" algn="ctr" defTabSz="914400" rtl="0" eaLnBrk="1" latinLnBrk="0" hangingPunct="1">
                        <a:spcAft>
                          <a:spcPts val="0"/>
                        </a:spcAft>
                      </a:pPr>
                      <a:r>
                        <a:rPr lang="en-US" sz="2200" b="1" kern="100" dirty="0">
                          <a:solidFill>
                            <a:srgbClr val="FF0000"/>
                          </a:solidFill>
                          <a:effectLst/>
                          <a:latin typeface="微软雅黑" panose="020B0503020204020204" pitchFamily="34" charset="-122"/>
                          <a:ea typeface="微软雅黑" panose="020B0503020204020204" pitchFamily="34" charset="-122"/>
                          <a:cs typeface="+mn-cs"/>
                        </a:rPr>
                        <a:t>R[0]=16</a:t>
                      </a:r>
                      <a:endParaRPr lang="zh-CN" altLang="en-US" sz="2200" b="1" kern="100" dirty="0">
                        <a:solidFill>
                          <a:srgbClr val="FF0000"/>
                        </a:solidFill>
                        <a:effectLst/>
                        <a:latin typeface="微软雅黑" panose="020B0503020204020204" pitchFamily="34" charset="-122"/>
                        <a:ea typeface="微软雅黑" panose="020B0503020204020204" pitchFamily="34" charset="-122"/>
                        <a:cs typeface="+mn-cs"/>
                      </a:endParaRPr>
                    </a:p>
                  </a:txBody>
                  <a:tcPr marL="68573" marR="68573" marT="0" marB="0" anchor="ctr">
                    <a:solidFill>
                      <a:srgbClr val="BBE0E3"/>
                    </a:solidFill>
                  </a:tcPr>
                </a:tc>
                <a:extLst>
                  <a:ext uri="{0D108BD9-81ED-4DB2-BD59-A6C34878D82A}">
                    <a16:rowId xmlns:a16="http://schemas.microsoft.com/office/drawing/2014/main" val="10006"/>
                  </a:ext>
                </a:extLst>
              </a:tr>
            </a:tbl>
          </a:graphicData>
        </a:graphic>
      </p:graphicFrame>
      <p:graphicFrame>
        <p:nvGraphicFramePr>
          <p:cNvPr id="12" name="表格 11"/>
          <p:cNvGraphicFramePr>
            <a:graphicFrameLocks noGrp="1"/>
          </p:cNvGraphicFramePr>
          <p:nvPr/>
        </p:nvGraphicFramePr>
        <p:xfrm>
          <a:off x="908050" y="1887538"/>
          <a:ext cx="1800225" cy="3779837"/>
        </p:xfrm>
        <a:graphic>
          <a:graphicData uri="http://schemas.openxmlformats.org/drawingml/2006/table">
            <a:tbl>
              <a:tblPr firstRow="1" firstCol="1" lastRow="1" lastCol="1" bandRow="1" bandCol="1">
                <a:tableStyleId>{5C22544A-7EE6-4342-B048-85BDC9FD1C3A}</a:tableStyleId>
              </a:tblPr>
              <a:tblGrid>
                <a:gridCol w="1800225">
                  <a:extLst>
                    <a:ext uri="{9D8B030D-6E8A-4147-A177-3AD203B41FA5}">
                      <a16:colId xmlns:a16="http://schemas.microsoft.com/office/drawing/2014/main" val="20000"/>
                    </a:ext>
                  </a:extLst>
                </a:gridCol>
              </a:tblGrid>
              <a:tr h="540332">
                <a:tc>
                  <a:txBody>
                    <a:bodyPr/>
                    <a:lstStyle/>
                    <a:p>
                      <a:pPr algn="ctr">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取指令</a:t>
                      </a:r>
                    </a:p>
                  </a:txBody>
                  <a:tcPr marL="17780" marR="17780" marT="0" marB="0">
                    <a:solidFill>
                      <a:srgbClr val="BBE0E3"/>
                    </a:solidFill>
                  </a:tcPr>
                </a:tc>
                <a:extLst>
                  <a:ext uri="{0D108BD9-81ED-4DB2-BD59-A6C34878D82A}">
                    <a16:rowId xmlns:a16="http://schemas.microsoft.com/office/drawing/2014/main" val="10000"/>
                  </a:ext>
                </a:extLst>
              </a:tr>
              <a:tr h="647901">
                <a:tc>
                  <a:txBody>
                    <a:bodyPr/>
                    <a:lstStyle/>
                    <a:p>
                      <a:pPr algn="ctr">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指令译码</a:t>
                      </a:r>
                    </a:p>
                  </a:txBody>
                  <a:tcPr marL="17780" marR="17780" marT="0" marB="0" anchor="ctr">
                    <a:solidFill>
                      <a:srgbClr val="BBE0E3"/>
                    </a:solidFill>
                  </a:tcPr>
                </a:tc>
                <a:extLst>
                  <a:ext uri="{0D108BD9-81ED-4DB2-BD59-A6C34878D82A}">
                    <a16:rowId xmlns:a16="http://schemas.microsoft.com/office/drawing/2014/main" val="10001"/>
                  </a:ext>
                </a:extLst>
              </a:tr>
              <a:tr h="647901">
                <a:tc>
                  <a:txBody>
                    <a:bodyPr/>
                    <a:lstStyle/>
                    <a:p>
                      <a:pPr algn="ctr">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PC</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增量</a:t>
                      </a:r>
                    </a:p>
                  </a:txBody>
                  <a:tcPr marL="17780" marR="17780" marT="0" marB="0" anchor="ctr">
                    <a:solidFill>
                      <a:srgbClr val="BBE0E3"/>
                    </a:solidFill>
                  </a:tcPr>
                </a:tc>
                <a:extLst>
                  <a:ext uri="{0D108BD9-81ED-4DB2-BD59-A6C34878D82A}">
                    <a16:rowId xmlns:a16="http://schemas.microsoft.com/office/drawing/2014/main" val="10002"/>
                  </a:ext>
                </a:extLst>
              </a:tr>
              <a:tr h="647901">
                <a:tc>
                  <a:txBody>
                    <a:bodyPr/>
                    <a:lstStyle/>
                    <a:p>
                      <a:pPr marL="0" algn="ctr" defTabSz="914400" rtl="0" eaLnBrk="1" latinLnBrk="0" hangingPunct="1">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取数并执行</a:t>
                      </a:r>
                    </a:p>
                  </a:txBody>
                  <a:tcPr marL="17780" marR="17780" marT="0" marB="0" anchor="ctr">
                    <a:solidFill>
                      <a:srgbClr val="BBE0E3"/>
                    </a:solidFill>
                  </a:tcPr>
                </a:tc>
                <a:extLst>
                  <a:ext uri="{0D108BD9-81ED-4DB2-BD59-A6C34878D82A}">
                    <a16:rowId xmlns:a16="http://schemas.microsoft.com/office/drawing/2014/main" val="10003"/>
                  </a:ext>
                </a:extLst>
              </a:tr>
              <a:tr h="647901">
                <a:tc>
                  <a:txBody>
                    <a:bodyPr/>
                    <a:lstStyle/>
                    <a:p>
                      <a:pPr marL="0" algn="ctr" defTabSz="914400" rtl="0" eaLnBrk="1" latinLnBrk="0" hangingPunct="1">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送结果</a:t>
                      </a:r>
                    </a:p>
                  </a:txBody>
                  <a:tcPr marL="17780" marR="17780" marT="0" marB="0" anchor="ctr">
                    <a:solidFill>
                      <a:srgbClr val="BBE0E3"/>
                    </a:solidFill>
                  </a:tcPr>
                </a:tc>
                <a:extLst>
                  <a:ext uri="{0D108BD9-81ED-4DB2-BD59-A6C34878D82A}">
                    <a16:rowId xmlns:a16="http://schemas.microsoft.com/office/drawing/2014/main" val="10004"/>
                  </a:ext>
                </a:extLst>
              </a:tr>
              <a:tr h="647901">
                <a:tc>
                  <a:txBody>
                    <a:bodyPr/>
                    <a:lstStyle/>
                    <a:p>
                      <a:pPr algn="ctr">
                        <a:spcAft>
                          <a:spcPts val="0"/>
                        </a:spcAft>
                      </a:pPr>
                      <a:r>
                        <a:rPr lang="zh-CN" altLang="en-US" sz="2200" b="1" kern="100" dirty="0">
                          <a:solidFill>
                            <a:srgbClr val="FF0000"/>
                          </a:solidFill>
                          <a:effectLst/>
                          <a:latin typeface="微软雅黑" panose="020B0503020204020204" pitchFamily="34" charset="-122"/>
                          <a:ea typeface="微软雅黑" panose="020B0503020204020204" pitchFamily="34" charset="-122"/>
                          <a:cs typeface="+mn-cs"/>
                        </a:rPr>
                        <a:t>执行结果</a:t>
                      </a:r>
                    </a:p>
                  </a:txBody>
                  <a:tcPr marL="17780" marR="17780" marT="0" marB="0" anchor="ctr">
                    <a:solidFill>
                      <a:srgbClr val="BBE0E3"/>
                    </a:solidFill>
                  </a:tcPr>
                </a:tc>
                <a:extLst>
                  <a:ext uri="{0D108BD9-81ED-4DB2-BD59-A6C34878D82A}">
                    <a16:rowId xmlns:a16="http://schemas.microsoft.com/office/drawing/2014/main" val="10005"/>
                  </a:ext>
                </a:extLst>
              </a:tr>
            </a:tbl>
          </a:graphicData>
        </a:graphic>
      </p:graphicFrame>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99"/>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4000" b="1">
                <a:solidFill>
                  <a:srgbClr val="CC3300"/>
                </a:solidFill>
                <a:latin typeface="+mj-lt"/>
                <a:ea typeface="黑体" panose="02010609060101010101" pitchFamily="49" charset="-122"/>
                <a:cs typeface="+mj-cs"/>
              </a:defRPr>
            </a:lvl1pPr>
            <a:lvl2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0" cap="none" spc="0" normalizeH="0" baseline="0" noProof="0" dirty="0">
                <a:ln>
                  <a:noFill/>
                </a:ln>
                <a:solidFill>
                  <a:srgbClr val="CC3300"/>
                </a:solidFill>
                <a:effectLst/>
                <a:uLnTx/>
                <a:uFillTx/>
                <a:latin typeface="+mj-lt"/>
                <a:ea typeface="黑体" panose="02010609060101010101" pitchFamily="49" charset="-122"/>
                <a:cs typeface="+mj-cs"/>
              </a:rPr>
              <a:t>程序和指令执行过程举例</a:t>
            </a:r>
          </a:p>
        </p:txBody>
      </p:sp>
      <p:graphicFrame>
        <p:nvGraphicFramePr>
          <p:cNvPr id="12" name="表格 11"/>
          <p:cNvGraphicFramePr>
            <a:graphicFrameLocks noGrp="1"/>
          </p:cNvGraphicFramePr>
          <p:nvPr/>
        </p:nvGraphicFramePr>
        <p:xfrm>
          <a:off x="642938" y="1854200"/>
          <a:ext cx="1800225" cy="3779838"/>
        </p:xfrm>
        <a:graphic>
          <a:graphicData uri="http://schemas.openxmlformats.org/drawingml/2006/table">
            <a:tbl>
              <a:tblPr firstRow="1" firstCol="1" lastRow="1" lastCol="1" bandRow="1" bandCol="1">
                <a:tableStyleId>{5C22544A-7EE6-4342-B048-85BDC9FD1C3A}</a:tableStyleId>
              </a:tblPr>
              <a:tblGrid>
                <a:gridCol w="1800225">
                  <a:extLst>
                    <a:ext uri="{9D8B030D-6E8A-4147-A177-3AD203B41FA5}">
                      <a16:colId xmlns:a16="http://schemas.microsoft.com/office/drawing/2014/main" val="20000"/>
                    </a:ext>
                  </a:extLst>
                </a:gridCol>
              </a:tblGrid>
              <a:tr h="540332">
                <a:tc>
                  <a:txBody>
                    <a:bodyPr/>
                    <a:lstStyle/>
                    <a:p>
                      <a:pPr algn="ctr">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取指令</a:t>
                      </a:r>
                    </a:p>
                  </a:txBody>
                  <a:tcPr marL="17780" marR="17780" marT="0" marB="0">
                    <a:solidFill>
                      <a:srgbClr val="BBE0E3"/>
                    </a:solidFill>
                  </a:tcPr>
                </a:tc>
                <a:extLst>
                  <a:ext uri="{0D108BD9-81ED-4DB2-BD59-A6C34878D82A}">
                    <a16:rowId xmlns:a16="http://schemas.microsoft.com/office/drawing/2014/main" val="10000"/>
                  </a:ext>
                </a:extLst>
              </a:tr>
              <a:tr h="647901">
                <a:tc>
                  <a:txBody>
                    <a:bodyPr/>
                    <a:lstStyle/>
                    <a:p>
                      <a:pPr algn="ctr">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指令译码</a:t>
                      </a:r>
                    </a:p>
                  </a:txBody>
                  <a:tcPr marL="17780" marR="17780" marT="0" marB="0" anchor="ctr">
                    <a:solidFill>
                      <a:srgbClr val="BBE0E3"/>
                    </a:solidFill>
                  </a:tcPr>
                </a:tc>
                <a:extLst>
                  <a:ext uri="{0D108BD9-81ED-4DB2-BD59-A6C34878D82A}">
                    <a16:rowId xmlns:a16="http://schemas.microsoft.com/office/drawing/2014/main" val="10001"/>
                  </a:ext>
                </a:extLst>
              </a:tr>
              <a:tr h="647901">
                <a:tc>
                  <a:txBody>
                    <a:bodyPr/>
                    <a:lstStyle/>
                    <a:p>
                      <a:pPr algn="ctr">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PC</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增量</a:t>
                      </a:r>
                    </a:p>
                  </a:txBody>
                  <a:tcPr marL="17780" marR="17780" marT="0" marB="0" anchor="ctr">
                    <a:solidFill>
                      <a:srgbClr val="BBE0E3"/>
                    </a:solidFill>
                  </a:tcPr>
                </a:tc>
                <a:extLst>
                  <a:ext uri="{0D108BD9-81ED-4DB2-BD59-A6C34878D82A}">
                    <a16:rowId xmlns:a16="http://schemas.microsoft.com/office/drawing/2014/main" val="10002"/>
                  </a:ext>
                </a:extLst>
              </a:tr>
              <a:tr h="647901">
                <a:tc>
                  <a:txBody>
                    <a:bodyPr/>
                    <a:lstStyle/>
                    <a:p>
                      <a:pPr marL="0" algn="ctr" defTabSz="914400" rtl="0" eaLnBrk="1" latinLnBrk="0" hangingPunct="1">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取数并执行</a:t>
                      </a:r>
                    </a:p>
                  </a:txBody>
                  <a:tcPr marL="17780" marR="17780" marT="0" marB="0" anchor="ctr">
                    <a:solidFill>
                      <a:srgbClr val="BBE0E3"/>
                    </a:solidFill>
                  </a:tcPr>
                </a:tc>
                <a:extLst>
                  <a:ext uri="{0D108BD9-81ED-4DB2-BD59-A6C34878D82A}">
                    <a16:rowId xmlns:a16="http://schemas.microsoft.com/office/drawing/2014/main" val="10003"/>
                  </a:ext>
                </a:extLst>
              </a:tr>
              <a:tr h="647901">
                <a:tc>
                  <a:txBody>
                    <a:bodyPr/>
                    <a:lstStyle/>
                    <a:p>
                      <a:pPr marL="0" algn="ctr" defTabSz="914400" rtl="0" eaLnBrk="1" latinLnBrk="0" hangingPunct="1">
                        <a:spcAft>
                          <a:spcPts val="0"/>
                        </a:spcAft>
                      </a:pP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送结果</a:t>
                      </a:r>
                    </a:p>
                  </a:txBody>
                  <a:tcPr marL="17780" marR="17780" marT="0" marB="0" anchor="ctr">
                    <a:solidFill>
                      <a:srgbClr val="BBE0E3"/>
                    </a:solidFill>
                  </a:tcPr>
                </a:tc>
                <a:extLst>
                  <a:ext uri="{0D108BD9-81ED-4DB2-BD59-A6C34878D82A}">
                    <a16:rowId xmlns:a16="http://schemas.microsoft.com/office/drawing/2014/main" val="10004"/>
                  </a:ext>
                </a:extLst>
              </a:tr>
              <a:tr h="647901">
                <a:tc>
                  <a:txBody>
                    <a:bodyPr/>
                    <a:lstStyle/>
                    <a:p>
                      <a:pPr algn="ctr">
                        <a:spcAft>
                          <a:spcPts val="0"/>
                        </a:spcAft>
                      </a:pPr>
                      <a:r>
                        <a:rPr lang="zh-CN" altLang="en-US" sz="2200" b="1" kern="100" dirty="0">
                          <a:solidFill>
                            <a:srgbClr val="FF0000"/>
                          </a:solidFill>
                          <a:effectLst/>
                          <a:latin typeface="微软雅黑" panose="020B0503020204020204" pitchFamily="34" charset="-122"/>
                          <a:ea typeface="微软雅黑" panose="020B0503020204020204" pitchFamily="34" charset="-122"/>
                          <a:cs typeface="+mn-cs"/>
                        </a:rPr>
                        <a:t>执行结果</a:t>
                      </a:r>
                    </a:p>
                  </a:txBody>
                  <a:tcPr marL="17780" marR="17780" marT="0" marB="0" anchor="ctr">
                    <a:solidFill>
                      <a:srgbClr val="BBE0E3"/>
                    </a:solidFill>
                  </a:tcPr>
                </a:tc>
                <a:extLst>
                  <a:ext uri="{0D108BD9-81ED-4DB2-BD59-A6C34878D82A}">
                    <a16:rowId xmlns:a16="http://schemas.microsoft.com/office/drawing/2014/main" val="10005"/>
                  </a:ext>
                </a:extLst>
              </a:tr>
            </a:tbl>
          </a:graphicData>
        </a:graphic>
      </p:graphicFrame>
      <p:graphicFrame>
        <p:nvGraphicFramePr>
          <p:cNvPr id="3" name="表格 2"/>
          <p:cNvGraphicFramePr>
            <a:graphicFrameLocks noGrp="1"/>
          </p:cNvGraphicFramePr>
          <p:nvPr/>
        </p:nvGraphicFramePr>
        <p:xfrm>
          <a:off x="2501900" y="1358900"/>
          <a:ext cx="6119813" cy="4275139"/>
        </p:xfrm>
        <a:graphic>
          <a:graphicData uri="http://schemas.openxmlformats.org/drawingml/2006/table">
            <a:tbl>
              <a:tblPr firstRow="1" firstCol="1" lastRow="1" lastCol="1" bandRow="1" bandCol="1">
                <a:tableStyleId>{5C22544A-7EE6-4342-B048-85BDC9FD1C3A}</a:tableStyleId>
              </a:tblPr>
              <a:tblGrid>
                <a:gridCol w="3432206">
                  <a:extLst>
                    <a:ext uri="{9D8B030D-6E8A-4147-A177-3AD203B41FA5}">
                      <a16:colId xmlns:a16="http://schemas.microsoft.com/office/drawing/2014/main" val="20000"/>
                    </a:ext>
                  </a:extLst>
                </a:gridCol>
                <a:gridCol w="2687607">
                  <a:extLst>
                    <a:ext uri="{9D8B030D-6E8A-4147-A177-3AD203B41FA5}">
                      <a16:colId xmlns:a16="http://schemas.microsoft.com/office/drawing/2014/main" val="20001"/>
                    </a:ext>
                  </a:extLst>
                </a:gridCol>
              </a:tblGrid>
              <a:tr h="534702">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I4</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a:t>
                      </a:r>
                      <a:r>
                        <a:rPr lang="en-US" sz="2200" b="1" kern="100" dirty="0">
                          <a:solidFill>
                            <a:schemeClr val="tx1"/>
                          </a:solidFill>
                          <a:effectLst/>
                          <a:latin typeface="微软雅黑" panose="020B0503020204020204" pitchFamily="34" charset="-122"/>
                          <a:ea typeface="微软雅黑" panose="020B0503020204020204" pitchFamily="34" charset="-122"/>
                          <a:cs typeface="+mn-cs"/>
                        </a:rPr>
                        <a:t>0001 0001</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tc>
                  <a:txBody>
                    <a:bodyPr/>
                    <a:lstStyle/>
                    <a:p>
                      <a:pPr marL="0" algn="ctr" defTabSz="914400" rtl="0" eaLnBrk="1" latinLnBrk="0" hangingPunct="1">
                        <a:spcAft>
                          <a:spcPts val="0"/>
                        </a:spcAft>
                      </a:pPr>
                      <a:r>
                        <a:rPr lang="en-US" sz="2200" b="1" kern="100">
                          <a:solidFill>
                            <a:schemeClr val="tx1"/>
                          </a:solidFill>
                          <a:effectLst/>
                          <a:latin typeface="微软雅黑" panose="020B0503020204020204" pitchFamily="34" charset="-122"/>
                          <a:ea typeface="微软雅黑" panose="020B0503020204020204" pitchFamily="34" charset="-122"/>
                          <a:cs typeface="+mn-cs"/>
                        </a:rPr>
                        <a:t>I5</a:t>
                      </a:r>
                      <a:r>
                        <a:rPr lang="zh-CN" altLang="en-US" sz="2200" b="1" kern="100">
                          <a:solidFill>
                            <a:schemeClr val="tx1"/>
                          </a:solidFill>
                          <a:effectLst/>
                          <a:latin typeface="微软雅黑" panose="020B0503020204020204" pitchFamily="34" charset="-122"/>
                          <a:ea typeface="微软雅黑" panose="020B0503020204020204" pitchFamily="34" charset="-122"/>
                          <a:cs typeface="+mn-cs"/>
                        </a:rPr>
                        <a:t>：</a:t>
                      </a:r>
                      <a:r>
                        <a:rPr lang="en-US" sz="2200" b="1" kern="100">
                          <a:solidFill>
                            <a:schemeClr val="tx1"/>
                          </a:solidFill>
                          <a:effectLst/>
                          <a:latin typeface="微软雅黑" panose="020B0503020204020204" pitchFamily="34" charset="-122"/>
                          <a:ea typeface="微软雅黑" panose="020B0503020204020204" pitchFamily="34" charset="-122"/>
                          <a:cs typeface="+mn-cs"/>
                        </a:rPr>
                        <a:t>1111 0111</a:t>
                      </a:r>
                      <a:endParaRPr lang="zh-CN" altLang="en-US" sz="2200" b="1" kern="10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extLst>
                  <a:ext uri="{0D108BD9-81ED-4DB2-BD59-A6C34878D82A}">
                    <a16:rowId xmlns:a16="http://schemas.microsoft.com/office/drawing/2014/main" val="10000"/>
                  </a:ext>
                </a:extLst>
              </a:tr>
              <a:tr h="534702">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IR←M[0011]</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IR←M[0100]</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extLst>
                  <a:ext uri="{0D108BD9-81ED-4DB2-BD59-A6C34878D82A}">
                    <a16:rowId xmlns:a16="http://schemas.microsoft.com/office/drawing/2014/main" val="10001"/>
                  </a:ext>
                </a:extLst>
              </a:tr>
              <a:tr h="641147">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op=0001</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，加</a:t>
                      </a:r>
                    </a:p>
                  </a:txBody>
                  <a:tcPr marL="68570" marR="68570"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op=1111</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，存数</a:t>
                      </a:r>
                    </a:p>
                  </a:txBody>
                  <a:tcPr marL="68570" marR="68570" marT="0" marB="0" anchor="ctr">
                    <a:solidFill>
                      <a:srgbClr val="BBE0E3"/>
                    </a:solidFill>
                  </a:tcPr>
                </a:tc>
                <a:extLst>
                  <a:ext uri="{0D108BD9-81ED-4DB2-BD59-A6C34878D82A}">
                    <a16:rowId xmlns:a16="http://schemas.microsoft.com/office/drawing/2014/main" val="10002"/>
                  </a:ext>
                </a:extLst>
              </a:tr>
              <a:tr h="641147">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PC←0011+1</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PC←0100+1</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extLst>
                  <a:ext uri="{0D108BD9-81ED-4DB2-BD59-A6C34878D82A}">
                    <a16:rowId xmlns:a16="http://schemas.microsoft.com/office/drawing/2014/main" val="10003"/>
                  </a:ext>
                </a:extLst>
              </a:tr>
              <a:tr h="641147">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A←R[0]</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a:t>
                      </a:r>
                      <a:r>
                        <a:rPr lang="en-US" sz="2200" b="1" kern="100" dirty="0">
                          <a:solidFill>
                            <a:schemeClr val="tx1"/>
                          </a:solidFill>
                          <a:effectLst/>
                          <a:latin typeface="微软雅黑" panose="020B0503020204020204" pitchFamily="34" charset="-122"/>
                          <a:ea typeface="微软雅黑" panose="020B0503020204020204" pitchFamily="34" charset="-122"/>
                          <a:cs typeface="+mn-cs"/>
                        </a:rPr>
                        <a:t>B←R[1]</a:t>
                      </a:r>
                      <a:r>
                        <a:rPr lang="zh-CN" altLang="en-US" sz="2200" b="1" kern="100" dirty="0">
                          <a:solidFill>
                            <a:schemeClr val="tx1"/>
                          </a:solidFill>
                          <a:effectLst/>
                          <a:latin typeface="微软雅黑" panose="020B0503020204020204" pitchFamily="34" charset="-122"/>
                          <a:ea typeface="微软雅黑" panose="020B0503020204020204" pitchFamily="34" charset="-122"/>
                          <a:cs typeface="+mn-cs"/>
                        </a:rPr>
                        <a:t>、</a:t>
                      </a:r>
                      <a:r>
                        <a:rPr lang="en-US" sz="2200" b="1" kern="100" dirty="0">
                          <a:solidFill>
                            <a:schemeClr val="tx1"/>
                          </a:solidFill>
                          <a:effectLst/>
                          <a:latin typeface="微软雅黑" panose="020B0503020204020204" pitchFamily="34" charset="-122"/>
                          <a:ea typeface="微软雅黑" panose="020B0503020204020204" pitchFamily="34" charset="-122"/>
                          <a:cs typeface="+mn-cs"/>
                        </a:rPr>
                        <a:t>add</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MDR←R[0]</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extLst>
                  <a:ext uri="{0D108BD9-81ED-4DB2-BD59-A6C34878D82A}">
                    <a16:rowId xmlns:a16="http://schemas.microsoft.com/office/drawing/2014/main" val="10004"/>
                  </a:ext>
                </a:extLst>
              </a:tr>
              <a:tr h="641147">
                <a:tc>
                  <a:txBody>
                    <a:bodyPr/>
                    <a:lstStyle/>
                    <a:p>
                      <a:pPr marL="0" algn="ctr" defTabSz="914400" rtl="0" eaLnBrk="1" latinLnBrk="0" hangingPunct="1">
                        <a:spcAft>
                          <a:spcPts val="0"/>
                        </a:spcAft>
                      </a:pPr>
                      <a:r>
                        <a:rPr lang="en-US" sz="2200" b="1" kern="100">
                          <a:solidFill>
                            <a:schemeClr val="tx1"/>
                          </a:solidFill>
                          <a:effectLst/>
                          <a:latin typeface="微软雅黑" panose="020B0503020204020204" pitchFamily="34" charset="-122"/>
                          <a:ea typeface="微软雅黑" panose="020B0503020204020204" pitchFamily="34" charset="-122"/>
                          <a:cs typeface="+mn-cs"/>
                        </a:rPr>
                        <a:t>R[0]←F</a:t>
                      </a:r>
                      <a:endParaRPr lang="zh-CN" altLang="en-US" sz="2200" b="1" kern="10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tc>
                  <a:txBody>
                    <a:bodyPr/>
                    <a:lstStyle/>
                    <a:p>
                      <a:pPr marL="0" algn="ctr" defTabSz="914400" rtl="0" eaLnBrk="1" latinLnBrk="0" hangingPunct="1">
                        <a:spcAft>
                          <a:spcPts val="0"/>
                        </a:spcAft>
                      </a:pPr>
                      <a:r>
                        <a:rPr lang="en-US" sz="2200" b="1" kern="100" dirty="0">
                          <a:solidFill>
                            <a:schemeClr val="tx1"/>
                          </a:solidFill>
                          <a:effectLst/>
                          <a:latin typeface="微软雅黑" panose="020B0503020204020204" pitchFamily="34" charset="-122"/>
                          <a:ea typeface="微软雅黑" panose="020B0503020204020204" pitchFamily="34" charset="-122"/>
                          <a:cs typeface="+mn-cs"/>
                        </a:rPr>
                        <a:t>M[0111]←MDR</a:t>
                      </a:r>
                      <a:endParaRPr lang="zh-CN" altLang="en-US" sz="2200" b="1" kern="100" dirty="0">
                        <a:solidFill>
                          <a:schemeClr val="tx1"/>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extLst>
                  <a:ext uri="{0D108BD9-81ED-4DB2-BD59-A6C34878D82A}">
                    <a16:rowId xmlns:a16="http://schemas.microsoft.com/office/drawing/2014/main" val="10005"/>
                  </a:ext>
                </a:extLst>
              </a:tr>
              <a:tr h="641147">
                <a:tc>
                  <a:txBody>
                    <a:bodyPr/>
                    <a:lstStyle/>
                    <a:p>
                      <a:pPr marL="0" algn="ctr" defTabSz="914400" rtl="0" eaLnBrk="1" latinLnBrk="0" hangingPunct="1">
                        <a:spcAft>
                          <a:spcPts val="0"/>
                        </a:spcAft>
                      </a:pPr>
                      <a:r>
                        <a:rPr lang="en-US" sz="2200" b="1" kern="100" dirty="0">
                          <a:solidFill>
                            <a:srgbClr val="FF0000"/>
                          </a:solidFill>
                          <a:effectLst/>
                          <a:latin typeface="微软雅黑" panose="020B0503020204020204" pitchFamily="34" charset="-122"/>
                          <a:ea typeface="微软雅黑" panose="020B0503020204020204" pitchFamily="34" charset="-122"/>
                          <a:cs typeface="+mn-cs"/>
                        </a:rPr>
                        <a:t>R[0]=16+33=49</a:t>
                      </a:r>
                      <a:endParaRPr lang="zh-CN" altLang="en-US" sz="2200" b="1" kern="100" dirty="0">
                        <a:solidFill>
                          <a:srgbClr val="FF0000"/>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tc>
                  <a:txBody>
                    <a:bodyPr/>
                    <a:lstStyle/>
                    <a:p>
                      <a:pPr marL="0" algn="ctr" defTabSz="914400" rtl="0" eaLnBrk="1" latinLnBrk="0" hangingPunct="1">
                        <a:spcAft>
                          <a:spcPts val="0"/>
                        </a:spcAft>
                      </a:pPr>
                      <a:r>
                        <a:rPr lang="en-US" sz="2200" b="1" kern="100" dirty="0">
                          <a:solidFill>
                            <a:srgbClr val="FF0000"/>
                          </a:solidFill>
                          <a:effectLst/>
                          <a:latin typeface="微软雅黑" panose="020B0503020204020204" pitchFamily="34" charset="-122"/>
                          <a:ea typeface="微软雅黑" panose="020B0503020204020204" pitchFamily="34" charset="-122"/>
                          <a:cs typeface="+mn-cs"/>
                        </a:rPr>
                        <a:t>M[7]=49</a:t>
                      </a:r>
                      <a:endParaRPr lang="zh-CN" altLang="en-US" sz="2200" b="1" kern="100" dirty="0">
                        <a:solidFill>
                          <a:srgbClr val="FF0000"/>
                        </a:solidFill>
                        <a:effectLst/>
                        <a:latin typeface="微软雅黑" panose="020B0503020204020204" pitchFamily="34" charset="-122"/>
                        <a:ea typeface="微软雅黑" panose="020B0503020204020204" pitchFamily="34" charset="-122"/>
                        <a:cs typeface="+mn-cs"/>
                      </a:endParaRPr>
                    </a:p>
                  </a:txBody>
                  <a:tcPr marL="68570" marR="68570" marT="0" marB="0" anchor="ctr">
                    <a:solidFill>
                      <a:srgbClr val="BBE0E3"/>
                    </a:solidFill>
                  </a:tcPr>
                </a:tc>
                <a:extLst>
                  <a:ext uri="{0D108BD9-81ED-4DB2-BD59-A6C34878D82A}">
                    <a16:rowId xmlns:a16="http://schemas.microsoft.com/office/drawing/2014/main" val="10006"/>
                  </a:ext>
                </a:extLst>
              </a:tr>
            </a:tbl>
          </a:graphicData>
        </a:graphic>
      </p:graphicFrame>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Text Box 61"/>
          <p:cNvSpPr txBox="1"/>
          <p:nvPr/>
        </p:nvSpPr>
        <p:spPr>
          <a:xfrm>
            <a:off x="387350" y="2692400"/>
            <a:ext cx="116998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GPRs</a:t>
            </a:r>
          </a:p>
        </p:txBody>
      </p:sp>
      <p:grpSp>
        <p:nvGrpSpPr>
          <p:cNvPr id="56322" name="Group 63"/>
          <p:cNvGrpSpPr/>
          <p:nvPr/>
        </p:nvGrpSpPr>
        <p:grpSpPr>
          <a:xfrm>
            <a:off x="877888" y="3192463"/>
            <a:ext cx="1035050" cy="1574800"/>
            <a:chOff x="2228" y="1678"/>
            <a:chExt cx="737" cy="992"/>
          </a:xfrm>
        </p:grpSpPr>
        <p:sp>
          <p:nvSpPr>
            <p:cNvPr id="56323" name="Rectangle 64"/>
            <p:cNvSpPr/>
            <p:nvPr/>
          </p:nvSpPr>
          <p:spPr>
            <a:xfrm>
              <a:off x="2228" y="1678"/>
              <a:ext cx="737" cy="992"/>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324" name="Line 65"/>
            <p:cNvSpPr/>
            <p:nvPr/>
          </p:nvSpPr>
          <p:spPr>
            <a:xfrm>
              <a:off x="2228" y="1933"/>
              <a:ext cx="736" cy="0"/>
            </a:xfrm>
            <a:prstGeom prst="line">
              <a:avLst/>
            </a:prstGeom>
            <a:ln w="9525" cap="flat" cmpd="sng">
              <a:solidFill>
                <a:schemeClr val="tx1"/>
              </a:solidFill>
              <a:prstDash val="solid"/>
              <a:round/>
              <a:headEnd type="none" w="med" len="med"/>
              <a:tailEnd type="none" w="med" len="med"/>
            </a:ln>
          </p:spPr>
        </p:sp>
        <p:sp>
          <p:nvSpPr>
            <p:cNvPr id="56325" name="Line 66"/>
            <p:cNvSpPr/>
            <p:nvPr/>
          </p:nvSpPr>
          <p:spPr>
            <a:xfrm>
              <a:off x="2228" y="2188"/>
              <a:ext cx="736" cy="0"/>
            </a:xfrm>
            <a:prstGeom prst="line">
              <a:avLst/>
            </a:prstGeom>
            <a:ln w="9525" cap="flat" cmpd="sng">
              <a:solidFill>
                <a:schemeClr val="tx1"/>
              </a:solidFill>
              <a:prstDash val="solid"/>
              <a:round/>
              <a:headEnd type="none" w="med" len="med"/>
              <a:tailEnd type="none" w="med" len="med"/>
            </a:ln>
          </p:spPr>
        </p:sp>
        <p:sp>
          <p:nvSpPr>
            <p:cNvPr id="56326" name="Line 67"/>
            <p:cNvSpPr/>
            <p:nvPr/>
          </p:nvSpPr>
          <p:spPr>
            <a:xfrm>
              <a:off x="2228" y="2415"/>
              <a:ext cx="736" cy="0"/>
            </a:xfrm>
            <a:prstGeom prst="line">
              <a:avLst/>
            </a:prstGeom>
            <a:ln w="9525" cap="flat" cmpd="sng">
              <a:solidFill>
                <a:schemeClr val="tx1"/>
              </a:solidFill>
              <a:prstDash val="solid"/>
              <a:round/>
              <a:headEnd type="none" w="med" len="med"/>
              <a:tailEnd type="none" w="med" len="med"/>
            </a:ln>
          </p:spPr>
        </p:sp>
      </p:grpSp>
      <p:sp>
        <p:nvSpPr>
          <p:cNvPr id="56327" name="Text Box 68"/>
          <p:cNvSpPr txBox="1"/>
          <p:nvPr/>
        </p:nvSpPr>
        <p:spPr>
          <a:xfrm>
            <a:off x="519113" y="3206750"/>
            <a:ext cx="315912"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0</a:t>
            </a:r>
          </a:p>
        </p:txBody>
      </p:sp>
      <p:sp>
        <p:nvSpPr>
          <p:cNvPr id="56328" name="Text Box 69"/>
          <p:cNvSpPr txBox="1"/>
          <p:nvPr/>
        </p:nvSpPr>
        <p:spPr>
          <a:xfrm>
            <a:off x="520700" y="3592513"/>
            <a:ext cx="315913"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1</a:t>
            </a:r>
          </a:p>
        </p:txBody>
      </p:sp>
      <p:sp>
        <p:nvSpPr>
          <p:cNvPr id="56329" name="Text Box 70"/>
          <p:cNvSpPr txBox="1"/>
          <p:nvPr/>
        </p:nvSpPr>
        <p:spPr>
          <a:xfrm>
            <a:off x="520700" y="4003675"/>
            <a:ext cx="315913"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2</a:t>
            </a:r>
          </a:p>
        </p:txBody>
      </p:sp>
      <p:sp>
        <p:nvSpPr>
          <p:cNvPr id="56330" name="Text Box 71"/>
          <p:cNvSpPr txBox="1"/>
          <p:nvPr/>
        </p:nvSpPr>
        <p:spPr>
          <a:xfrm>
            <a:off x="519113" y="4452938"/>
            <a:ext cx="315912"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3</a:t>
            </a:r>
          </a:p>
        </p:txBody>
      </p:sp>
      <p:sp>
        <p:nvSpPr>
          <p:cNvPr id="56331" name="Rectangle 72"/>
          <p:cNvSpPr/>
          <p:nvPr/>
        </p:nvSpPr>
        <p:spPr>
          <a:xfrm>
            <a:off x="882650" y="3192463"/>
            <a:ext cx="1035050" cy="1574800"/>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nvGrpSpPr>
          <p:cNvPr id="56332" name="组合 25"/>
          <p:cNvGrpSpPr/>
          <p:nvPr/>
        </p:nvGrpSpPr>
        <p:grpSpPr>
          <a:xfrm>
            <a:off x="652463" y="5329238"/>
            <a:ext cx="1406525" cy="711200"/>
            <a:chOff x="1241560" y="5094186"/>
            <a:chExt cx="1484313" cy="649421"/>
          </a:xfrm>
        </p:grpSpPr>
        <p:grpSp>
          <p:nvGrpSpPr>
            <p:cNvPr id="56333" name="Group 19"/>
            <p:cNvGrpSpPr/>
            <p:nvPr/>
          </p:nvGrpSpPr>
          <p:grpSpPr>
            <a:xfrm rot="-5400000" flipH="1">
              <a:off x="1659002" y="4676736"/>
              <a:ext cx="649421" cy="1484313"/>
              <a:chOff x="3078" y="2330"/>
              <a:chExt cx="625" cy="1580"/>
            </a:xfrm>
          </p:grpSpPr>
          <p:sp>
            <p:nvSpPr>
              <p:cNvPr id="56334" name="Line 12"/>
              <p:cNvSpPr/>
              <p:nvPr/>
            </p:nvSpPr>
            <p:spPr>
              <a:xfrm flipH="1">
                <a:off x="3078" y="2330"/>
                <a:ext cx="9" cy="691"/>
              </a:xfrm>
              <a:prstGeom prst="line">
                <a:avLst/>
              </a:prstGeom>
              <a:ln w="25400" cap="flat" cmpd="sng">
                <a:solidFill>
                  <a:schemeClr val="tx1"/>
                </a:solidFill>
                <a:prstDash val="solid"/>
                <a:round/>
                <a:headEnd type="none" w="med" len="med"/>
                <a:tailEnd type="none" w="med" len="med"/>
              </a:ln>
            </p:spPr>
          </p:sp>
          <p:sp>
            <p:nvSpPr>
              <p:cNvPr id="56335" name="Line 13"/>
              <p:cNvSpPr/>
              <p:nvPr/>
            </p:nvSpPr>
            <p:spPr>
              <a:xfrm>
                <a:off x="3107" y="2330"/>
                <a:ext cx="592" cy="307"/>
              </a:xfrm>
              <a:prstGeom prst="line">
                <a:avLst/>
              </a:prstGeom>
              <a:ln w="25400" cap="flat" cmpd="sng">
                <a:solidFill>
                  <a:schemeClr val="tx1"/>
                </a:solidFill>
                <a:prstDash val="solid"/>
                <a:round/>
                <a:headEnd type="none" w="med" len="med"/>
                <a:tailEnd type="none" w="med" len="med"/>
              </a:ln>
            </p:spPr>
          </p:sp>
          <p:sp>
            <p:nvSpPr>
              <p:cNvPr id="56336" name="Line 14"/>
              <p:cNvSpPr/>
              <p:nvPr/>
            </p:nvSpPr>
            <p:spPr>
              <a:xfrm>
                <a:off x="3087" y="3018"/>
                <a:ext cx="213" cy="110"/>
              </a:xfrm>
              <a:prstGeom prst="line">
                <a:avLst/>
              </a:prstGeom>
              <a:ln w="25400" cap="flat" cmpd="sng">
                <a:solidFill>
                  <a:schemeClr val="tx1"/>
                </a:solidFill>
                <a:prstDash val="solid"/>
                <a:round/>
                <a:headEnd type="none" w="med" len="med"/>
                <a:tailEnd type="none" w="med" len="med"/>
              </a:ln>
            </p:spPr>
          </p:sp>
          <p:sp>
            <p:nvSpPr>
              <p:cNvPr id="56337" name="Line 16"/>
              <p:cNvSpPr/>
              <p:nvPr/>
            </p:nvSpPr>
            <p:spPr>
              <a:xfrm>
                <a:off x="3693" y="2644"/>
                <a:ext cx="10" cy="457"/>
              </a:xfrm>
              <a:prstGeom prst="line">
                <a:avLst/>
              </a:prstGeom>
              <a:ln w="25400" cap="flat" cmpd="sng">
                <a:solidFill>
                  <a:schemeClr val="tx1"/>
                </a:solidFill>
                <a:prstDash val="solid"/>
                <a:round/>
                <a:headEnd type="none" w="med" len="med"/>
                <a:tailEnd type="none" w="med" len="med"/>
              </a:ln>
            </p:spPr>
          </p:sp>
          <p:sp>
            <p:nvSpPr>
              <p:cNvPr id="56338" name="Line 18"/>
              <p:cNvSpPr/>
              <p:nvPr/>
            </p:nvSpPr>
            <p:spPr>
              <a:xfrm flipV="1">
                <a:off x="3120" y="3256"/>
                <a:ext cx="0" cy="654"/>
              </a:xfrm>
              <a:prstGeom prst="line">
                <a:avLst/>
              </a:prstGeom>
              <a:ln w="25400" cap="flat" cmpd="sng">
                <a:solidFill>
                  <a:schemeClr val="tx1"/>
                </a:solidFill>
                <a:prstDash val="solid"/>
                <a:round/>
                <a:headEnd type="none" w="med" len="med"/>
                <a:tailEnd type="none" w="med" len="med"/>
              </a:ln>
            </p:spPr>
          </p:sp>
          <p:sp>
            <p:nvSpPr>
              <p:cNvPr id="56339" name="Line 19"/>
              <p:cNvSpPr/>
              <p:nvPr/>
            </p:nvSpPr>
            <p:spPr>
              <a:xfrm flipV="1">
                <a:off x="3135" y="3549"/>
                <a:ext cx="564" cy="349"/>
              </a:xfrm>
              <a:prstGeom prst="line">
                <a:avLst/>
              </a:prstGeom>
              <a:ln w="25400" cap="flat" cmpd="sng">
                <a:solidFill>
                  <a:schemeClr val="tx1"/>
                </a:solidFill>
                <a:prstDash val="solid"/>
                <a:round/>
                <a:headEnd type="none" w="med" len="med"/>
                <a:tailEnd type="none" w="med" len="med"/>
              </a:ln>
            </p:spPr>
          </p:sp>
          <p:sp>
            <p:nvSpPr>
              <p:cNvPr id="56340" name="Line 20"/>
              <p:cNvSpPr/>
              <p:nvPr/>
            </p:nvSpPr>
            <p:spPr>
              <a:xfrm flipV="1">
                <a:off x="3121" y="3125"/>
                <a:ext cx="171" cy="124"/>
              </a:xfrm>
              <a:prstGeom prst="line">
                <a:avLst/>
              </a:prstGeom>
              <a:ln w="25400" cap="flat" cmpd="sng">
                <a:solidFill>
                  <a:schemeClr val="tx1"/>
                </a:solidFill>
                <a:prstDash val="solid"/>
                <a:round/>
                <a:headEnd type="none" w="med" len="med"/>
                <a:tailEnd type="none" w="med" len="med"/>
              </a:ln>
            </p:spPr>
          </p:sp>
          <p:sp>
            <p:nvSpPr>
              <p:cNvPr id="56341" name="Line 22"/>
              <p:cNvSpPr/>
              <p:nvPr/>
            </p:nvSpPr>
            <p:spPr>
              <a:xfrm flipV="1">
                <a:off x="3702" y="3067"/>
                <a:ext cx="0" cy="481"/>
              </a:xfrm>
              <a:prstGeom prst="line">
                <a:avLst/>
              </a:prstGeom>
              <a:ln w="25400" cap="flat" cmpd="sng">
                <a:solidFill>
                  <a:schemeClr val="tx1"/>
                </a:solidFill>
                <a:prstDash val="solid"/>
                <a:round/>
                <a:headEnd type="none" w="med" len="med"/>
                <a:tailEnd type="none" w="med" len="med"/>
              </a:ln>
            </p:spPr>
          </p:sp>
        </p:grpSp>
        <p:sp>
          <p:nvSpPr>
            <p:cNvPr id="56342" name="Rectangle 25"/>
            <p:cNvSpPr/>
            <p:nvPr/>
          </p:nvSpPr>
          <p:spPr>
            <a:xfrm flipH="1">
              <a:off x="1574496" y="5298266"/>
              <a:ext cx="859310" cy="422167"/>
            </a:xfrm>
            <a:prstGeom prst="rect">
              <a:avLst/>
            </a:prstGeom>
            <a:noFill/>
            <a:ln w="12700">
              <a:noFill/>
            </a:ln>
          </p:spPr>
          <p:txBody>
            <a:bodyPr lIns="90488" tIns="44450" rIns="90488" bIns="44450" anchor="t" anchorCtr="0">
              <a:spAutoFit/>
            </a:bodyPr>
            <a:lstStyle/>
            <a:p>
              <a:pPr eaLnBrk="0" hangingPunct="0">
                <a:lnSpc>
                  <a:spcPct val="90000"/>
                </a:lnSpc>
              </a:pPr>
              <a:r>
                <a:rPr lang="en-US" altLang="zh-CN" sz="2400" dirty="0">
                  <a:latin typeface="Arial" panose="020B0604020202020204" pitchFamily="34" charset="0"/>
                </a:rPr>
                <a:t>ALU</a:t>
              </a:r>
              <a:endParaRPr lang="en-US" altLang="zh-CN" sz="2400" dirty="0">
                <a:latin typeface="Arial" panose="020B0604020202020204" pitchFamily="34" charset="0"/>
                <a:ea typeface="Arial" panose="020B0604020202020204" pitchFamily="34" charset="0"/>
              </a:endParaRPr>
            </a:p>
          </p:txBody>
        </p:sp>
      </p:grpSp>
      <p:sp>
        <p:nvSpPr>
          <p:cNvPr id="56343" name="Line 30"/>
          <p:cNvSpPr/>
          <p:nvPr/>
        </p:nvSpPr>
        <p:spPr>
          <a:xfrm rot="-5400000" flipH="1">
            <a:off x="701675" y="5043488"/>
            <a:ext cx="566738" cy="0"/>
          </a:xfrm>
          <a:prstGeom prst="line">
            <a:avLst/>
          </a:prstGeom>
          <a:ln w="38100" cap="flat" cmpd="sng">
            <a:solidFill>
              <a:srgbClr val="3333CC"/>
            </a:solidFill>
            <a:prstDash val="solid"/>
            <a:round/>
            <a:headEnd type="none" w="med" len="med"/>
            <a:tailEnd type="triangle" w="med" len="med"/>
          </a:ln>
        </p:spPr>
      </p:sp>
      <p:sp>
        <p:nvSpPr>
          <p:cNvPr id="56344" name="Line 31"/>
          <p:cNvSpPr/>
          <p:nvPr/>
        </p:nvSpPr>
        <p:spPr>
          <a:xfrm rot="-5400000" flipH="1" flipV="1">
            <a:off x="1495425" y="5059363"/>
            <a:ext cx="592138" cy="0"/>
          </a:xfrm>
          <a:prstGeom prst="line">
            <a:avLst/>
          </a:prstGeom>
          <a:ln w="38100" cap="flat" cmpd="sng">
            <a:solidFill>
              <a:srgbClr val="3333CC"/>
            </a:solidFill>
            <a:prstDash val="solid"/>
            <a:round/>
            <a:headEnd type="none" w="med" len="med"/>
            <a:tailEnd type="triangle" w="med" len="med"/>
          </a:ln>
        </p:spPr>
      </p:sp>
      <p:sp>
        <p:nvSpPr>
          <p:cNvPr id="56345" name="Text Box 6"/>
          <p:cNvSpPr txBox="1"/>
          <p:nvPr/>
        </p:nvSpPr>
        <p:spPr>
          <a:xfrm>
            <a:off x="2971800" y="4597400"/>
            <a:ext cx="584200" cy="369888"/>
          </a:xfrm>
          <a:prstGeom prst="rect">
            <a:avLst/>
          </a:prstGeom>
          <a:solidFill>
            <a:srgbClr val="FF0000">
              <a:alpha val="18039"/>
            </a:srgbClr>
          </a:solidFill>
          <a:ln w="25400"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 PC</a:t>
            </a:r>
          </a:p>
        </p:txBody>
      </p:sp>
      <p:sp>
        <p:nvSpPr>
          <p:cNvPr id="56346" name="Text Box 13"/>
          <p:cNvSpPr txBox="1"/>
          <p:nvPr/>
        </p:nvSpPr>
        <p:spPr>
          <a:xfrm>
            <a:off x="4560888" y="4597400"/>
            <a:ext cx="781050" cy="369888"/>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MAR</a:t>
            </a:r>
          </a:p>
        </p:txBody>
      </p:sp>
      <p:sp>
        <p:nvSpPr>
          <p:cNvPr id="56347" name="Text Box 14"/>
          <p:cNvSpPr txBox="1"/>
          <p:nvPr/>
        </p:nvSpPr>
        <p:spPr>
          <a:xfrm>
            <a:off x="4257675" y="2520950"/>
            <a:ext cx="1084263" cy="36830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chemeClr val="accent2"/>
                </a:solidFill>
                <a:latin typeface="微软雅黑" panose="020B0503020204020204" pitchFamily="34" charset="-122"/>
                <a:ea typeface="微软雅黑" panose="020B0503020204020204" pitchFamily="34" charset="-122"/>
              </a:rPr>
              <a:t>  MDR</a:t>
            </a:r>
          </a:p>
        </p:txBody>
      </p:sp>
      <p:sp>
        <p:nvSpPr>
          <p:cNvPr id="56348" name="Text Box 32"/>
          <p:cNvSpPr txBox="1"/>
          <p:nvPr/>
        </p:nvSpPr>
        <p:spPr>
          <a:xfrm>
            <a:off x="3040063" y="5622925"/>
            <a:ext cx="1508125" cy="40005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000" dirty="0">
                <a:latin typeface="微软雅黑" panose="020B0503020204020204" pitchFamily="34" charset="-122"/>
                <a:ea typeface="微软雅黑" panose="020B0503020204020204" pitchFamily="34" charset="-122"/>
              </a:rPr>
              <a:t>标志寄存器</a:t>
            </a:r>
            <a:endParaRPr lang="en-US" altLang="zh-CN" sz="2000" dirty="0">
              <a:latin typeface="微软雅黑" panose="020B0503020204020204" pitchFamily="34" charset="-122"/>
              <a:ea typeface="微软雅黑" panose="020B0503020204020204" pitchFamily="34" charset="-122"/>
            </a:endParaRPr>
          </a:p>
        </p:txBody>
      </p:sp>
      <p:sp>
        <p:nvSpPr>
          <p:cNvPr id="56349" name="Text Box 2"/>
          <p:cNvSpPr txBox="1"/>
          <p:nvPr/>
        </p:nvSpPr>
        <p:spPr>
          <a:xfrm>
            <a:off x="2852738" y="3598863"/>
            <a:ext cx="1358900" cy="466725"/>
          </a:xfrm>
          <a:prstGeom prst="rect">
            <a:avLst/>
          </a:prstGeom>
          <a:solidFill>
            <a:srgbClr val="0000FF">
              <a:alpha val="25882"/>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400" dirty="0">
                <a:latin typeface="微软雅黑" panose="020B0503020204020204" pitchFamily="34" charset="-122"/>
                <a:ea typeface="微软雅黑" panose="020B0503020204020204" pitchFamily="34" charset="-122"/>
              </a:rPr>
              <a:t> 控制器</a:t>
            </a:r>
          </a:p>
        </p:txBody>
      </p:sp>
      <p:grpSp>
        <p:nvGrpSpPr>
          <p:cNvPr id="56350" name="组合 42"/>
          <p:cNvGrpSpPr/>
          <p:nvPr/>
        </p:nvGrpSpPr>
        <p:grpSpPr>
          <a:xfrm>
            <a:off x="5334000" y="2154238"/>
            <a:ext cx="1179513" cy="752475"/>
            <a:chOff x="7442619" y="4868863"/>
            <a:chExt cx="1118160" cy="648200"/>
          </a:xfrm>
        </p:grpSpPr>
        <p:sp>
          <p:nvSpPr>
            <p:cNvPr id="56351" name="Text Box 55"/>
            <p:cNvSpPr txBox="1"/>
            <p:nvPr/>
          </p:nvSpPr>
          <p:spPr>
            <a:xfrm>
              <a:off x="7641184" y="4868863"/>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3333CC"/>
                  </a:solidFill>
                  <a:latin typeface="微软雅黑" panose="020B0503020204020204" pitchFamily="34" charset="-122"/>
                  <a:ea typeface="微软雅黑" panose="020B0503020204020204" pitchFamily="34" charset="-122"/>
                </a:rPr>
                <a:t>数据</a:t>
              </a:r>
            </a:p>
          </p:txBody>
        </p:sp>
        <p:sp>
          <p:nvSpPr>
            <p:cNvPr id="56352" name="AutoShape 56"/>
            <p:cNvSpPr/>
            <p:nvPr/>
          </p:nvSpPr>
          <p:spPr>
            <a:xfrm>
              <a:off x="7442619" y="5138739"/>
              <a:ext cx="1118160" cy="378324"/>
            </a:xfrm>
            <a:prstGeom prst="leftRightArrow">
              <a:avLst>
                <a:gd name="adj1" fmla="val 50000"/>
                <a:gd name="adj2" fmla="val 55854"/>
              </a:avLst>
            </a:prstGeom>
            <a:solidFill>
              <a:schemeClr val="bg1"/>
            </a:solidFill>
            <a:ln w="28575" cap="flat" cmpd="sng">
              <a:solidFill>
                <a:srgbClr val="3333CC"/>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grpSp>
        <p:nvGrpSpPr>
          <p:cNvPr id="56353" name="组合 43"/>
          <p:cNvGrpSpPr/>
          <p:nvPr/>
        </p:nvGrpSpPr>
        <p:grpSpPr>
          <a:xfrm>
            <a:off x="5381625" y="3322638"/>
            <a:ext cx="1077913" cy="703262"/>
            <a:chOff x="7482051" y="3223714"/>
            <a:chExt cx="1077320" cy="606260"/>
          </a:xfrm>
        </p:grpSpPr>
        <p:sp>
          <p:nvSpPr>
            <p:cNvPr id="56354" name="AutoShape 54"/>
            <p:cNvSpPr/>
            <p:nvPr/>
          </p:nvSpPr>
          <p:spPr>
            <a:xfrm>
              <a:off x="7482051" y="3475038"/>
              <a:ext cx="1077320" cy="354936"/>
            </a:xfrm>
            <a:prstGeom prst="leftRightArrow">
              <a:avLst>
                <a:gd name="adj1" fmla="val 50000"/>
                <a:gd name="adj2" fmla="val 53819"/>
              </a:avLst>
            </a:prstGeom>
            <a:solidFill>
              <a:schemeClr val="bg1"/>
            </a:solidFill>
            <a:ln w="28575" cap="flat" cmpd="sng">
              <a:solidFill>
                <a:srgbClr val="FF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355" name="Text Box 57"/>
            <p:cNvSpPr txBox="1"/>
            <p:nvPr/>
          </p:nvSpPr>
          <p:spPr>
            <a:xfrm>
              <a:off x="7682024" y="3223714"/>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a:t>
              </a:r>
            </a:p>
          </p:txBody>
        </p:sp>
      </p:grpSp>
      <p:grpSp>
        <p:nvGrpSpPr>
          <p:cNvPr id="56356" name="组合 44"/>
          <p:cNvGrpSpPr/>
          <p:nvPr/>
        </p:nvGrpSpPr>
        <p:grpSpPr>
          <a:xfrm>
            <a:off x="5356225" y="4295775"/>
            <a:ext cx="1133475" cy="766763"/>
            <a:chOff x="7597835" y="1807906"/>
            <a:chExt cx="961535" cy="660644"/>
          </a:xfrm>
        </p:grpSpPr>
        <p:sp>
          <p:nvSpPr>
            <p:cNvPr id="56357" name="Text Box 53"/>
            <p:cNvSpPr txBox="1"/>
            <p:nvPr/>
          </p:nvSpPr>
          <p:spPr>
            <a:xfrm>
              <a:off x="7637346" y="1807906"/>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8000"/>
                  </a:solidFill>
                  <a:latin typeface="微软雅黑" panose="020B0503020204020204" pitchFamily="34" charset="-122"/>
                  <a:ea typeface="微软雅黑" panose="020B0503020204020204" pitchFamily="34" charset="-122"/>
                </a:rPr>
                <a:t>地址</a:t>
              </a:r>
            </a:p>
          </p:txBody>
        </p:sp>
        <p:sp>
          <p:nvSpPr>
            <p:cNvPr id="56358" name="AutoShape 58"/>
            <p:cNvSpPr/>
            <p:nvPr/>
          </p:nvSpPr>
          <p:spPr>
            <a:xfrm>
              <a:off x="7597835" y="2040659"/>
              <a:ext cx="961535" cy="427891"/>
            </a:xfrm>
            <a:prstGeom prst="rightArrow">
              <a:avLst>
                <a:gd name="adj1" fmla="val 50000"/>
                <a:gd name="adj2" fmla="val 58165"/>
              </a:avLst>
            </a:prstGeom>
            <a:solidFill>
              <a:schemeClr val="bg1"/>
            </a:solidFill>
            <a:ln w="28575" cap="flat" cmpd="sng">
              <a:solidFill>
                <a:srgbClr val="0080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sp>
        <p:nvSpPr>
          <p:cNvPr id="56359" name="Line 59"/>
          <p:cNvSpPr/>
          <p:nvPr/>
        </p:nvSpPr>
        <p:spPr>
          <a:xfrm rot="5400000" flipH="1" flipV="1">
            <a:off x="4767263" y="3275013"/>
            <a:ext cx="0" cy="1116012"/>
          </a:xfrm>
          <a:prstGeom prst="line">
            <a:avLst/>
          </a:prstGeom>
          <a:ln w="38100" cap="flat" cmpd="sng">
            <a:solidFill>
              <a:srgbClr val="FF3300"/>
            </a:solidFill>
            <a:prstDash val="dash"/>
            <a:round/>
            <a:headEnd type="none" w="med" len="med"/>
            <a:tailEnd type="triangle" w="med" len="med"/>
          </a:ln>
        </p:spPr>
      </p:sp>
      <p:sp>
        <p:nvSpPr>
          <p:cNvPr id="56360" name="Text Box 49"/>
          <p:cNvSpPr txBox="1"/>
          <p:nvPr/>
        </p:nvSpPr>
        <p:spPr>
          <a:xfrm>
            <a:off x="2695575" y="2519363"/>
            <a:ext cx="1144588" cy="376237"/>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FF3300"/>
                </a:solidFill>
                <a:latin typeface="微软雅黑" panose="020B0503020204020204" pitchFamily="34" charset="-122"/>
                <a:ea typeface="微软雅黑" panose="020B0503020204020204" pitchFamily="34" charset="-122"/>
              </a:rPr>
              <a:t>    </a:t>
            </a:r>
            <a:endParaRPr lang="en-US" altLang="zh-CN" sz="1800" dirty="0">
              <a:solidFill>
                <a:schemeClr val="hlink"/>
              </a:solidFill>
              <a:latin typeface="微软雅黑" panose="020B0503020204020204" pitchFamily="34" charset="-122"/>
              <a:ea typeface="微软雅黑" panose="020B0503020204020204" pitchFamily="34" charset="-122"/>
            </a:endParaRPr>
          </a:p>
        </p:txBody>
      </p:sp>
      <p:sp>
        <p:nvSpPr>
          <p:cNvPr id="56361" name="矩形 46"/>
          <p:cNvSpPr/>
          <p:nvPr/>
        </p:nvSpPr>
        <p:spPr>
          <a:xfrm>
            <a:off x="2232025" y="2538413"/>
            <a:ext cx="493713" cy="369887"/>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IR</a:t>
            </a:r>
            <a:endParaRPr lang="zh-CN" altLang="en-US" sz="1800" dirty="0">
              <a:solidFill>
                <a:srgbClr val="FF0000"/>
              </a:solidFill>
              <a:latin typeface="Arial" panose="020B0604020202020204" pitchFamily="34" charset="0"/>
              <a:ea typeface="宋体" panose="02010600030101010101" pitchFamily="2" charset="-122"/>
            </a:endParaRPr>
          </a:p>
        </p:txBody>
      </p:sp>
      <p:grpSp>
        <p:nvGrpSpPr>
          <p:cNvPr id="56362" name="Group 73"/>
          <p:cNvGrpSpPr/>
          <p:nvPr/>
        </p:nvGrpSpPr>
        <p:grpSpPr>
          <a:xfrm>
            <a:off x="6502400" y="2036763"/>
            <a:ext cx="1577975" cy="4052887"/>
            <a:chOff x="4125" y="1565"/>
            <a:chExt cx="994" cy="2553"/>
          </a:xfrm>
        </p:grpSpPr>
        <p:grpSp>
          <p:nvGrpSpPr>
            <p:cNvPr id="56363" name="Group 74"/>
            <p:cNvGrpSpPr/>
            <p:nvPr/>
          </p:nvGrpSpPr>
          <p:grpSpPr>
            <a:xfrm>
              <a:off x="4125" y="1565"/>
              <a:ext cx="994" cy="2553"/>
              <a:chOff x="4156" y="1565"/>
              <a:chExt cx="1026" cy="2553"/>
            </a:xfrm>
          </p:grpSpPr>
          <p:sp>
            <p:nvSpPr>
              <p:cNvPr id="56364" name="Text Box 75"/>
              <p:cNvSpPr txBox="1"/>
              <p:nvPr/>
            </p:nvSpPr>
            <p:spPr>
              <a:xfrm>
                <a:off x="4156" y="1565"/>
                <a:ext cx="737" cy="288"/>
              </a:xfrm>
              <a:prstGeom prst="rect">
                <a:avLst/>
              </a:prstGeom>
              <a:solidFill>
                <a:srgbClr val="0000FF">
                  <a:alpha val="25882"/>
                </a:srgbClr>
              </a:solidFill>
              <a:ln w="9525">
                <a:noFill/>
              </a:ln>
            </p:spPr>
            <p:txBody>
              <a:bodyPr anchor="t" anchorCtr="0">
                <a:spAutoFit/>
              </a:bodyPr>
              <a:lstStyle/>
              <a:p>
                <a:pPr marL="342900" indent="-342900" eaLnBrk="0" hangingPunct="0">
                  <a:spcBef>
                    <a:spcPct val="50000"/>
                  </a:spcBef>
                </a:pPr>
                <a:r>
                  <a:rPr lang="zh-CN" altLang="en-US" sz="2400" dirty="0">
                    <a:latin typeface="微软雅黑" panose="020B0503020204020204" pitchFamily="34" charset="-122"/>
                    <a:ea typeface="微软雅黑" panose="020B0503020204020204" pitchFamily="34" charset="-122"/>
                  </a:rPr>
                  <a:t>存储器</a:t>
                </a:r>
              </a:p>
            </p:txBody>
          </p:sp>
          <p:grpSp>
            <p:nvGrpSpPr>
              <p:cNvPr id="56365" name="Group 76"/>
              <p:cNvGrpSpPr/>
              <p:nvPr/>
            </p:nvGrpSpPr>
            <p:grpSpPr>
              <a:xfrm>
                <a:off x="4156" y="1877"/>
                <a:ext cx="737" cy="2211"/>
                <a:chOff x="3447" y="1423"/>
                <a:chExt cx="879" cy="2211"/>
              </a:xfrm>
            </p:grpSpPr>
            <p:sp>
              <p:nvSpPr>
                <p:cNvPr id="56366" name="Rectangle 77"/>
                <p:cNvSpPr/>
                <p:nvPr/>
              </p:nvSpPr>
              <p:spPr>
                <a:xfrm>
                  <a:off x="3447" y="1423"/>
                  <a:ext cx="879" cy="2211"/>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367" name="Line 78"/>
                <p:cNvSpPr/>
                <p:nvPr/>
              </p:nvSpPr>
              <p:spPr>
                <a:xfrm>
                  <a:off x="3447" y="1678"/>
                  <a:ext cx="878" cy="0"/>
                </a:xfrm>
                <a:prstGeom prst="line">
                  <a:avLst/>
                </a:prstGeom>
                <a:ln w="9525" cap="flat" cmpd="sng">
                  <a:solidFill>
                    <a:schemeClr val="tx1"/>
                  </a:solidFill>
                  <a:prstDash val="solid"/>
                  <a:round/>
                  <a:headEnd type="none" w="med" len="med"/>
                  <a:tailEnd type="none" w="med" len="med"/>
                </a:ln>
              </p:spPr>
            </p:sp>
            <p:sp>
              <p:nvSpPr>
                <p:cNvPr id="56368" name="Line 79"/>
                <p:cNvSpPr/>
                <p:nvPr/>
              </p:nvSpPr>
              <p:spPr>
                <a:xfrm>
                  <a:off x="3447" y="1962"/>
                  <a:ext cx="878" cy="0"/>
                </a:xfrm>
                <a:prstGeom prst="line">
                  <a:avLst/>
                </a:prstGeom>
                <a:ln w="9525" cap="flat" cmpd="sng">
                  <a:solidFill>
                    <a:schemeClr val="tx1"/>
                  </a:solidFill>
                  <a:prstDash val="solid"/>
                  <a:round/>
                  <a:headEnd type="none" w="med" len="med"/>
                  <a:tailEnd type="none" w="med" len="med"/>
                </a:ln>
              </p:spPr>
            </p:sp>
            <p:sp>
              <p:nvSpPr>
                <p:cNvPr id="56369" name="Line 80"/>
                <p:cNvSpPr/>
                <p:nvPr/>
              </p:nvSpPr>
              <p:spPr>
                <a:xfrm>
                  <a:off x="3447" y="2245"/>
                  <a:ext cx="878" cy="0"/>
                </a:xfrm>
                <a:prstGeom prst="line">
                  <a:avLst/>
                </a:prstGeom>
                <a:ln w="9525" cap="flat" cmpd="sng">
                  <a:solidFill>
                    <a:schemeClr val="tx1"/>
                  </a:solidFill>
                  <a:prstDash val="solid"/>
                  <a:round/>
                  <a:headEnd type="none" w="med" len="med"/>
                  <a:tailEnd type="none" w="med" len="med"/>
                </a:ln>
              </p:spPr>
            </p:sp>
            <p:sp>
              <p:nvSpPr>
                <p:cNvPr id="56370" name="Line 81"/>
                <p:cNvSpPr/>
                <p:nvPr/>
              </p:nvSpPr>
              <p:spPr>
                <a:xfrm>
                  <a:off x="3447" y="2529"/>
                  <a:ext cx="878" cy="0"/>
                </a:xfrm>
                <a:prstGeom prst="line">
                  <a:avLst/>
                </a:prstGeom>
                <a:ln w="9525" cap="flat" cmpd="sng">
                  <a:solidFill>
                    <a:schemeClr val="tx1"/>
                  </a:solidFill>
                  <a:prstDash val="solid"/>
                  <a:round/>
                  <a:headEnd type="none" w="med" len="med"/>
                  <a:tailEnd type="none" w="med" len="med"/>
                </a:ln>
              </p:spPr>
            </p:sp>
            <p:sp>
              <p:nvSpPr>
                <p:cNvPr id="56371" name="Line 82"/>
                <p:cNvSpPr/>
                <p:nvPr/>
              </p:nvSpPr>
              <p:spPr>
                <a:xfrm>
                  <a:off x="3447" y="2812"/>
                  <a:ext cx="878" cy="0"/>
                </a:xfrm>
                <a:prstGeom prst="line">
                  <a:avLst/>
                </a:prstGeom>
                <a:ln w="9525" cap="flat" cmpd="sng">
                  <a:solidFill>
                    <a:schemeClr val="tx1"/>
                  </a:solidFill>
                  <a:prstDash val="solid"/>
                  <a:round/>
                  <a:headEnd type="none" w="med" len="med"/>
                  <a:tailEnd type="none" w="med" len="med"/>
                </a:ln>
              </p:spPr>
            </p:sp>
            <p:sp>
              <p:nvSpPr>
                <p:cNvPr id="56372" name="Line 83"/>
                <p:cNvSpPr/>
                <p:nvPr/>
              </p:nvSpPr>
              <p:spPr>
                <a:xfrm>
                  <a:off x="3447" y="3096"/>
                  <a:ext cx="878" cy="0"/>
                </a:xfrm>
                <a:prstGeom prst="line">
                  <a:avLst/>
                </a:prstGeom>
                <a:ln w="9525" cap="flat" cmpd="sng">
                  <a:solidFill>
                    <a:schemeClr val="tx1"/>
                  </a:solidFill>
                  <a:prstDash val="solid"/>
                  <a:round/>
                  <a:headEnd type="none" w="med" len="med"/>
                  <a:tailEnd type="none" w="med" len="med"/>
                </a:ln>
              </p:spPr>
            </p:sp>
            <p:sp>
              <p:nvSpPr>
                <p:cNvPr id="56373" name="Line 84"/>
                <p:cNvSpPr/>
                <p:nvPr/>
              </p:nvSpPr>
              <p:spPr>
                <a:xfrm>
                  <a:off x="3447" y="3379"/>
                  <a:ext cx="878" cy="0"/>
                </a:xfrm>
                <a:prstGeom prst="line">
                  <a:avLst/>
                </a:prstGeom>
                <a:ln w="9525" cap="flat" cmpd="sng">
                  <a:solidFill>
                    <a:schemeClr val="tx1"/>
                  </a:solidFill>
                  <a:prstDash val="solid"/>
                  <a:round/>
                  <a:headEnd type="none" w="med" len="med"/>
                  <a:tailEnd type="none" w="med" len="med"/>
                </a:ln>
              </p:spPr>
            </p:sp>
          </p:grpSp>
          <p:sp>
            <p:nvSpPr>
              <p:cNvPr id="56374" name="Text Box 85"/>
              <p:cNvSpPr txBox="1"/>
              <p:nvPr/>
            </p:nvSpPr>
            <p:spPr>
              <a:xfrm>
                <a:off x="4864" y="1941"/>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0</a:t>
                </a:r>
              </a:p>
            </p:txBody>
          </p:sp>
          <p:sp>
            <p:nvSpPr>
              <p:cNvPr id="56375" name="Text Box 86"/>
              <p:cNvSpPr txBox="1"/>
              <p:nvPr/>
            </p:nvSpPr>
            <p:spPr>
              <a:xfrm>
                <a:off x="4865" y="2160"/>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a:t>
                </a:r>
              </a:p>
            </p:txBody>
          </p:sp>
          <p:sp>
            <p:nvSpPr>
              <p:cNvPr id="56376" name="Text Box 87"/>
              <p:cNvSpPr txBox="1"/>
              <p:nvPr/>
            </p:nvSpPr>
            <p:spPr>
              <a:xfrm>
                <a:off x="4865" y="2472"/>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2</a:t>
                </a:r>
              </a:p>
            </p:txBody>
          </p:sp>
          <p:sp>
            <p:nvSpPr>
              <p:cNvPr id="56377" name="Text Box 88"/>
              <p:cNvSpPr txBox="1"/>
              <p:nvPr/>
            </p:nvSpPr>
            <p:spPr>
              <a:xfrm>
                <a:off x="4864" y="2755"/>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3</a:t>
                </a:r>
              </a:p>
            </p:txBody>
          </p:sp>
          <p:sp>
            <p:nvSpPr>
              <p:cNvPr id="56378" name="Text Box 90"/>
              <p:cNvSpPr txBox="1"/>
              <p:nvPr/>
            </p:nvSpPr>
            <p:spPr>
              <a:xfrm>
                <a:off x="4865" y="3322"/>
                <a:ext cx="199" cy="231"/>
              </a:xfrm>
              <a:prstGeom prst="rect">
                <a:avLst/>
              </a:prstGeom>
              <a:noFill/>
              <a:ln w="9525">
                <a:noFill/>
              </a:ln>
            </p:spPr>
            <p:txBody>
              <a:bodyPr anchor="t" anchorCtr="0">
                <a:spAutoFit/>
              </a:bodyPr>
              <a:lstStyle/>
              <a:p>
                <a:pPr marL="342900" indent="-342900" eaLnBrk="0" hangingPunct="0">
                  <a:spcBef>
                    <a:spcPct val="50000"/>
                  </a:spcBef>
                </a:pPr>
                <a:endParaRPr lang="en-US" altLang="zh-CN" sz="1800" dirty="0">
                  <a:solidFill>
                    <a:srgbClr val="008000"/>
                  </a:solidFill>
                  <a:latin typeface="微软雅黑" panose="020B0503020204020204" pitchFamily="34" charset="-122"/>
                  <a:ea typeface="微软雅黑" panose="020B0503020204020204" pitchFamily="34" charset="-122"/>
                </a:endParaRPr>
              </a:p>
            </p:txBody>
          </p:sp>
          <p:sp>
            <p:nvSpPr>
              <p:cNvPr id="56379" name="Text Box 91"/>
              <p:cNvSpPr txBox="1"/>
              <p:nvPr/>
            </p:nvSpPr>
            <p:spPr>
              <a:xfrm>
                <a:off x="4864" y="3578"/>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14</a:t>
                </a:r>
              </a:p>
            </p:txBody>
          </p:sp>
          <p:sp>
            <p:nvSpPr>
              <p:cNvPr id="56380" name="Text Box 92"/>
              <p:cNvSpPr txBox="1"/>
              <p:nvPr/>
            </p:nvSpPr>
            <p:spPr>
              <a:xfrm>
                <a:off x="4864" y="3885"/>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15</a:t>
                </a:r>
              </a:p>
            </p:txBody>
          </p:sp>
        </p:grpSp>
        <p:sp>
          <p:nvSpPr>
            <p:cNvPr id="56381" name="Rectangle 93"/>
            <p:cNvSpPr/>
            <p:nvPr/>
          </p:nvSpPr>
          <p:spPr>
            <a:xfrm>
              <a:off x="4127" y="1877"/>
              <a:ext cx="708" cy="2211"/>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70" name="直接连接符 69"/>
          <p:cNvCxnSpPr/>
          <p:nvPr/>
        </p:nvCxnSpPr>
        <p:spPr>
          <a:xfrm>
            <a:off x="3222625" y="2519363"/>
            <a:ext cx="0" cy="376238"/>
          </a:xfrm>
          <a:prstGeom prst="line">
            <a:avLst/>
          </a:prstGeom>
          <a:ln w="25400"/>
        </p:spPr>
        <p:style>
          <a:lnRef idx="1">
            <a:schemeClr val="dk1"/>
          </a:lnRef>
          <a:fillRef idx="0">
            <a:schemeClr val="dk1"/>
          </a:fillRef>
          <a:effectRef idx="0">
            <a:schemeClr val="dk1"/>
          </a:effectRef>
          <a:fontRef idx="minor">
            <a:schemeClr val="tx1"/>
          </a:fontRef>
        </p:style>
      </p:cxnSp>
      <p:sp>
        <p:nvSpPr>
          <p:cNvPr id="56383" name="矩形 70"/>
          <p:cNvSpPr/>
          <p:nvPr/>
        </p:nvSpPr>
        <p:spPr>
          <a:xfrm>
            <a:off x="2681288" y="2551113"/>
            <a:ext cx="571500" cy="369887"/>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OP</a:t>
            </a:r>
            <a:endParaRPr lang="zh-CN" altLang="en-US" sz="1800" dirty="0">
              <a:solidFill>
                <a:srgbClr val="FF0000"/>
              </a:solidFill>
              <a:latin typeface="Arial" panose="020B0604020202020204" pitchFamily="34" charset="0"/>
              <a:ea typeface="宋体" panose="02010600030101010101" pitchFamily="2" charset="-122"/>
            </a:endParaRPr>
          </a:p>
        </p:txBody>
      </p:sp>
      <p:sp>
        <p:nvSpPr>
          <p:cNvPr id="56384" name="矩形 72"/>
          <p:cNvSpPr/>
          <p:nvPr/>
        </p:nvSpPr>
        <p:spPr>
          <a:xfrm>
            <a:off x="3219450" y="2520950"/>
            <a:ext cx="754063"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addr</a:t>
            </a:r>
            <a:endParaRPr lang="zh-CN" altLang="en-US" sz="1800" dirty="0">
              <a:solidFill>
                <a:srgbClr val="FF0000"/>
              </a:solidFill>
              <a:latin typeface="Arial" panose="020B0604020202020204" pitchFamily="34" charset="0"/>
              <a:ea typeface="宋体" panose="02010600030101010101" pitchFamily="2" charset="-122"/>
            </a:endParaRPr>
          </a:p>
        </p:txBody>
      </p:sp>
      <p:grpSp>
        <p:nvGrpSpPr>
          <p:cNvPr id="56385" name="Group 7"/>
          <p:cNvGrpSpPr/>
          <p:nvPr/>
        </p:nvGrpSpPr>
        <p:grpSpPr>
          <a:xfrm>
            <a:off x="7993063" y="3052763"/>
            <a:ext cx="1028700" cy="831850"/>
            <a:chOff x="5035" y="1579"/>
            <a:chExt cx="648" cy="524"/>
          </a:xfrm>
        </p:grpSpPr>
        <p:sp>
          <p:nvSpPr>
            <p:cNvPr id="56386" name="Text Box 8"/>
            <p:cNvSpPr txBox="1"/>
            <p:nvPr/>
          </p:nvSpPr>
          <p:spPr>
            <a:xfrm>
              <a:off x="5261" y="1579"/>
              <a:ext cx="422"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输入</a:t>
              </a: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56387" name="AutoShape 9"/>
            <p:cNvSpPr/>
            <p:nvPr/>
          </p:nvSpPr>
          <p:spPr>
            <a:xfrm>
              <a:off x="5035" y="1791"/>
              <a:ext cx="199" cy="141"/>
            </a:xfrm>
            <a:prstGeom prst="leftRightArrow">
              <a:avLst>
                <a:gd name="adj1" fmla="val 50000"/>
                <a:gd name="adj2" fmla="val 28200"/>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pPr marL="342900" indent="-342900" algn="ctr" eaLnBrk="0" hangingPunct="0"/>
              <a:endParaRPr lang="zh-CN" altLang="en-US" sz="1800" dirty="0">
                <a:solidFill>
                  <a:srgbClr val="CC3300"/>
                </a:solidFill>
                <a:latin typeface="微软雅黑" panose="020B0503020204020204" pitchFamily="34" charset="-122"/>
                <a:ea typeface="微软雅黑" panose="020B0503020204020204" pitchFamily="34" charset="-122"/>
              </a:endParaRPr>
            </a:p>
          </p:txBody>
        </p:sp>
      </p:grpSp>
      <p:grpSp>
        <p:nvGrpSpPr>
          <p:cNvPr id="56388" name="Group 10"/>
          <p:cNvGrpSpPr/>
          <p:nvPr/>
        </p:nvGrpSpPr>
        <p:grpSpPr>
          <a:xfrm>
            <a:off x="7991475" y="4357688"/>
            <a:ext cx="990600" cy="831850"/>
            <a:chOff x="5034" y="2415"/>
            <a:chExt cx="624" cy="524"/>
          </a:xfrm>
        </p:grpSpPr>
        <p:sp>
          <p:nvSpPr>
            <p:cNvPr id="56389" name="Text Box 11"/>
            <p:cNvSpPr txBox="1"/>
            <p:nvPr/>
          </p:nvSpPr>
          <p:spPr>
            <a:xfrm>
              <a:off x="5261" y="2415"/>
              <a:ext cx="397"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输出</a:t>
              </a:r>
              <a:endParaRPr lang="en-US" altLang="zh-CN" sz="2400" dirty="0">
                <a:solidFill>
                  <a:srgbClr val="CC3300"/>
                </a:solidFill>
                <a:latin typeface="微软雅黑" panose="020B0503020204020204" pitchFamily="34" charset="-122"/>
                <a:ea typeface="微软雅黑" panose="020B0503020204020204" pitchFamily="34" charset="-122"/>
              </a:endParaRP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56390" name="AutoShape 12"/>
            <p:cNvSpPr/>
            <p:nvPr/>
          </p:nvSpPr>
          <p:spPr>
            <a:xfrm>
              <a:off x="5034" y="2614"/>
              <a:ext cx="227" cy="141"/>
            </a:xfrm>
            <a:prstGeom prst="leftRightArrow">
              <a:avLst>
                <a:gd name="adj1" fmla="val 50000"/>
                <a:gd name="adj2" fmla="val 32168"/>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81" name="直接连接符 80"/>
          <p:cNvCxnSpPr/>
          <p:nvPr/>
        </p:nvCxnSpPr>
        <p:spPr>
          <a:xfrm>
            <a:off x="7745413" y="4452938"/>
            <a:ext cx="0" cy="534988"/>
          </a:xfrm>
          <a:prstGeom prst="line">
            <a:avLst/>
          </a:prstGeom>
          <a:ln w="50800">
            <a:prstDash val="sysDot"/>
          </a:ln>
        </p:spPr>
        <p:style>
          <a:lnRef idx="1">
            <a:schemeClr val="dk1"/>
          </a:lnRef>
          <a:fillRef idx="0">
            <a:schemeClr val="dk1"/>
          </a:fillRef>
          <a:effectRef idx="0">
            <a:schemeClr val="dk1"/>
          </a:effectRef>
          <a:fontRef idx="minor">
            <a:schemeClr val="tx1"/>
          </a:fontRef>
        </p:style>
      </p:cxnSp>
      <p:cxnSp>
        <p:nvCxnSpPr>
          <p:cNvPr id="85" name="直接连接符 84"/>
          <p:cNvCxnSpPr/>
          <p:nvPr/>
        </p:nvCxnSpPr>
        <p:spPr>
          <a:xfrm>
            <a:off x="7092950" y="4459288"/>
            <a:ext cx="0" cy="534988"/>
          </a:xfrm>
          <a:prstGeom prst="line">
            <a:avLst/>
          </a:prstGeom>
          <a:ln w="50800">
            <a:prstDash val="sysDot"/>
          </a:ln>
        </p:spPr>
        <p:style>
          <a:lnRef idx="1">
            <a:schemeClr val="dk1"/>
          </a:lnRef>
          <a:fillRef idx="0">
            <a:schemeClr val="dk1"/>
          </a:fillRef>
          <a:effectRef idx="0">
            <a:schemeClr val="dk1"/>
          </a:effectRef>
          <a:fontRef idx="minor">
            <a:schemeClr val="tx1"/>
          </a:fontRef>
        </p:style>
      </p:cxnSp>
      <p:sp>
        <p:nvSpPr>
          <p:cNvPr id="56393" name="Line 39"/>
          <p:cNvSpPr/>
          <p:nvPr/>
        </p:nvSpPr>
        <p:spPr>
          <a:xfrm rot="-5400000">
            <a:off x="2044700" y="4764088"/>
            <a:ext cx="0" cy="3524250"/>
          </a:xfrm>
          <a:prstGeom prst="line">
            <a:avLst/>
          </a:prstGeom>
          <a:ln w="38100" cap="flat" cmpd="sng">
            <a:solidFill>
              <a:srgbClr val="3333CC"/>
            </a:solidFill>
            <a:prstDash val="solid"/>
            <a:round/>
            <a:headEnd type="none" w="med" len="med"/>
            <a:tailEnd type="none" w="med" len="med"/>
          </a:ln>
        </p:spPr>
      </p:sp>
      <p:sp>
        <p:nvSpPr>
          <p:cNvPr id="56394" name="Line 40"/>
          <p:cNvSpPr/>
          <p:nvPr/>
        </p:nvSpPr>
        <p:spPr>
          <a:xfrm rot="-5400000" flipV="1">
            <a:off x="3532188" y="6253163"/>
            <a:ext cx="504825" cy="0"/>
          </a:xfrm>
          <a:prstGeom prst="line">
            <a:avLst/>
          </a:prstGeom>
          <a:ln w="38100" cap="flat" cmpd="sng">
            <a:solidFill>
              <a:srgbClr val="3333CC"/>
            </a:solidFill>
            <a:prstDash val="solid"/>
            <a:round/>
            <a:headEnd type="none" w="med" len="med"/>
            <a:tailEnd type="triangle" w="med" len="med"/>
          </a:ln>
        </p:spPr>
      </p:sp>
      <p:sp>
        <p:nvSpPr>
          <p:cNvPr id="56395" name="Line 41"/>
          <p:cNvSpPr/>
          <p:nvPr/>
        </p:nvSpPr>
        <p:spPr>
          <a:xfrm rot="-5400000" flipH="1" flipV="1">
            <a:off x="1073150" y="6270625"/>
            <a:ext cx="517525" cy="0"/>
          </a:xfrm>
          <a:prstGeom prst="line">
            <a:avLst/>
          </a:prstGeom>
          <a:ln w="34925" cap="flat" cmpd="sng">
            <a:solidFill>
              <a:srgbClr val="3333CC"/>
            </a:solidFill>
            <a:prstDash val="solid"/>
            <a:round/>
            <a:headEnd type="none" w="med" len="med"/>
            <a:tailEnd type="triangle" w="med" len="med"/>
          </a:ln>
        </p:spPr>
      </p:sp>
      <p:sp>
        <p:nvSpPr>
          <p:cNvPr id="56396" name="Line 51"/>
          <p:cNvSpPr/>
          <p:nvPr/>
        </p:nvSpPr>
        <p:spPr>
          <a:xfrm flipV="1">
            <a:off x="276225" y="2125663"/>
            <a:ext cx="0" cy="4429125"/>
          </a:xfrm>
          <a:prstGeom prst="line">
            <a:avLst/>
          </a:prstGeom>
          <a:ln w="38100" cap="flat" cmpd="sng">
            <a:solidFill>
              <a:srgbClr val="0066FF"/>
            </a:solidFill>
            <a:prstDash val="solid"/>
            <a:round/>
            <a:headEnd type="none" w="med" len="med"/>
            <a:tailEnd type="none" w="med" len="med"/>
          </a:ln>
        </p:spPr>
      </p:sp>
      <p:sp>
        <p:nvSpPr>
          <p:cNvPr id="56397" name="Line 39"/>
          <p:cNvSpPr/>
          <p:nvPr/>
        </p:nvSpPr>
        <p:spPr>
          <a:xfrm rot="-5400000">
            <a:off x="2530475" y="-158750"/>
            <a:ext cx="19050" cy="4514850"/>
          </a:xfrm>
          <a:prstGeom prst="line">
            <a:avLst/>
          </a:prstGeom>
          <a:ln w="38100" cap="flat" cmpd="sng">
            <a:solidFill>
              <a:srgbClr val="3333CC"/>
            </a:solidFill>
            <a:prstDash val="solid"/>
            <a:round/>
            <a:headEnd type="none" w="med" len="med"/>
            <a:tailEnd type="none" w="med" len="med"/>
          </a:ln>
        </p:spPr>
      </p:sp>
      <p:sp>
        <p:nvSpPr>
          <p:cNvPr id="56398" name="Line 40"/>
          <p:cNvSpPr/>
          <p:nvPr/>
        </p:nvSpPr>
        <p:spPr>
          <a:xfrm rot="5400000" flipV="1">
            <a:off x="4543425" y="2303463"/>
            <a:ext cx="503238" cy="0"/>
          </a:xfrm>
          <a:prstGeom prst="line">
            <a:avLst/>
          </a:prstGeom>
          <a:ln w="38100" cap="flat" cmpd="sng">
            <a:solidFill>
              <a:srgbClr val="3333CC"/>
            </a:solidFill>
            <a:prstDash val="solid"/>
            <a:round/>
            <a:headEnd type="triangle" w="med" len="med"/>
            <a:tailEnd type="triangle" w="med" len="med"/>
          </a:ln>
        </p:spPr>
      </p:sp>
      <p:sp>
        <p:nvSpPr>
          <p:cNvPr id="56399" name="Line 40"/>
          <p:cNvSpPr/>
          <p:nvPr/>
        </p:nvSpPr>
        <p:spPr>
          <a:xfrm rot="5400000">
            <a:off x="927100" y="2665413"/>
            <a:ext cx="1079500" cy="0"/>
          </a:xfrm>
          <a:prstGeom prst="line">
            <a:avLst/>
          </a:prstGeom>
          <a:ln w="38100" cap="flat" cmpd="sng">
            <a:solidFill>
              <a:srgbClr val="3333CC"/>
            </a:solidFill>
            <a:prstDash val="solid"/>
            <a:round/>
            <a:headEnd type="triangle" w="med" len="med"/>
            <a:tailEnd type="triangle" w="med" len="med"/>
          </a:ln>
        </p:spPr>
      </p:sp>
      <p:sp>
        <p:nvSpPr>
          <p:cNvPr id="56400" name="Line 33"/>
          <p:cNvSpPr/>
          <p:nvPr/>
        </p:nvSpPr>
        <p:spPr>
          <a:xfrm flipH="1">
            <a:off x="3851275" y="2692400"/>
            <a:ext cx="396875" cy="0"/>
          </a:xfrm>
          <a:prstGeom prst="line">
            <a:avLst/>
          </a:prstGeom>
          <a:ln w="38100" cap="flat" cmpd="sng">
            <a:solidFill>
              <a:srgbClr val="3333CC"/>
            </a:solidFill>
            <a:prstDash val="solid"/>
            <a:round/>
            <a:headEnd type="none" w="med" len="med"/>
            <a:tailEnd type="triangle" w="med" len="med"/>
          </a:ln>
        </p:spPr>
      </p:sp>
      <p:sp>
        <p:nvSpPr>
          <p:cNvPr id="56401" name="Line 40"/>
          <p:cNvSpPr/>
          <p:nvPr/>
        </p:nvSpPr>
        <p:spPr>
          <a:xfrm rot="5400000" flipV="1">
            <a:off x="2673350" y="3241675"/>
            <a:ext cx="647700" cy="0"/>
          </a:xfrm>
          <a:prstGeom prst="line">
            <a:avLst/>
          </a:prstGeom>
          <a:ln w="38100" cap="flat" cmpd="sng">
            <a:solidFill>
              <a:srgbClr val="00B050"/>
            </a:solidFill>
            <a:prstDash val="solid"/>
            <a:round/>
            <a:headEnd type="none" w="med" len="med"/>
            <a:tailEnd type="triangle" w="med" len="med"/>
          </a:ln>
        </p:spPr>
      </p:sp>
      <p:sp>
        <p:nvSpPr>
          <p:cNvPr id="56402" name="Line 50"/>
          <p:cNvSpPr/>
          <p:nvPr/>
        </p:nvSpPr>
        <p:spPr>
          <a:xfrm rot="-10800000" flipH="1">
            <a:off x="3556000" y="4764088"/>
            <a:ext cx="1008063" cy="0"/>
          </a:xfrm>
          <a:prstGeom prst="line">
            <a:avLst/>
          </a:prstGeom>
          <a:ln w="38100" cap="flat" cmpd="sng">
            <a:solidFill>
              <a:schemeClr val="hlink"/>
            </a:solidFill>
            <a:prstDash val="solid"/>
            <a:round/>
            <a:headEnd type="none" w="med" len="med"/>
            <a:tailEnd type="triangle" w="med" len="med"/>
          </a:ln>
        </p:spPr>
      </p:sp>
      <p:sp>
        <p:nvSpPr>
          <p:cNvPr id="56403" name="Line 40"/>
          <p:cNvSpPr/>
          <p:nvPr/>
        </p:nvSpPr>
        <p:spPr>
          <a:xfrm rot="5400000" flipV="1">
            <a:off x="3338513" y="3103563"/>
            <a:ext cx="393700" cy="0"/>
          </a:xfrm>
          <a:prstGeom prst="line">
            <a:avLst/>
          </a:prstGeom>
          <a:ln w="38100" cap="flat" cmpd="sng">
            <a:solidFill>
              <a:srgbClr val="00B050"/>
            </a:solidFill>
            <a:prstDash val="solid"/>
            <a:round/>
            <a:headEnd type="none" w="med" len="med"/>
            <a:tailEnd type="none" w="med" len="med"/>
          </a:ln>
        </p:spPr>
      </p:sp>
      <p:sp>
        <p:nvSpPr>
          <p:cNvPr id="56404" name="Line 50"/>
          <p:cNvSpPr/>
          <p:nvPr/>
        </p:nvSpPr>
        <p:spPr>
          <a:xfrm rot="-10800000" flipH="1">
            <a:off x="3529013" y="3294063"/>
            <a:ext cx="1403350" cy="0"/>
          </a:xfrm>
          <a:prstGeom prst="line">
            <a:avLst/>
          </a:prstGeom>
          <a:ln w="38100" cap="flat" cmpd="sng">
            <a:solidFill>
              <a:schemeClr val="hlink"/>
            </a:solidFill>
            <a:prstDash val="solid"/>
            <a:round/>
            <a:headEnd type="none" w="med" len="med"/>
            <a:tailEnd type="none" w="med" len="med"/>
          </a:ln>
        </p:spPr>
      </p:sp>
      <p:sp>
        <p:nvSpPr>
          <p:cNvPr id="56405" name="Line 40"/>
          <p:cNvSpPr/>
          <p:nvPr/>
        </p:nvSpPr>
        <p:spPr>
          <a:xfrm rot="5400000">
            <a:off x="4267200" y="3943350"/>
            <a:ext cx="1330325" cy="0"/>
          </a:xfrm>
          <a:prstGeom prst="line">
            <a:avLst/>
          </a:prstGeom>
          <a:ln w="38100" cap="flat" cmpd="sng">
            <a:solidFill>
              <a:srgbClr val="00B050"/>
            </a:solidFill>
            <a:prstDash val="solid"/>
            <a:round/>
            <a:headEnd type="none" w="med" len="med"/>
            <a:tailEnd type="triangle" w="med" len="med"/>
          </a:ln>
        </p:spPr>
      </p:sp>
      <p:sp>
        <p:nvSpPr>
          <p:cNvPr id="56406" name="Line 59"/>
          <p:cNvSpPr/>
          <p:nvPr/>
        </p:nvSpPr>
        <p:spPr>
          <a:xfrm rot="5400000" flipV="1">
            <a:off x="2551113" y="3484563"/>
            <a:ext cx="0" cy="576262"/>
          </a:xfrm>
          <a:prstGeom prst="line">
            <a:avLst/>
          </a:prstGeom>
          <a:ln w="38100" cap="flat" cmpd="sng">
            <a:solidFill>
              <a:srgbClr val="FF3300"/>
            </a:solidFill>
            <a:prstDash val="dash"/>
            <a:round/>
            <a:headEnd type="none" w="med" len="med"/>
            <a:tailEnd type="none" w="med" len="med"/>
          </a:ln>
        </p:spPr>
      </p:sp>
      <p:sp>
        <p:nvSpPr>
          <p:cNvPr id="56407" name="Line 59"/>
          <p:cNvSpPr/>
          <p:nvPr/>
        </p:nvSpPr>
        <p:spPr>
          <a:xfrm rot="-5400000" flipH="1" flipV="1">
            <a:off x="2041525" y="5610225"/>
            <a:ext cx="0" cy="466725"/>
          </a:xfrm>
          <a:prstGeom prst="line">
            <a:avLst/>
          </a:prstGeom>
          <a:ln w="38100" cap="flat" cmpd="sng">
            <a:solidFill>
              <a:srgbClr val="FF3300"/>
            </a:solidFill>
            <a:prstDash val="dash"/>
            <a:round/>
            <a:headEnd type="none" w="med" len="med"/>
            <a:tailEnd type="triangle" w="med" len="med"/>
          </a:ln>
        </p:spPr>
      </p:sp>
      <p:sp>
        <p:nvSpPr>
          <p:cNvPr id="56408" name="Line 40"/>
          <p:cNvSpPr/>
          <p:nvPr/>
        </p:nvSpPr>
        <p:spPr>
          <a:xfrm rot="5400000">
            <a:off x="1249363" y="4799013"/>
            <a:ext cx="2051050" cy="0"/>
          </a:xfrm>
          <a:prstGeom prst="line">
            <a:avLst/>
          </a:prstGeom>
          <a:ln w="38100" cap="flat" cmpd="sng">
            <a:solidFill>
              <a:srgbClr val="FF0000"/>
            </a:solidFill>
            <a:prstDash val="dash"/>
            <a:round/>
            <a:headEnd type="none" w="med" len="med"/>
            <a:tailEnd type="none" w="med" len="med"/>
          </a:ln>
        </p:spPr>
      </p:sp>
      <p:sp>
        <p:nvSpPr>
          <p:cNvPr id="56409" name="Line 50"/>
          <p:cNvSpPr/>
          <p:nvPr/>
        </p:nvSpPr>
        <p:spPr>
          <a:xfrm rot="-10800000" flipH="1">
            <a:off x="2609850" y="5843588"/>
            <a:ext cx="431800" cy="0"/>
          </a:xfrm>
          <a:prstGeom prst="line">
            <a:avLst/>
          </a:prstGeom>
          <a:ln w="38100" cap="flat" cmpd="sng">
            <a:solidFill>
              <a:schemeClr val="hlink"/>
            </a:solidFill>
            <a:prstDash val="solid"/>
            <a:round/>
            <a:headEnd type="none" w="med" len="med"/>
            <a:tailEnd type="none" w="med" len="med"/>
          </a:ln>
        </p:spPr>
      </p:sp>
      <p:sp>
        <p:nvSpPr>
          <p:cNvPr id="56410" name="Line 40"/>
          <p:cNvSpPr/>
          <p:nvPr/>
        </p:nvSpPr>
        <p:spPr>
          <a:xfrm rot="5400000">
            <a:off x="1638300" y="4906963"/>
            <a:ext cx="1908175" cy="0"/>
          </a:xfrm>
          <a:prstGeom prst="line">
            <a:avLst/>
          </a:prstGeom>
          <a:ln w="38100" cap="flat" cmpd="sng">
            <a:solidFill>
              <a:srgbClr val="00B050"/>
            </a:solidFill>
            <a:prstDash val="solid"/>
            <a:round/>
            <a:headEnd type="none" w="med" len="med"/>
            <a:tailEnd type="none" w="med" len="med"/>
          </a:ln>
        </p:spPr>
      </p:sp>
      <p:sp>
        <p:nvSpPr>
          <p:cNvPr id="56411" name="Line 50"/>
          <p:cNvSpPr/>
          <p:nvPr/>
        </p:nvSpPr>
        <p:spPr>
          <a:xfrm rot="-10800000" flipH="1">
            <a:off x="2573338" y="3959225"/>
            <a:ext cx="288925" cy="0"/>
          </a:xfrm>
          <a:prstGeom prst="line">
            <a:avLst/>
          </a:prstGeom>
          <a:ln w="38100" cap="flat" cmpd="sng">
            <a:solidFill>
              <a:schemeClr val="hlink"/>
            </a:solidFill>
            <a:prstDash val="solid"/>
            <a:round/>
            <a:headEnd type="none" w="med" len="med"/>
            <a:tailEnd type="triangle" w="med" len="med"/>
          </a:ln>
        </p:spPr>
      </p:sp>
      <p:sp>
        <p:nvSpPr>
          <p:cNvPr id="56412" name="Line 59"/>
          <p:cNvSpPr/>
          <p:nvPr/>
        </p:nvSpPr>
        <p:spPr>
          <a:xfrm rot="5400000" flipH="1" flipV="1">
            <a:off x="6249988" y="6138863"/>
            <a:ext cx="0" cy="1116012"/>
          </a:xfrm>
          <a:prstGeom prst="line">
            <a:avLst/>
          </a:prstGeom>
          <a:ln w="38100" cap="flat" cmpd="sng">
            <a:solidFill>
              <a:srgbClr val="FF3300"/>
            </a:solidFill>
            <a:prstDash val="dash"/>
            <a:round/>
            <a:headEnd type="none" w="med" len="med"/>
            <a:tailEnd type="triangle" w="med" len="med"/>
          </a:ln>
        </p:spPr>
      </p:sp>
      <p:sp>
        <p:nvSpPr>
          <p:cNvPr id="56413" name="Text Box 57"/>
          <p:cNvSpPr txBox="1"/>
          <p:nvPr/>
        </p:nvSpPr>
        <p:spPr>
          <a:xfrm>
            <a:off x="6832600" y="6494463"/>
            <a:ext cx="1700213"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控制信号线</a:t>
            </a:r>
          </a:p>
        </p:txBody>
      </p:sp>
      <p:sp>
        <p:nvSpPr>
          <p:cNvPr id="116" name="矩形 115"/>
          <p:cNvSpPr/>
          <p:nvPr/>
        </p:nvSpPr>
        <p:spPr>
          <a:xfrm>
            <a:off x="161925" y="1431925"/>
            <a:ext cx="5172075" cy="53117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56415" name="Text Box 57"/>
          <p:cNvSpPr txBox="1"/>
          <p:nvPr/>
        </p:nvSpPr>
        <p:spPr>
          <a:xfrm>
            <a:off x="207963" y="1500188"/>
            <a:ext cx="2563812"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中央处理器（</a:t>
            </a:r>
            <a:r>
              <a:rPr lang="en-US" altLang="zh-CN" sz="2000" dirty="0">
                <a:solidFill>
                  <a:srgbClr val="FF3300"/>
                </a:solidFill>
                <a:latin typeface="微软雅黑" panose="020B0503020204020204" pitchFamily="34" charset="-122"/>
                <a:ea typeface="微软雅黑" panose="020B0503020204020204" pitchFamily="34" charset="-122"/>
              </a:rPr>
              <a:t>CPU</a:t>
            </a:r>
            <a:r>
              <a:rPr lang="zh-CN" altLang="en-US" sz="2000" dirty="0">
                <a:solidFill>
                  <a:srgbClr val="FF3300"/>
                </a:solidFill>
                <a:latin typeface="微软雅黑" panose="020B0503020204020204" pitchFamily="34" charset="-122"/>
                <a:ea typeface="微软雅黑" panose="020B0503020204020204" pitchFamily="34" charset="-122"/>
              </a:rPr>
              <a:t>）</a:t>
            </a:r>
          </a:p>
        </p:txBody>
      </p:sp>
      <p:sp>
        <p:nvSpPr>
          <p:cNvPr id="118" name="Rectangle 99"/>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4000" b="1">
                <a:solidFill>
                  <a:srgbClr val="CC3300"/>
                </a:solidFill>
                <a:latin typeface="+mj-lt"/>
                <a:ea typeface="黑体" panose="02010609060101010101" pitchFamily="49" charset="-122"/>
                <a:cs typeface="+mj-cs"/>
              </a:defRPr>
            </a:lvl1pPr>
            <a:lvl2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000" b="1">
                <a:solidFill>
                  <a:srgbClr val="CC3300"/>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000" b="1">
                <a:solidFill>
                  <a:srgbClr val="CC33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0" cap="none" spc="0" normalizeH="0" baseline="0" noProof="0" dirty="0">
                <a:ln>
                  <a:noFill/>
                </a:ln>
                <a:solidFill>
                  <a:srgbClr val="CC3300"/>
                </a:solidFill>
                <a:effectLst/>
                <a:uLnTx/>
                <a:uFillTx/>
                <a:latin typeface="+mj-lt"/>
                <a:ea typeface="黑体" panose="02010609060101010101" pitchFamily="49" charset="-122"/>
                <a:cs typeface="+mj-cs"/>
              </a:rPr>
              <a:t>程序和指令执行过程举例</a:t>
            </a:r>
          </a:p>
        </p:txBody>
      </p:sp>
      <p:sp>
        <p:nvSpPr>
          <p:cNvPr id="56417" name="Text Box 61"/>
          <p:cNvSpPr txBox="1"/>
          <p:nvPr/>
        </p:nvSpPr>
        <p:spPr>
          <a:xfrm>
            <a:off x="927100" y="6016625"/>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F</a:t>
            </a:r>
          </a:p>
        </p:txBody>
      </p:sp>
      <p:sp>
        <p:nvSpPr>
          <p:cNvPr id="56418" name="Text Box 61"/>
          <p:cNvSpPr txBox="1"/>
          <p:nvPr/>
        </p:nvSpPr>
        <p:spPr>
          <a:xfrm>
            <a:off x="619125" y="4800600"/>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a:t>
            </a:r>
          </a:p>
        </p:txBody>
      </p:sp>
      <p:sp>
        <p:nvSpPr>
          <p:cNvPr id="56419" name="Text Box 61"/>
          <p:cNvSpPr txBox="1"/>
          <p:nvPr/>
        </p:nvSpPr>
        <p:spPr>
          <a:xfrm>
            <a:off x="1785938" y="4789488"/>
            <a:ext cx="619125"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B</a:t>
            </a:r>
          </a:p>
        </p:txBody>
      </p:sp>
      <p:sp>
        <p:nvSpPr>
          <p:cNvPr id="56420" name="Text Box 61"/>
          <p:cNvSpPr txBox="1"/>
          <p:nvPr/>
        </p:nvSpPr>
        <p:spPr>
          <a:xfrm>
            <a:off x="1738313" y="5837238"/>
            <a:ext cx="1262062" cy="461962"/>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ALUop</a:t>
            </a:r>
          </a:p>
        </p:txBody>
      </p:sp>
      <p:sp>
        <p:nvSpPr>
          <p:cNvPr id="127" name="Text Box 96"/>
          <p:cNvSpPr txBox="1"/>
          <p:nvPr/>
        </p:nvSpPr>
        <p:spPr>
          <a:xfrm>
            <a:off x="242888" y="762000"/>
            <a:ext cx="8785225" cy="831850"/>
          </a:xfrm>
          <a:prstGeom prst="rect">
            <a:avLst/>
          </a:prstGeom>
          <a:noFill/>
          <a:ln w="9525">
            <a:noFill/>
          </a:ln>
        </p:spPr>
        <p:txBody>
          <a:bodyPr anchor="t" anchorCtr="0">
            <a:spAutoFit/>
          </a:bodyPr>
          <a:lstStyle/>
          <a:p>
            <a:pPr marL="342900" indent="-342900" eaLnBrk="0" hangingPunct="0">
              <a:spcBef>
                <a:spcPct val="50000"/>
              </a:spcBef>
            </a:pPr>
            <a:r>
              <a:rPr lang="zh-CN" altLang="en-US" sz="2400" dirty="0">
                <a:solidFill>
                  <a:srgbClr val="3333CC"/>
                </a:solidFill>
                <a:latin typeface="微软雅黑" panose="020B0503020204020204" pitchFamily="34" charset="-122"/>
                <a:ea typeface="微软雅黑" panose="020B0503020204020204" pitchFamily="34" charset="-122"/>
              </a:rPr>
              <a:t>指令 </a:t>
            </a:r>
            <a:r>
              <a:rPr lang="en-US" altLang="zh-CN" sz="2400" dirty="0">
                <a:solidFill>
                  <a:srgbClr val="3333CC"/>
                </a:solidFill>
                <a:latin typeface="微软雅黑" panose="020B0503020204020204" pitchFamily="34" charset="-122"/>
                <a:ea typeface="微软雅黑" panose="020B0503020204020204" pitchFamily="34" charset="-122"/>
              </a:rPr>
              <a:t>0001 0001</a:t>
            </a:r>
            <a:r>
              <a:rPr lang="zh-CN" altLang="en-US" sz="2400" dirty="0">
                <a:solidFill>
                  <a:srgbClr val="3333CC"/>
                </a:solidFill>
                <a:latin typeface="微软雅黑" panose="020B0503020204020204" pitchFamily="34" charset="-122"/>
                <a:ea typeface="微软雅黑" panose="020B0503020204020204" pitchFamily="34" charset="-122"/>
              </a:rPr>
              <a:t>功能为</a:t>
            </a:r>
            <a:r>
              <a:rPr lang="en-US" altLang="zh-CN" sz="2400" dirty="0">
                <a:solidFill>
                  <a:srgbClr val="3333CC"/>
                </a:solidFill>
                <a:latin typeface="微软雅黑" panose="020B0503020204020204" pitchFamily="34" charset="-122"/>
                <a:ea typeface="微软雅黑" panose="020B0503020204020204" pitchFamily="34" charset="-122"/>
              </a:rPr>
              <a:t>R[0]←R[0]+R[1]</a:t>
            </a:r>
            <a:r>
              <a:rPr lang="zh-CN" altLang="en-US" sz="2400" dirty="0">
                <a:solidFill>
                  <a:srgbClr val="3333CC"/>
                </a:solidFill>
                <a:latin typeface="微软雅黑" panose="020B0503020204020204" pitchFamily="34" charset="-122"/>
                <a:ea typeface="微软雅黑" panose="020B0503020204020204" pitchFamily="34" charset="-122"/>
              </a:rPr>
              <a:t>，指令执行过程如下：</a:t>
            </a:r>
          </a:p>
        </p:txBody>
      </p:sp>
      <p:sp>
        <p:nvSpPr>
          <p:cNvPr id="56422" name="矩形 1"/>
          <p:cNvSpPr/>
          <p:nvPr/>
        </p:nvSpPr>
        <p:spPr>
          <a:xfrm>
            <a:off x="6438900" y="2573338"/>
            <a:ext cx="1258888" cy="338137"/>
          </a:xfrm>
          <a:prstGeom prst="rect">
            <a:avLst/>
          </a:prstGeom>
          <a:noFill/>
          <a:ln w="9525">
            <a:noFill/>
          </a:ln>
        </p:spPr>
        <p:txBody>
          <a:bodyPr wrap="none" anchor="t" anchorCtr="0">
            <a:spAutoFit/>
          </a:bodyPr>
          <a:lstStyle/>
          <a:p>
            <a:pPr eaLnBrk="0" hangingPunct="0"/>
            <a:r>
              <a:rPr lang="en-US" altLang="zh-CN" dirty="0">
                <a:solidFill>
                  <a:srgbClr val="FF0000"/>
                </a:solidFill>
                <a:latin typeface="微软雅黑" panose="020B0503020204020204" pitchFamily="34" charset="-122"/>
                <a:ea typeface="微软雅黑" panose="020B0503020204020204" pitchFamily="34" charset="-122"/>
              </a:rPr>
              <a:t>1110 0110</a:t>
            </a:r>
            <a:endParaRPr lang="zh-CN" altLang="en-US" dirty="0">
              <a:solidFill>
                <a:srgbClr val="FF0000"/>
              </a:solidFill>
              <a:latin typeface="微软雅黑" panose="020B0503020204020204" pitchFamily="34" charset="-122"/>
              <a:ea typeface="微软雅黑" panose="020B0503020204020204" pitchFamily="34" charset="-122"/>
            </a:endParaRPr>
          </a:p>
        </p:txBody>
      </p:sp>
      <p:sp>
        <p:nvSpPr>
          <p:cNvPr id="3" name="矩形 2"/>
          <p:cNvSpPr/>
          <p:nvPr/>
        </p:nvSpPr>
        <p:spPr>
          <a:xfrm>
            <a:off x="33338" y="1160463"/>
            <a:ext cx="9043988" cy="768350"/>
          </a:xfrm>
          <a:prstGeom prst="rect">
            <a:avLst/>
          </a:prstGeom>
          <a:solidFill>
            <a:schemeClr val="bg1"/>
          </a:solidFill>
        </p:spPr>
        <p:txBody>
          <a:bodyPr>
            <a:spAutoFit/>
          </a:bodyPr>
          <a:lstStyle/>
          <a:p>
            <a:pPr marL="0" marR="0" lvl="0" indent="266700" algn="just" defTabSz="914400" rtl="0" eaLnBrk="0" fontAlgn="base" latinLnBrk="0" hangingPunct="0">
              <a:lnSpc>
                <a:spcPct val="100000"/>
              </a:lnSpc>
              <a:spcBef>
                <a:spcPct val="0"/>
              </a:spcBef>
              <a:spcAft>
                <a:spcPts val="0"/>
              </a:spcAft>
              <a:buClrTx/>
              <a:buSzTx/>
              <a:buFontTx/>
              <a:buNone/>
              <a:defRPr/>
            </a:pPr>
            <a:r>
              <a:rPr kumimoji="0" lang="en-US"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ALU</a:t>
            </a:r>
            <a:r>
              <a:rPr kumimoji="0" lang="zh-CN" altLang="en-US"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运算</a:t>
            </a:r>
            <a:r>
              <a:rPr kumimoji="0" lang="pt-BR"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R[0]←R[0]+R[1]</a:t>
            </a:r>
            <a:r>
              <a:rPr kumimoji="0" lang="zh-CN" altLang="en-US"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的微操作</a:t>
            </a:r>
            <a:r>
              <a:rPr kumimoji="0" lang="zh-CN" altLang="en-US" sz="2200" b="1" i="0" u="none" strike="noStrike" kern="100" cap="none" spc="0" normalizeH="0" baseline="0" noProof="0" dirty="0">
                <a:ln>
                  <a:noFill/>
                </a:ln>
                <a:solidFill>
                  <a:srgbClr val="990033"/>
                </a:solidFill>
                <a:effectLst/>
                <a:uLnTx/>
                <a:uFillTx/>
                <a:latin typeface="微软雅黑" panose="020B0503020204020204" pitchFamily="34" charset="-122"/>
                <a:ea typeface="微软雅黑" panose="020B0503020204020204" pitchFamily="34" charset="-122"/>
                <a:cs typeface="+mn-cs"/>
              </a:rPr>
              <a:t>（在控制信号的控制下完成）</a:t>
            </a:r>
            <a:r>
              <a:rPr kumimoji="0" lang="zh-CN"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a:t>
            </a:r>
            <a:endParaRPr kumimoji="0" lang="en-US"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endParaRPr>
          </a:p>
          <a:p>
            <a:pPr marL="0" marR="0" lvl="0" indent="266700" algn="just" defTabSz="914400" rtl="0" eaLnBrk="0" fontAlgn="base" latinLnBrk="0" hangingPunct="0">
              <a:lnSpc>
                <a:spcPct val="100000"/>
              </a:lnSpc>
              <a:spcBef>
                <a:spcPct val="0"/>
              </a:spcBef>
              <a:spcAft>
                <a:spcPts val="0"/>
              </a:spcAft>
              <a:buClrTx/>
              <a:buSzTx/>
              <a:buFontTx/>
              <a:buNone/>
              <a:defRPr/>
            </a:pPr>
            <a:r>
              <a:rPr kumimoji="0" lang="en-US"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                           </a:t>
            </a:r>
            <a:r>
              <a:rPr kumimoji="0" lang="en-US"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A←R[0]</a:t>
            </a:r>
            <a:r>
              <a:rPr kumimoji="0" lang="zh-CN" altLang="en-US"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B←R[1]</a:t>
            </a:r>
            <a:r>
              <a:rPr kumimoji="0" lang="zh-CN" altLang="en-US"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2200" b="1" i="0" u="none" strike="noStrike" kern="1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rPr>
              <a:t>ALUop←add</a:t>
            </a:r>
            <a:r>
              <a:rPr kumimoji="0" lang="zh-CN" altLang="en-US"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R[0]←F</a:t>
            </a:r>
            <a:endParaRPr kumimoji="0" lang="zh-CN" altLang="zh-CN" sz="2200" b="1" i="0" u="none" strike="noStrike" kern="1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
        <p:nvSpPr>
          <p:cNvPr id="56424" name="矩形 106"/>
          <p:cNvSpPr/>
          <p:nvPr/>
        </p:nvSpPr>
        <p:spPr>
          <a:xfrm>
            <a:off x="6411913" y="3914775"/>
            <a:ext cx="1314450" cy="369888"/>
          </a:xfrm>
          <a:prstGeom prst="rect">
            <a:avLst/>
          </a:prstGeom>
          <a:noFill/>
          <a:ln w="9525">
            <a:noFill/>
          </a:ln>
        </p:spPr>
        <p:txBody>
          <a:bodyPr wrap="none" anchor="t" anchorCtr="0">
            <a:spAutoFit/>
          </a:bodyPr>
          <a:lstStyle/>
          <a:p>
            <a:pPr eaLnBrk="0" hangingPunct="0"/>
            <a:r>
              <a:rPr lang="en-US" altLang="zh-CN" dirty="0">
                <a:solidFill>
                  <a:srgbClr val="FF0000"/>
                </a:solidFill>
                <a:latin typeface="微软雅黑" panose="020B0503020204020204" pitchFamily="34" charset="-122"/>
                <a:ea typeface="微软雅黑" panose="020B0503020204020204" pitchFamily="34" charset="-122"/>
              </a:rPr>
              <a:t>0001</a:t>
            </a:r>
            <a:r>
              <a:rPr lang="en-US" altLang="zh-CN" sz="1800" dirty="0">
                <a:solidFill>
                  <a:srgbClr val="FF0000"/>
                </a:solidFill>
                <a:latin typeface="黑体" panose="02010609060101010101" pitchFamily="49" charset="-122"/>
                <a:ea typeface="黑体" panose="02010609060101010101" pitchFamily="49" charset="-122"/>
              </a:rPr>
              <a:t> </a:t>
            </a:r>
            <a:r>
              <a:rPr lang="en-US" altLang="zh-CN" dirty="0">
                <a:solidFill>
                  <a:srgbClr val="FF0000"/>
                </a:solidFill>
                <a:latin typeface="微软雅黑" panose="020B0503020204020204" pitchFamily="34" charset="-122"/>
                <a:ea typeface="微软雅黑" panose="020B0503020204020204" pitchFamily="34" charset="-122"/>
              </a:rPr>
              <a:t>0001</a:t>
            </a:r>
            <a:endParaRPr lang="zh-CN" altLang="en-US" dirty="0">
              <a:solidFill>
                <a:srgbClr val="FF0000"/>
              </a:solidFill>
              <a:latin typeface="微软雅黑" panose="020B0503020204020204" pitchFamily="34" charset="-122"/>
              <a:ea typeface="微软雅黑" panose="020B0503020204020204" pitchFamily="34" charset="-122"/>
            </a:endParaRPr>
          </a:p>
        </p:txBody>
      </p:sp>
      <p:sp>
        <p:nvSpPr>
          <p:cNvPr id="56425" name="Line 59"/>
          <p:cNvSpPr/>
          <p:nvPr/>
        </p:nvSpPr>
        <p:spPr>
          <a:xfrm rot="5400000" flipH="1" flipV="1">
            <a:off x="6253163" y="5789613"/>
            <a:ext cx="0" cy="1116012"/>
          </a:xfrm>
          <a:prstGeom prst="line">
            <a:avLst/>
          </a:prstGeom>
          <a:ln w="38100" cap="flat" cmpd="sng">
            <a:solidFill>
              <a:srgbClr val="0000FF"/>
            </a:solidFill>
            <a:prstDash val="solid"/>
            <a:round/>
            <a:headEnd type="none" w="med" len="med"/>
            <a:tailEnd type="triangle" w="med" len="med"/>
          </a:ln>
        </p:spPr>
      </p:sp>
      <p:sp>
        <p:nvSpPr>
          <p:cNvPr id="56426" name="Text Box 57"/>
          <p:cNvSpPr txBox="1"/>
          <p:nvPr/>
        </p:nvSpPr>
        <p:spPr>
          <a:xfrm>
            <a:off x="6794500" y="6129338"/>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00FF"/>
                </a:solidFill>
                <a:latin typeface="微软雅黑" panose="020B0503020204020204" pitchFamily="34" charset="-122"/>
                <a:ea typeface="微软雅黑" panose="020B0503020204020204" pitchFamily="34" charset="-122"/>
              </a:rPr>
              <a:t>数据传送线</a:t>
            </a:r>
          </a:p>
        </p:txBody>
      </p:sp>
      <p:sp>
        <p:nvSpPr>
          <p:cNvPr id="4" name="矩形 3"/>
          <p:cNvSpPr/>
          <p:nvPr/>
        </p:nvSpPr>
        <p:spPr>
          <a:xfrm>
            <a:off x="3581400" y="5364163"/>
            <a:ext cx="5534025" cy="1447800"/>
          </a:xfrm>
          <a:prstGeom prst="rect">
            <a:avLst/>
          </a:prstGeom>
          <a:solidFill>
            <a:schemeClr val="bg1"/>
          </a:solidFill>
          <a:ln>
            <a:solidFill>
              <a:schemeClr val="tx1"/>
            </a:solidFill>
          </a:ln>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CPU</a:t>
            </a:r>
            <a:r>
              <a:rPr kumimoji="0" lang="zh-CN"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中所有微操作都由时钟信号进行定时，时钟信号（</a:t>
            </a:r>
            <a:r>
              <a:rPr kumimoji="0" lang="en-US"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clock signal</a:t>
            </a:r>
            <a:r>
              <a:rPr kumimoji="0" lang="zh-CN"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）的宽度为一个时钟周期（</a:t>
            </a:r>
            <a:r>
              <a:rPr kumimoji="0" lang="en-US"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clock cycle</a:t>
            </a:r>
            <a:r>
              <a:rPr kumimoji="0" lang="zh-CN" altLang="zh-CN" sz="22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）。一条指令的执行时间包含一个或多个时钟周期</a:t>
            </a:r>
            <a:endParaRPr kumimoji="0" lang="zh-CN" altLang="en-US" sz="2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
        <p:nvSpPr>
          <p:cNvPr id="56428" name="Line 59"/>
          <p:cNvSpPr/>
          <p:nvPr/>
        </p:nvSpPr>
        <p:spPr>
          <a:xfrm rot="10800000" flipH="1" flipV="1">
            <a:off x="3257550" y="4044950"/>
            <a:ext cx="0" cy="539750"/>
          </a:xfrm>
          <a:prstGeom prst="line">
            <a:avLst/>
          </a:prstGeom>
          <a:ln w="38100" cap="flat" cmpd="sng">
            <a:solidFill>
              <a:srgbClr val="FF3300"/>
            </a:solidFill>
            <a:prstDash val="dash"/>
            <a:round/>
            <a:headEnd type="none" w="med" len="med"/>
            <a:tailEnd type="triangle" w="med" len="med"/>
          </a:ln>
        </p:spPr>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blinds(horizontal)">
                                      <p:cBhvr>
                                        <p:cTn id="7" dur="500"/>
                                        <p:tgtEl>
                                          <p:spTgt spid="12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p:bldP spid="3" grpId="0" animBg="1"/>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标题 1"/>
          <p:cNvSpPr>
            <a:spLocks noGrp="1"/>
          </p:cNvSpPr>
          <p:nvPr>
            <p:ph type="title"/>
          </p:nvPr>
        </p:nvSpPr>
        <p:spPr>
          <a:xfrm>
            <a:off x="390525" y="180975"/>
            <a:ext cx="8502650" cy="561975"/>
          </a:xfrm>
        </p:spPr>
        <p:txBody>
          <a:bodyPr vert="horz" wrap="square" lIns="63500" tIns="25400" rIns="63500" bIns="25400" anchor="t" anchorCtr="0">
            <a:spAutoFit/>
          </a:bodyPr>
          <a:lstStyle/>
          <a:p>
            <a:r>
              <a:rPr lang="zh-CN" altLang="en-US" sz="3600" dirty="0"/>
              <a:t>“数字逻辑与计算机组成”总体思路</a:t>
            </a:r>
          </a:p>
        </p:txBody>
      </p:sp>
      <p:grpSp>
        <p:nvGrpSpPr>
          <p:cNvPr id="15362" name="组合 1"/>
          <p:cNvGrpSpPr/>
          <p:nvPr/>
        </p:nvGrpSpPr>
        <p:grpSpPr>
          <a:xfrm>
            <a:off x="161925" y="1042988"/>
            <a:ext cx="4592638" cy="5761037"/>
            <a:chOff x="161925" y="890468"/>
            <a:chExt cx="4593296" cy="5959595"/>
          </a:xfrm>
        </p:grpSpPr>
        <p:pic>
          <p:nvPicPr>
            <p:cNvPr id="15363" name="图片 5"/>
            <p:cNvPicPr>
              <a:picLocks noChangeAspect="1"/>
            </p:cNvPicPr>
            <p:nvPr/>
          </p:nvPicPr>
          <p:blipFill>
            <a:blip r:embed="rId3"/>
            <a:stretch>
              <a:fillRect/>
            </a:stretch>
          </p:blipFill>
          <p:spPr>
            <a:xfrm>
              <a:off x="161925" y="890468"/>
              <a:ext cx="2835275" cy="5959595"/>
            </a:xfrm>
            <a:prstGeom prst="rect">
              <a:avLst/>
            </a:prstGeom>
            <a:noFill/>
            <a:ln w="9525">
              <a:noFill/>
            </a:ln>
          </p:spPr>
        </p:pic>
        <p:sp>
          <p:nvSpPr>
            <p:cNvPr id="11" name="矩形 10"/>
            <p:cNvSpPr/>
            <p:nvPr/>
          </p:nvSpPr>
          <p:spPr>
            <a:xfrm>
              <a:off x="3311976" y="3568919"/>
              <a:ext cx="1382911" cy="2588130"/>
            </a:xfrm>
            <a:prstGeom prst="rect">
              <a:avLst/>
            </a:prstGeom>
            <a:solidFill>
              <a:srgbClr val="FF0000">
                <a:alpha val="31000"/>
              </a:srgbClr>
            </a:solid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15365" name="文本框 11"/>
            <p:cNvSpPr txBox="1"/>
            <p:nvPr/>
          </p:nvSpPr>
          <p:spPr>
            <a:xfrm>
              <a:off x="3280412" y="4297822"/>
              <a:ext cx="1474809" cy="1674471"/>
            </a:xfrm>
            <a:prstGeom prst="rect">
              <a:avLst/>
            </a:prstGeom>
            <a:noFill/>
            <a:ln w="9525">
              <a:noFill/>
            </a:ln>
          </p:spPr>
          <p:txBody>
            <a:bodyPr anchor="t" anchorCtr="0">
              <a:spAutoFit/>
            </a:bodyPr>
            <a:lstStyle/>
            <a:p>
              <a:pPr algn="ctr"/>
              <a:r>
                <a:rPr lang="zh-CN" altLang="en-US" sz="2000" dirty="0">
                  <a:latin typeface="微软雅黑" panose="020B0503020204020204" pitchFamily="34" charset="-122"/>
                  <a:ea typeface="微软雅黑" panose="020B0503020204020204" pitchFamily="34" charset="-122"/>
                </a:rPr>
                <a:t>数字逻辑</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与</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计算机组成</a:t>
              </a:r>
              <a:endParaRPr lang="en-US" altLang="zh-CN" sz="2000" dirty="0">
                <a:latin typeface="微软雅黑" panose="020B0503020204020204" pitchFamily="34" charset="-122"/>
                <a:ea typeface="微软雅黑" panose="020B0503020204020204" pitchFamily="34" charset="-122"/>
              </a:endParaRPr>
            </a:p>
            <a:p>
              <a:pPr algn="ctr"/>
              <a:r>
                <a:rPr lang="en-US" altLang="zh-CN" sz="2000" dirty="0">
                  <a:solidFill>
                    <a:srgbClr val="FF0000"/>
                  </a:solidFill>
                  <a:latin typeface="微软雅黑" panose="020B0503020204020204" pitchFamily="34" charset="-122"/>
                  <a:ea typeface="微软雅黑" panose="020B0503020204020204" pitchFamily="34" charset="-122"/>
                </a:rPr>
                <a:t>DL&amp;CO</a:t>
              </a:r>
            </a:p>
            <a:p>
              <a:pPr algn="ctr"/>
              <a:endParaRPr lang="en-US" altLang="zh-CN" sz="2000" dirty="0">
                <a:latin typeface="微软雅黑" panose="020B0503020204020204" pitchFamily="34" charset="-122"/>
                <a:ea typeface="微软雅黑" panose="020B0503020204020204" pitchFamily="34" charset="-122"/>
              </a:endParaRPr>
            </a:p>
          </p:txBody>
        </p:sp>
        <p:cxnSp>
          <p:nvCxnSpPr>
            <p:cNvPr id="17" name="直接连接符 16"/>
            <p:cNvCxnSpPr/>
            <p:nvPr/>
          </p:nvCxnSpPr>
          <p:spPr>
            <a:xfrm>
              <a:off x="2816605" y="6157049"/>
              <a:ext cx="755758"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2807079" y="3568919"/>
              <a:ext cx="755758"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5368" name="TextBox 8"/>
          <p:cNvSpPr txBox="1"/>
          <p:nvPr/>
        </p:nvSpPr>
        <p:spPr>
          <a:xfrm>
            <a:off x="3222625" y="819150"/>
            <a:ext cx="5629275" cy="2246313"/>
          </a:xfrm>
          <a:prstGeom prst="rect">
            <a:avLst/>
          </a:prstGeom>
          <a:noFill/>
          <a:ln w="9525">
            <a:noFill/>
          </a:ln>
        </p:spPr>
        <p:txBody>
          <a:bodyPr anchor="t" anchorCtr="0">
            <a:spAutoFit/>
          </a:bodyPr>
          <a:lstStyle/>
          <a:p>
            <a:pPr marL="342900" indent="-342900">
              <a:lnSpc>
                <a:spcPts val="2800"/>
              </a:lnSpc>
              <a:spcBef>
                <a:spcPts val="600"/>
              </a:spcBef>
              <a:buFont typeface="Wingdings" panose="05000000000000000000" pitchFamily="2" charset="2"/>
              <a:buChar char="Ø"/>
            </a:pPr>
            <a:r>
              <a:rPr lang="zh-CN" altLang="en-US" sz="2000" dirty="0">
                <a:solidFill>
                  <a:srgbClr val="FF0000"/>
                </a:solidFill>
                <a:latin typeface="微软雅黑" panose="020B0503020204020204" pitchFamily="34" charset="-122"/>
                <a:ea typeface="微软雅黑" panose="020B0503020204020204" pitchFamily="34" charset="-122"/>
              </a:rPr>
              <a:t>课程内容：</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）将</a:t>
            </a:r>
            <a:r>
              <a:rPr lang="zh-CN" altLang="en-US" sz="2000" dirty="0">
                <a:solidFill>
                  <a:srgbClr val="0000FF"/>
                </a:solidFill>
                <a:latin typeface="微软雅黑" panose="020B0503020204020204" pitchFamily="34" charset="-122"/>
                <a:ea typeface="微软雅黑" panose="020B0503020204020204" pitchFamily="34" charset="-122"/>
              </a:rPr>
              <a:t>数据通路和控制器</a:t>
            </a:r>
            <a:r>
              <a:rPr lang="zh-CN" altLang="en-US" sz="2000" dirty="0">
                <a:latin typeface="微软雅黑" panose="020B0503020204020204" pitchFamily="34" charset="-122"/>
                <a:ea typeface="微软雅黑" panose="020B0503020204020204" pitchFamily="34" charset="-122"/>
              </a:rPr>
              <a:t>设计作为数字逻辑电路之后的数字系统设计案例，将传统的两门课贯穿起来；以</a:t>
            </a:r>
            <a:r>
              <a:rPr lang="en-US" altLang="zh-CN" sz="2000" dirty="0">
                <a:solidFill>
                  <a:srgbClr val="0000FF"/>
                </a:solidFill>
                <a:latin typeface="微软雅黑" panose="020B0503020204020204" pitchFamily="34" charset="-122"/>
                <a:ea typeface="微软雅黑" panose="020B0503020204020204" pitchFamily="34" charset="-122"/>
              </a:rPr>
              <a:t>RISC-V</a:t>
            </a:r>
            <a:r>
              <a:rPr lang="zh-CN" altLang="en-US" sz="2000" dirty="0">
                <a:latin typeface="微软雅黑" panose="020B0503020204020204" pitchFamily="34" charset="-122"/>
                <a:ea typeface="微软雅黑" panose="020B0503020204020204" pitchFamily="34" charset="-122"/>
              </a:rPr>
              <a:t>为模型机介绍</a:t>
            </a:r>
            <a:r>
              <a:rPr lang="zh-CN" altLang="en-US" sz="2000" dirty="0">
                <a:solidFill>
                  <a:srgbClr val="CC3300"/>
                </a:solidFill>
                <a:latin typeface="微软雅黑" panose="020B0503020204020204" pitchFamily="34" charset="-122"/>
                <a:ea typeface="微软雅黑" panose="020B0503020204020204" pitchFamily="34" charset="-122"/>
              </a:rPr>
              <a:t>指令系统</a:t>
            </a:r>
            <a:r>
              <a:rPr lang="zh-CN" altLang="en-US" sz="2000" dirty="0">
                <a:latin typeface="微软雅黑" panose="020B0503020204020204" pitchFamily="34" charset="-122"/>
                <a:ea typeface="微软雅黑" panose="020B0503020204020204" pitchFamily="34" charset="-122"/>
              </a:rPr>
              <a:t>及其</a:t>
            </a:r>
            <a:r>
              <a:rPr lang="zh-CN" altLang="en-US" sz="2000" dirty="0">
                <a:solidFill>
                  <a:srgbClr val="CC3300"/>
                </a:solidFill>
                <a:latin typeface="微软雅黑" panose="020B0503020204020204" pitchFamily="34" charset="-122"/>
                <a:ea typeface="微软雅黑" panose="020B0503020204020204" pitchFamily="34" charset="-122"/>
              </a:rPr>
              <a:t>单周期</a:t>
            </a:r>
            <a:r>
              <a:rPr lang="en-US" altLang="zh-CN" sz="2000" dirty="0">
                <a:solidFill>
                  <a:srgbClr val="CC3300"/>
                </a:solidFill>
                <a:latin typeface="微软雅黑" panose="020B0503020204020204" pitchFamily="34" charset="-122"/>
                <a:ea typeface="微软雅黑" panose="020B0503020204020204" pitchFamily="34" charset="-122"/>
              </a:rPr>
              <a:t>CPU</a:t>
            </a:r>
            <a:r>
              <a:rPr lang="zh-CN" altLang="en-US" sz="2000" dirty="0">
                <a:latin typeface="微软雅黑" panose="020B0503020204020204" pitchFamily="34" charset="-122"/>
                <a:ea typeface="微软雅黑" panose="020B0503020204020204" pitchFamily="34" charset="-122"/>
              </a:rPr>
              <a:t>和</a:t>
            </a:r>
            <a:r>
              <a:rPr lang="zh-CN" altLang="en-US" sz="2000" dirty="0">
                <a:solidFill>
                  <a:srgbClr val="CC3300"/>
                </a:solidFill>
                <a:latin typeface="微软雅黑" panose="020B0503020204020204" pitchFamily="34" charset="-122"/>
                <a:ea typeface="微软雅黑" panose="020B0503020204020204" pitchFamily="34" charset="-122"/>
              </a:rPr>
              <a:t>流水线</a:t>
            </a:r>
            <a:r>
              <a:rPr lang="en-US" altLang="zh-CN" sz="2000" dirty="0">
                <a:solidFill>
                  <a:srgbClr val="CC3300"/>
                </a:solidFill>
                <a:latin typeface="微软雅黑" panose="020B0503020204020204" pitchFamily="34" charset="-122"/>
                <a:ea typeface="微软雅黑" panose="020B0503020204020204" pitchFamily="34" charset="-122"/>
              </a:rPr>
              <a:t>CPU</a:t>
            </a:r>
            <a:r>
              <a:rPr lang="zh-CN" altLang="en-US" sz="2000" dirty="0">
                <a:latin typeface="微软雅黑" panose="020B0503020204020204" pitchFamily="34" charset="-122"/>
                <a:ea typeface="微软雅黑" panose="020B0503020204020204" pitchFamily="34" charset="-122"/>
              </a:rPr>
              <a:t>设计。（</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）传统组原课程中</a:t>
            </a:r>
            <a:r>
              <a:rPr lang="zh-CN" altLang="en-US" sz="2000" dirty="0">
                <a:solidFill>
                  <a:srgbClr val="009242"/>
                </a:solidFill>
                <a:latin typeface="微软雅黑" panose="020B0503020204020204" pitchFamily="34" charset="-122"/>
                <a:ea typeface="微软雅黑" panose="020B0503020204020204" pitchFamily="34" charset="-122"/>
              </a:rPr>
              <a:t>存储器</a:t>
            </a:r>
            <a:r>
              <a:rPr lang="zh-CN" altLang="en-US" sz="2000" dirty="0">
                <a:latin typeface="微软雅黑" panose="020B0503020204020204" pitchFamily="34" charset="-122"/>
                <a:ea typeface="微软雅黑" panose="020B0503020204020204" pitchFamily="34" charset="-122"/>
              </a:rPr>
              <a:t>和</a:t>
            </a:r>
            <a:r>
              <a:rPr lang="en-US" altLang="zh-CN" sz="2000" dirty="0">
                <a:solidFill>
                  <a:srgbClr val="009242"/>
                </a:solidFill>
                <a:latin typeface="微软雅黑" panose="020B0503020204020204" pitchFamily="34" charset="-122"/>
                <a:ea typeface="微软雅黑" panose="020B0503020204020204" pitchFamily="34" charset="-122"/>
              </a:rPr>
              <a:t>I/O</a:t>
            </a:r>
            <a:r>
              <a:rPr lang="zh-CN" altLang="en-US" sz="2000" dirty="0">
                <a:latin typeface="微软雅黑" panose="020B0503020204020204" pitchFamily="34" charset="-122"/>
                <a:ea typeface="微软雅黑" panose="020B0503020204020204" pitchFamily="34" charset="-122"/>
              </a:rPr>
              <a:t>等更适合放在</a:t>
            </a:r>
            <a:r>
              <a:rPr lang="en-US" altLang="zh-CN" sz="2000" dirty="0">
                <a:latin typeface="微软雅黑" panose="020B0503020204020204" pitchFamily="34" charset="-122"/>
                <a:ea typeface="微软雅黑" panose="020B0503020204020204" pitchFamily="34" charset="-122"/>
              </a:rPr>
              <a:t>ICS</a:t>
            </a:r>
            <a:r>
              <a:rPr lang="zh-CN" altLang="en-US" sz="2000" dirty="0">
                <a:latin typeface="微软雅黑" panose="020B0503020204020204" pitchFamily="34" charset="-122"/>
                <a:ea typeface="微软雅黑" panose="020B0503020204020204" pitchFamily="34" charset="-122"/>
              </a:rPr>
              <a:t>中。</a:t>
            </a:r>
            <a:endParaRPr lang="en-US" altLang="zh-CN" sz="2000" dirty="0">
              <a:latin typeface="微软雅黑" panose="020B0503020204020204" pitchFamily="34" charset="-122"/>
              <a:ea typeface="微软雅黑" panose="020B0503020204020204" pitchFamily="34" charset="-122"/>
            </a:endParaRPr>
          </a:p>
        </p:txBody>
      </p:sp>
      <p:sp>
        <p:nvSpPr>
          <p:cNvPr id="15369" name="文本框 1"/>
          <p:cNvSpPr txBox="1"/>
          <p:nvPr/>
        </p:nvSpPr>
        <p:spPr>
          <a:xfrm>
            <a:off x="3378200" y="3703638"/>
            <a:ext cx="1463675" cy="400050"/>
          </a:xfrm>
          <a:prstGeom prst="rect">
            <a:avLst/>
          </a:prstGeom>
          <a:noFill/>
          <a:ln w="9525">
            <a:noFill/>
          </a:ln>
        </p:spPr>
        <p:txBody>
          <a:bodyPr anchor="t" anchorCtr="0">
            <a:spAutoFit/>
          </a:bodyPr>
          <a:lstStyle/>
          <a:p>
            <a:r>
              <a:rPr lang="en-US" altLang="zh-CN" sz="2000" dirty="0">
                <a:solidFill>
                  <a:srgbClr val="0000FF"/>
                </a:solidFill>
                <a:latin typeface="微软雅黑" panose="020B0503020204020204" pitchFamily="34" charset="-122"/>
                <a:ea typeface="微软雅黑" panose="020B0503020204020204" pitchFamily="34" charset="-122"/>
              </a:rPr>
              <a:t>RISC</a:t>
            </a:r>
            <a:r>
              <a:rPr lang="zh-CN" altLang="en-US" sz="2000" dirty="0">
                <a:solidFill>
                  <a:srgbClr val="0000FF"/>
                </a:solidFill>
                <a:latin typeface="微软雅黑" panose="020B0503020204020204" pitchFamily="34" charset="-122"/>
                <a:ea typeface="微软雅黑" panose="020B0503020204020204" pitchFamily="34" charset="-122"/>
              </a:rPr>
              <a:t>架构</a:t>
            </a:r>
          </a:p>
        </p:txBody>
      </p:sp>
      <p:sp>
        <p:nvSpPr>
          <p:cNvPr id="15370" name="TextBox 8"/>
          <p:cNvSpPr txBox="1"/>
          <p:nvPr/>
        </p:nvSpPr>
        <p:spPr>
          <a:xfrm>
            <a:off x="4908550" y="3646488"/>
            <a:ext cx="4078288" cy="1528762"/>
          </a:xfrm>
          <a:prstGeom prst="rect">
            <a:avLst/>
          </a:prstGeom>
          <a:noFill/>
          <a:ln w="9525">
            <a:noFill/>
          </a:ln>
        </p:spPr>
        <p:txBody>
          <a:bodyPr anchor="t" anchorCtr="0">
            <a:spAutoFit/>
          </a:bodyPr>
          <a:lstStyle/>
          <a:p>
            <a:pPr marL="342900" indent="-342900">
              <a:lnSpc>
                <a:spcPts val="2800"/>
              </a:lnSpc>
              <a:spcBef>
                <a:spcPts val="600"/>
              </a:spcBef>
              <a:buFont typeface="Wingdings" panose="05000000000000000000" pitchFamily="2" charset="2"/>
              <a:buChar char="Ø"/>
            </a:pPr>
            <a:r>
              <a:rPr lang="zh-CN" altLang="en-US" sz="2000" dirty="0">
                <a:solidFill>
                  <a:srgbClr val="FF0000"/>
                </a:solidFill>
                <a:latin typeface="微软雅黑" panose="020B0503020204020204" pitchFamily="34" charset="-122"/>
                <a:ea typeface="微软雅黑" panose="020B0503020204020204" pitchFamily="34" charset="-122"/>
              </a:rPr>
              <a:t>教材内容：</a:t>
            </a:r>
            <a:r>
              <a:rPr lang="zh-CN" altLang="en-US" sz="2000" dirty="0">
                <a:latin typeface="微软雅黑" panose="020B0503020204020204" pitchFamily="34" charset="-122"/>
                <a:ea typeface="微软雅黑" panose="020B0503020204020204" pitchFamily="34" charset="-122"/>
              </a:rPr>
              <a:t>包含传统组原教材中的主要内容，若不开设</a:t>
            </a:r>
            <a:r>
              <a:rPr lang="en-US" altLang="zh-CN" sz="2000" dirty="0">
                <a:latin typeface="微软雅黑" panose="020B0503020204020204" pitchFamily="34" charset="-122"/>
                <a:ea typeface="微软雅黑" panose="020B0503020204020204" pitchFamily="34" charset="-122"/>
              </a:rPr>
              <a:t>ICS</a:t>
            </a:r>
            <a:r>
              <a:rPr lang="zh-CN" altLang="en-US" sz="2000" dirty="0">
                <a:latin typeface="微软雅黑" panose="020B0503020204020204" pitchFamily="34" charset="-122"/>
                <a:ea typeface="微软雅黑" panose="020B0503020204020204" pitchFamily="34" charset="-122"/>
              </a:rPr>
              <a:t>课程，也可使用</a:t>
            </a:r>
            <a:r>
              <a:rPr lang="en-US" altLang="zh-CN" sz="2000" dirty="0">
                <a:latin typeface="微软雅黑" panose="020B0503020204020204" pitchFamily="34" charset="-122"/>
                <a:ea typeface="微软雅黑" panose="020B0503020204020204" pitchFamily="34" charset="-122"/>
              </a:rPr>
              <a:t>DL&amp;CO</a:t>
            </a:r>
            <a:r>
              <a:rPr lang="zh-CN" altLang="en-US" sz="2000" dirty="0">
                <a:latin typeface="微软雅黑" panose="020B0503020204020204" pitchFamily="34" charset="-122"/>
                <a:ea typeface="微软雅黑" panose="020B0503020204020204" pitchFamily="34" charset="-122"/>
              </a:rPr>
              <a:t>教材完成完整知识体系的教学。</a:t>
            </a:r>
            <a:endParaRPr lang="en-US" altLang="zh-CN" sz="2000" dirty="0">
              <a:latin typeface="微软雅黑" panose="020B0503020204020204" pitchFamily="34" charset="-122"/>
              <a:ea typeface="微软雅黑" panose="020B0503020204020204" pitchFamily="34" charset="-122"/>
            </a:endParaRPr>
          </a:p>
        </p:txBody>
      </p:sp>
      <p:sp>
        <p:nvSpPr>
          <p:cNvPr id="15371" name="文本框 26"/>
          <p:cNvSpPr txBox="1"/>
          <p:nvPr/>
        </p:nvSpPr>
        <p:spPr>
          <a:xfrm>
            <a:off x="3003550" y="3117850"/>
            <a:ext cx="5991225" cy="369888"/>
          </a:xfrm>
          <a:prstGeom prst="rect">
            <a:avLst/>
          </a:prstGeom>
          <a:noFill/>
          <a:ln w="9525">
            <a:noFill/>
          </a:ln>
        </p:spPr>
        <p:txBody>
          <a:bodyPr anchor="t" anchorCtr="0">
            <a:spAutoFit/>
          </a:bodyPr>
          <a:lstStyle/>
          <a:p>
            <a:r>
              <a:rPr lang="zh-CN" altLang="en-US" sz="1800" dirty="0">
                <a:solidFill>
                  <a:srgbClr val="CC3300"/>
                </a:solidFill>
                <a:latin typeface="微软雅黑" panose="020B0503020204020204" pitchFamily="34" charset="-122"/>
                <a:ea typeface="微软雅黑" panose="020B0503020204020204" pitchFamily="34" charset="-122"/>
              </a:rPr>
              <a:t>相当于把“数字逻辑与</a:t>
            </a:r>
            <a:r>
              <a:rPr lang="zh-CN" altLang="en-US" sz="1800" dirty="0">
                <a:solidFill>
                  <a:srgbClr val="FF0000"/>
                </a:solidFill>
                <a:latin typeface="微软雅黑" panose="020B0503020204020204" pitchFamily="34" charset="-122"/>
                <a:ea typeface="微软雅黑" panose="020B0503020204020204" pitchFamily="34" charset="-122"/>
              </a:rPr>
              <a:t>数字系统</a:t>
            </a:r>
            <a:r>
              <a:rPr lang="zh-CN" altLang="en-US" sz="1800" dirty="0">
                <a:solidFill>
                  <a:srgbClr val="CC3300"/>
                </a:solidFill>
                <a:latin typeface="微软雅黑" panose="020B0503020204020204" pitchFamily="34" charset="-122"/>
                <a:ea typeface="微软雅黑" panose="020B0503020204020204" pitchFamily="34" charset="-122"/>
              </a:rPr>
              <a:t>”中后者换成</a:t>
            </a:r>
            <a:r>
              <a:rPr lang="zh-CN" altLang="en-US" sz="1800" dirty="0">
                <a:solidFill>
                  <a:srgbClr val="FF0000"/>
                </a:solidFill>
                <a:latin typeface="微软雅黑" panose="020B0503020204020204" pitchFamily="34" charset="-122"/>
                <a:ea typeface="微软雅黑" panose="020B0503020204020204" pitchFamily="34" charset="-122"/>
              </a:rPr>
              <a:t>中央处理器</a:t>
            </a:r>
          </a:p>
        </p:txBody>
      </p:sp>
      <p:grpSp>
        <p:nvGrpSpPr>
          <p:cNvPr id="15372" name="组合 13"/>
          <p:cNvGrpSpPr/>
          <p:nvPr/>
        </p:nvGrpSpPr>
        <p:grpSpPr>
          <a:xfrm>
            <a:off x="881063" y="4284663"/>
            <a:ext cx="690562" cy="527050"/>
            <a:chOff x="881591" y="4250979"/>
            <a:chExt cx="689772" cy="528171"/>
          </a:xfrm>
        </p:grpSpPr>
        <p:sp>
          <p:nvSpPr>
            <p:cNvPr id="15" name="矩形 14"/>
            <p:cNvSpPr/>
            <p:nvPr/>
          </p:nvSpPr>
          <p:spPr>
            <a:xfrm>
              <a:off x="881591" y="4250979"/>
              <a:ext cx="689772" cy="528171"/>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FF0000"/>
                </a:solidFill>
                <a:effectLst/>
                <a:uLnTx/>
                <a:uFillTx/>
                <a:latin typeface="+mn-lt"/>
                <a:ea typeface="+mn-ea"/>
                <a:cs typeface="+mn-cs"/>
              </a:endParaRPr>
            </a:p>
          </p:txBody>
        </p:sp>
        <p:sp>
          <p:nvSpPr>
            <p:cNvPr id="15374" name="文本框 17"/>
            <p:cNvSpPr txBox="1"/>
            <p:nvPr/>
          </p:nvSpPr>
          <p:spPr>
            <a:xfrm>
              <a:off x="1006838" y="4367136"/>
              <a:ext cx="504822" cy="276999"/>
            </a:xfrm>
            <a:prstGeom prst="rect">
              <a:avLst/>
            </a:prstGeom>
            <a:solidFill>
              <a:srgbClr val="FFFFFF"/>
            </a:solidFill>
            <a:ln w="28575" cap="flat" cmpd="sng">
              <a:solidFill>
                <a:schemeClr val="bg1"/>
              </a:solidFill>
              <a:prstDash val="solid"/>
              <a:miter/>
              <a:headEnd type="none" w="med" len="med"/>
              <a:tailEnd type="none" w="med" len="med"/>
            </a:ln>
          </p:spPr>
          <p:txBody>
            <a:bodyPr lIns="0" tIns="0" rIns="0" bIns="0" anchor="t" anchorCtr="0">
              <a:spAutoFit/>
            </a:bodyPr>
            <a:lstStyle/>
            <a:p>
              <a:r>
                <a:rPr lang="en-US" altLang="zh-CN" sz="1800" dirty="0">
                  <a:solidFill>
                    <a:srgbClr val="FF0000"/>
                  </a:solidFill>
                  <a:latin typeface="微软雅黑" panose="020B0503020204020204" pitchFamily="34" charset="-122"/>
                  <a:ea typeface="微软雅黑" panose="020B0503020204020204" pitchFamily="34" charset="-122"/>
                </a:rPr>
                <a:t>CPU</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grpSp>
        <p:nvGrpSpPr>
          <p:cNvPr id="15375" name="组合 18"/>
          <p:cNvGrpSpPr/>
          <p:nvPr/>
        </p:nvGrpSpPr>
        <p:grpSpPr>
          <a:xfrm>
            <a:off x="1571625" y="4284663"/>
            <a:ext cx="628650" cy="527050"/>
            <a:chOff x="1571567" y="4250979"/>
            <a:chExt cx="629252" cy="528171"/>
          </a:xfrm>
        </p:grpSpPr>
        <p:sp>
          <p:nvSpPr>
            <p:cNvPr id="20" name="矩形 19"/>
            <p:cNvSpPr/>
            <p:nvPr/>
          </p:nvSpPr>
          <p:spPr>
            <a:xfrm>
              <a:off x="1571567" y="4250979"/>
              <a:ext cx="629252" cy="528171"/>
            </a:xfrm>
            <a:prstGeom prst="rect">
              <a:avLst/>
            </a:prstGeom>
            <a:solidFill>
              <a:schemeClr val="bg1"/>
            </a:solid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FF0000"/>
                </a:solidFill>
                <a:effectLst/>
                <a:uLnTx/>
                <a:uFillTx/>
                <a:latin typeface="+mn-lt"/>
                <a:ea typeface="+mn-ea"/>
                <a:cs typeface="+mn-cs"/>
              </a:endParaRPr>
            </a:p>
          </p:txBody>
        </p:sp>
        <p:sp>
          <p:nvSpPr>
            <p:cNvPr id="15377" name="文本框 20"/>
            <p:cNvSpPr txBox="1"/>
            <p:nvPr/>
          </p:nvSpPr>
          <p:spPr>
            <a:xfrm>
              <a:off x="1636908" y="4374105"/>
              <a:ext cx="504822" cy="276999"/>
            </a:xfrm>
            <a:prstGeom prst="rect">
              <a:avLst/>
            </a:prstGeom>
            <a:solidFill>
              <a:srgbClr val="FFFFFF"/>
            </a:solidFill>
            <a:ln w="28575" cap="flat" cmpd="sng">
              <a:solidFill>
                <a:schemeClr val="bg1"/>
              </a:solidFill>
              <a:prstDash val="solid"/>
              <a:miter/>
              <a:headEnd type="none" w="med" len="med"/>
              <a:tailEnd type="none" w="med" len="med"/>
            </a:ln>
          </p:spPr>
          <p:txBody>
            <a:bodyPr lIns="0" tIns="0" rIns="0" bIns="0" anchor="t" anchorCtr="0">
              <a:spAutoFit/>
            </a:bodyPr>
            <a:lstStyle/>
            <a:p>
              <a:r>
                <a:rPr lang="en-US" altLang="zh-CN" sz="1800" dirty="0">
                  <a:solidFill>
                    <a:srgbClr val="008000"/>
                  </a:solidFill>
                  <a:latin typeface="微软雅黑" panose="020B0503020204020204" pitchFamily="34" charset="-122"/>
                  <a:ea typeface="微软雅黑" panose="020B0503020204020204" pitchFamily="34" charset="-122"/>
                </a:rPr>
                <a:t>MM</a:t>
              </a:r>
              <a:endParaRPr lang="zh-CN" altLang="en-US" sz="1800" dirty="0">
                <a:solidFill>
                  <a:srgbClr val="008000"/>
                </a:solidFill>
                <a:latin typeface="微软雅黑" panose="020B0503020204020204" pitchFamily="34" charset="-122"/>
                <a:ea typeface="微软雅黑" panose="020B0503020204020204" pitchFamily="34" charset="-122"/>
              </a:endParaRPr>
            </a:p>
          </p:txBody>
        </p:sp>
      </p:grpSp>
      <p:grpSp>
        <p:nvGrpSpPr>
          <p:cNvPr id="15378" name="组合 21"/>
          <p:cNvGrpSpPr/>
          <p:nvPr/>
        </p:nvGrpSpPr>
        <p:grpSpPr>
          <a:xfrm>
            <a:off x="2200275" y="4284663"/>
            <a:ext cx="615950" cy="527050"/>
            <a:chOff x="2201023" y="4250979"/>
            <a:chExt cx="615782" cy="528171"/>
          </a:xfrm>
        </p:grpSpPr>
        <p:sp>
          <p:nvSpPr>
            <p:cNvPr id="23" name="矩形 22"/>
            <p:cNvSpPr/>
            <p:nvPr/>
          </p:nvSpPr>
          <p:spPr>
            <a:xfrm>
              <a:off x="2201023" y="4250979"/>
              <a:ext cx="615782" cy="528171"/>
            </a:xfrm>
            <a:prstGeom prst="rect">
              <a:avLst/>
            </a:prstGeom>
            <a:solidFill>
              <a:schemeClr val="bg1"/>
            </a:solidFill>
            <a:ln w="38100">
              <a:solidFill>
                <a:srgbClr val="00924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FF0000"/>
                </a:solidFill>
                <a:effectLst/>
                <a:uLnTx/>
                <a:uFillTx/>
                <a:latin typeface="+mn-lt"/>
                <a:ea typeface="+mn-ea"/>
                <a:cs typeface="+mn-cs"/>
              </a:endParaRPr>
            </a:p>
          </p:txBody>
        </p:sp>
        <p:sp>
          <p:nvSpPr>
            <p:cNvPr id="15380" name="文本框 23"/>
            <p:cNvSpPr txBox="1"/>
            <p:nvPr/>
          </p:nvSpPr>
          <p:spPr>
            <a:xfrm>
              <a:off x="2321751" y="4374104"/>
              <a:ext cx="410232" cy="276999"/>
            </a:xfrm>
            <a:prstGeom prst="rect">
              <a:avLst/>
            </a:prstGeom>
            <a:solidFill>
              <a:srgbClr val="FFFFFF"/>
            </a:solidFill>
            <a:ln w="28575" cap="flat" cmpd="sng">
              <a:solidFill>
                <a:schemeClr val="bg1"/>
              </a:solidFill>
              <a:prstDash val="solid"/>
              <a:miter/>
              <a:headEnd type="none" w="med" len="med"/>
              <a:tailEnd type="none" w="med" len="med"/>
            </a:ln>
          </p:spPr>
          <p:txBody>
            <a:bodyPr lIns="0" tIns="0" rIns="0" bIns="0" anchor="t" anchorCtr="0">
              <a:spAutoFit/>
            </a:bodyPr>
            <a:lstStyle/>
            <a:p>
              <a:r>
                <a:rPr lang="en-US" altLang="zh-CN" sz="1800" dirty="0">
                  <a:solidFill>
                    <a:srgbClr val="008000"/>
                  </a:solidFill>
                  <a:latin typeface="微软雅黑" panose="020B0503020204020204" pitchFamily="34" charset="-122"/>
                  <a:ea typeface="微软雅黑" panose="020B0503020204020204" pitchFamily="34" charset="-122"/>
                </a:rPr>
                <a:t>I/O</a:t>
              </a:r>
              <a:endParaRPr lang="zh-CN" altLang="en-US" sz="1800" dirty="0">
                <a:solidFill>
                  <a:srgbClr val="008000"/>
                </a:solidFill>
                <a:latin typeface="微软雅黑" panose="020B0503020204020204" pitchFamily="34" charset="-122"/>
                <a:ea typeface="微软雅黑" panose="020B0503020204020204" pitchFamily="34" charset="-122"/>
              </a:endParaRPr>
            </a:p>
          </p:txBody>
        </p:sp>
      </p:grpSp>
      <p:sp>
        <p:nvSpPr>
          <p:cNvPr id="2" name="矩形 1"/>
          <p:cNvSpPr/>
          <p:nvPr/>
        </p:nvSpPr>
        <p:spPr>
          <a:xfrm>
            <a:off x="4968875" y="5140325"/>
            <a:ext cx="3716338" cy="1717675"/>
          </a:xfrm>
          <a:prstGeom prst="rect">
            <a:avLst/>
          </a:prstGeom>
        </p:spPr>
        <p:txBody>
          <a:bodyPr>
            <a:spAutoFit/>
          </a:bodyPr>
          <a:lstStyle/>
          <a:p>
            <a:pPr marL="342900" marR="0" lvl="0" indent="-342900" algn="l" defTabSz="914400" rtl="0" eaLnBrk="0" fontAlgn="base" latinLnBrk="0" hangingPunct="0">
              <a:lnSpc>
                <a:spcPct val="100000"/>
              </a:lnSpc>
              <a:spcBef>
                <a:spcPct val="45000"/>
              </a:spcBef>
              <a:spcAft>
                <a:spcPct val="0"/>
              </a:spcAft>
              <a:buClrTx/>
              <a:buSzTx/>
              <a:buFont typeface="Wingdings" panose="05000000000000000000" pitchFamily="2" charset="2"/>
              <a:buChar char="Ø"/>
              <a:defRPr/>
            </a:pP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课程导学：</a:t>
            </a:r>
            <a:endParaRPr kumimoji="0" lang="en-US" altLang="zh-CN"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ct val="100000"/>
              </a:lnSpc>
              <a:spcBef>
                <a:spcPct val="45000"/>
              </a:spcBef>
              <a:spcAft>
                <a:spcPct val="0"/>
              </a:spcAft>
              <a:buClrTx/>
              <a:buSzTx/>
              <a:buFont typeface="Wingdings" panose="05000000000000000000" pitchFamily="2" charset="2"/>
              <a:buNone/>
              <a:defRPr/>
            </a:pPr>
            <a:r>
              <a:rPr kumimoji="0" lang="zh-CN" altLang="en-US"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hlinkClick r:id="rId4" action="ppaction://hlinkfile"/>
              </a:rPr>
              <a:t>“你管这破玩意叫计算机？”</a:t>
            </a:r>
            <a:endParaRPr kumimoji="0" lang="en-US" altLang="zh-CN"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ct val="100000"/>
              </a:lnSpc>
              <a:spcBef>
                <a:spcPct val="45000"/>
              </a:spcBef>
              <a:spcAft>
                <a:spcPct val="0"/>
              </a:spcAft>
              <a:buClrTx/>
              <a:buSzTx/>
              <a:buFont typeface="Wingdings" panose="05000000000000000000" pitchFamily="2" charset="2"/>
              <a:buNone/>
              <a:defRPr/>
            </a:pPr>
            <a:r>
              <a:rPr kumimoji="0" lang="en-US" altLang="zh-CN"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hlinkClick r:id="rId5"/>
              </a:rPr>
              <a:t>https://mp.weixin.qq.com/s/_Xc-KfyJumxCwHSJxgUpKw</a:t>
            </a:r>
            <a:endParaRPr kumimoji="0" lang="en-US" altLang="zh-CN"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ct val="100000"/>
              </a:lnSpc>
              <a:spcBef>
                <a:spcPct val="45000"/>
              </a:spcBef>
              <a:spcAft>
                <a:spcPct val="0"/>
              </a:spcAft>
              <a:buClrTx/>
              <a:buSzTx/>
              <a:buFont typeface="Wingdings" panose="05000000000000000000" pitchFamily="2" charset="2"/>
              <a:buNone/>
              <a:defRPr/>
            </a:pPr>
            <a:endParaRPr kumimoji="0" lang="en-US" altLang="zh-CN"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69" name="Picture 1026"/>
          <p:cNvPicPr>
            <a:picLocks noChangeAspect="1"/>
          </p:cNvPicPr>
          <p:nvPr/>
        </p:nvPicPr>
        <p:blipFill>
          <a:blip r:embed="rId2"/>
          <a:stretch>
            <a:fillRect/>
          </a:stretch>
        </p:blipFill>
        <p:spPr>
          <a:xfrm>
            <a:off x="279400" y="1003300"/>
            <a:ext cx="8229600" cy="5245100"/>
          </a:xfrm>
          <a:prstGeom prst="rect">
            <a:avLst/>
          </a:prstGeom>
          <a:noFill/>
          <a:ln w="9525">
            <a:noFill/>
          </a:ln>
        </p:spPr>
      </p:pic>
      <p:sp>
        <p:nvSpPr>
          <p:cNvPr id="58370" name="Rectangle 1027"/>
          <p:cNvSpPr>
            <a:spLocks noGrp="1"/>
          </p:cNvSpPr>
          <p:nvPr>
            <p:ph type="title"/>
          </p:nvPr>
        </p:nvSpPr>
        <p:spPr>
          <a:xfrm>
            <a:off x="609600" y="0"/>
            <a:ext cx="8001000" cy="1219200"/>
          </a:xfrm>
        </p:spPr>
        <p:txBody>
          <a:bodyPr vert="horz" wrap="square" lIns="92075" tIns="46038" rIns="92075" bIns="46038" anchor="ctr" anchorCtr="0">
            <a:spAutoFit/>
          </a:bodyPr>
          <a:lstStyle/>
          <a:p>
            <a:r>
              <a:rPr lang="en-US" altLang="zh-CN" sz="3600" dirty="0">
                <a:solidFill>
                  <a:srgbClr val="FF3300"/>
                </a:solidFill>
              </a:rPr>
              <a:t>Hardware/Software  Interface</a:t>
            </a:r>
          </a:p>
        </p:txBody>
      </p:sp>
      <p:sp>
        <p:nvSpPr>
          <p:cNvPr id="58371" name="Text Box 1029"/>
          <p:cNvSpPr txBox="1"/>
          <p:nvPr/>
        </p:nvSpPr>
        <p:spPr>
          <a:xfrm>
            <a:off x="3444875" y="5464175"/>
            <a:ext cx="5648325" cy="863600"/>
          </a:xfrm>
          <a:prstGeom prst="rect">
            <a:avLst/>
          </a:prstGeom>
          <a:solidFill>
            <a:srgbClr val="FFFFFF"/>
          </a:solidFill>
          <a:ln w="9525">
            <a:noFill/>
          </a:ln>
        </p:spPr>
        <p:txBody>
          <a:bodyPr lIns="0" tIns="0" rIns="0" bIns="0" anchor="t" anchorCtr="0"/>
          <a:lstStyle/>
          <a:p>
            <a:pPr algn="just" eaLnBrk="0" hangingPunct="0"/>
            <a:r>
              <a:rPr lang="pt-BR" altLang="zh-CN" sz="1800" dirty="0">
                <a:latin typeface="Arial" panose="020B0604020202020204" pitchFamily="34" charset="0"/>
              </a:rPr>
              <a:t>… , EXTop=1,ALUSelA=1,ALUSelB=11,ALUop=add,</a:t>
            </a:r>
          </a:p>
          <a:p>
            <a:pPr algn="just" eaLnBrk="0" hangingPunct="0"/>
            <a:r>
              <a:rPr lang="pt-BR" altLang="zh-CN" sz="1800" dirty="0">
                <a:latin typeface="Arial" panose="020B0604020202020204" pitchFamily="34" charset="0"/>
              </a:rPr>
              <a:t>IorD=1,Read,MemtoReg=1,RegWr=1,......</a:t>
            </a:r>
            <a:endParaRPr lang="en-US" altLang="zh-CN" sz="1800" dirty="0">
              <a:latin typeface="Arial" panose="020B0604020202020204" pitchFamily="34" charset="0"/>
            </a:endParaRPr>
          </a:p>
        </p:txBody>
      </p:sp>
      <p:sp>
        <p:nvSpPr>
          <p:cNvPr id="58372" name="Text Box 1030"/>
          <p:cNvSpPr txBox="1"/>
          <p:nvPr/>
        </p:nvSpPr>
        <p:spPr>
          <a:xfrm>
            <a:off x="4873625" y="1143000"/>
            <a:ext cx="2079625" cy="1193800"/>
          </a:xfrm>
          <a:prstGeom prst="rect">
            <a:avLst/>
          </a:prstGeom>
          <a:solidFill>
            <a:srgbClr val="FFFFFF"/>
          </a:solidFill>
          <a:ln w="9525">
            <a:noFill/>
          </a:ln>
        </p:spPr>
        <p:txBody>
          <a:bodyPr lIns="0" tIns="0" rIns="0" bIns="0" anchor="t" anchorCtr="0"/>
          <a:lstStyle/>
          <a:p>
            <a:pPr algn="just" eaLnBrk="0" hangingPunct="0"/>
            <a:r>
              <a:rPr lang="en-US" altLang="zh-CN" sz="2000" dirty="0">
                <a:latin typeface="Arial" panose="020B0604020202020204" pitchFamily="34" charset="0"/>
              </a:rPr>
              <a:t>temp = v[k];</a:t>
            </a:r>
          </a:p>
          <a:p>
            <a:pPr algn="just" eaLnBrk="0" hangingPunct="0"/>
            <a:r>
              <a:rPr lang="en-US" altLang="zh-CN" sz="2000" dirty="0">
                <a:latin typeface="Arial" panose="020B0604020202020204" pitchFamily="34" charset="0"/>
              </a:rPr>
              <a:t>v[k] = v[k+1];</a:t>
            </a:r>
          </a:p>
          <a:p>
            <a:pPr algn="just" eaLnBrk="0" hangingPunct="0"/>
            <a:r>
              <a:rPr lang="en-US" altLang="zh-CN" sz="2000" dirty="0">
                <a:latin typeface="Arial" panose="020B0604020202020204" pitchFamily="34" charset="0"/>
              </a:rPr>
              <a:t>v[k+1] = temp;</a:t>
            </a:r>
          </a:p>
        </p:txBody>
      </p:sp>
      <p:sp>
        <p:nvSpPr>
          <p:cNvPr id="58373" name="Text Box 1031"/>
          <p:cNvSpPr txBox="1"/>
          <p:nvPr/>
        </p:nvSpPr>
        <p:spPr>
          <a:xfrm>
            <a:off x="4962525" y="2598738"/>
            <a:ext cx="2681288" cy="1296987"/>
          </a:xfrm>
          <a:prstGeom prst="rect">
            <a:avLst/>
          </a:prstGeom>
          <a:solidFill>
            <a:srgbClr val="FFFFFF"/>
          </a:solidFill>
          <a:ln w="9525">
            <a:noFill/>
          </a:ln>
        </p:spPr>
        <p:txBody>
          <a:bodyPr lIns="0" tIns="0" rIns="0" bIns="0" anchor="t" anchorCtr="0"/>
          <a:lstStyle/>
          <a:p>
            <a:pPr algn="just" eaLnBrk="0" hangingPunct="0"/>
            <a:r>
              <a:rPr lang="en-US" altLang="zh-CN" sz="2000" dirty="0">
                <a:solidFill>
                  <a:schemeClr val="accent2"/>
                </a:solidFill>
                <a:latin typeface="Arial" panose="020B0604020202020204" pitchFamily="34" charset="0"/>
              </a:rPr>
              <a:t>lw $15, 0($2)</a:t>
            </a:r>
          </a:p>
          <a:p>
            <a:pPr algn="just" eaLnBrk="0" hangingPunct="0"/>
            <a:r>
              <a:rPr lang="en-US" altLang="zh-CN" sz="2000" dirty="0">
                <a:solidFill>
                  <a:schemeClr val="accent2"/>
                </a:solidFill>
                <a:latin typeface="Arial" panose="020B0604020202020204" pitchFamily="34" charset="0"/>
              </a:rPr>
              <a:t>lw $16, 4($2)</a:t>
            </a:r>
          </a:p>
          <a:p>
            <a:pPr algn="just" eaLnBrk="0" hangingPunct="0"/>
            <a:r>
              <a:rPr lang="en-US" altLang="zh-CN" sz="2000" dirty="0">
                <a:solidFill>
                  <a:schemeClr val="accent2"/>
                </a:solidFill>
                <a:latin typeface="Arial" panose="020B0604020202020204" pitchFamily="34" charset="0"/>
              </a:rPr>
              <a:t>sw $16, 0($2)</a:t>
            </a:r>
          </a:p>
          <a:p>
            <a:pPr algn="just" eaLnBrk="0" hangingPunct="0"/>
            <a:r>
              <a:rPr lang="en-US" altLang="zh-CN" sz="2000" dirty="0">
                <a:solidFill>
                  <a:schemeClr val="accent2"/>
                </a:solidFill>
                <a:latin typeface="Arial" panose="020B0604020202020204" pitchFamily="34" charset="0"/>
              </a:rPr>
              <a:t>sw $15, 4($2)</a:t>
            </a:r>
          </a:p>
          <a:p>
            <a:pPr algn="ctr" eaLnBrk="0" hangingPunct="0"/>
            <a:endParaRPr lang="en-US" altLang="zh-CN" sz="2000" dirty="0">
              <a:solidFill>
                <a:schemeClr val="accent2"/>
              </a:solidFill>
              <a:latin typeface="Arial" panose="020B0604020202020204" pitchFamily="34" charset="0"/>
            </a:endParaRPr>
          </a:p>
        </p:txBody>
      </p:sp>
      <p:sp>
        <p:nvSpPr>
          <p:cNvPr id="58374" name="Text Box 1032"/>
          <p:cNvSpPr txBox="1"/>
          <p:nvPr/>
        </p:nvSpPr>
        <p:spPr>
          <a:xfrm>
            <a:off x="3905250" y="3895725"/>
            <a:ext cx="4616450" cy="1068388"/>
          </a:xfrm>
          <a:prstGeom prst="rect">
            <a:avLst/>
          </a:prstGeom>
          <a:solidFill>
            <a:srgbClr val="FFFFFF"/>
          </a:solidFill>
          <a:ln w="9525">
            <a:noFill/>
          </a:ln>
        </p:spPr>
        <p:txBody>
          <a:bodyPr lIns="0" tIns="0" rIns="0" bIns="0" anchor="t" anchorCtr="0"/>
          <a:lstStyle/>
          <a:p>
            <a:pPr algn="just" eaLnBrk="0" hangingPunct="0"/>
            <a:r>
              <a:rPr lang="en-US" altLang="zh-CN" sz="1800" dirty="0">
                <a:solidFill>
                  <a:srgbClr val="ED1611"/>
                </a:solidFill>
                <a:latin typeface="Arial" panose="020B0604020202020204" pitchFamily="34" charset="0"/>
              </a:rPr>
              <a:t>1000 1100 0100 1111 0000 0000 0000 0000</a:t>
            </a:r>
          </a:p>
          <a:p>
            <a:pPr algn="just" eaLnBrk="0" hangingPunct="0"/>
            <a:r>
              <a:rPr lang="en-US" altLang="zh-CN" sz="1800" dirty="0">
                <a:solidFill>
                  <a:srgbClr val="ED1611"/>
                </a:solidFill>
                <a:latin typeface="Arial" panose="020B0604020202020204" pitchFamily="34" charset="0"/>
              </a:rPr>
              <a:t>1000 1100 0101 0000 0000 0000 0000 0100</a:t>
            </a:r>
          </a:p>
          <a:p>
            <a:pPr algn="just" eaLnBrk="0" hangingPunct="0"/>
            <a:r>
              <a:rPr lang="en-US" altLang="zh-CN" sz="1800" dirty="0">
                <a:solidFill>
                  <a:srgbClr val="ED1611"/>
                </a:solidFill>
                <a:latin typeface="Arial" panose="020B0604020202020204" pitchFamily="34" charset="0"/>
              </a:rPr>
              <a:t>1010 1100 0101 0000 0000 0000 0000 0000</a:t>
            </a:r>
          </a:p>
          <a:p>
            <a:pPr algn="just" eaLnBrk="0" hangingPunct="0"/>
            <a:r>
              <a:rPr lang="en-US" altLang="zh-CN" sz="1800" dirty="0">
                <a:solidFill>
                  <a:srgbClr val="ED1611"/>
                </a:solidFill>
                <a:latin typeface="Arial" panose="020B0604020202020204" pitchFamily="34" charset="0"/>
              </a:rPr>
              <a:t>1010 1100 0100 1111 0000 0000 0000 0100</a:t>
            </a:r>
          </a:p>
          <a:p>
            <a:pPr algn="ctr" eaLnBrk="0" hangingPunct="0"/>
            <a:endParaRPr lang="en-US" altLang="zh-CN" sz="1400" dirty="0">
              <a:latin typeface="Arial" panose="020B0604020202020204" pitchFamily="34" charset="0"/>
            </a:endParaRPr>
          </a:p>
        </p:txBody>
      </p:sp>
      <p:sp>
        <p:nvSpPr>
          <p:cNvPr id="247818" name="Line 1034"/>
          <p:cNvSpPr/>
          <p:nvPr/>
        </p:nvSpPr>
        <p:spPr>
          <a:xfrm>
            <a:off x="0" y="4699000"/>
            <a:ext cx="3898900" cy="0"/>
          </a:xfrm>
          <a:prstGeom prst="line">
            <a:avLst/>
          </a:prstGeom>
          <a:ln w="57150" cap="flat" cmpd="sng">
            <a:solidFill>
              <a:srgbClr val="008000"/>
            </a:solidFill>
            <a:prstDash val="solid"/>
            <a:miter/>
            <a:headEnd type="none" w="med" len="med"/>
            <a:tailEnd type="none" w="med" len="med"/>
          </a:ln>
        </p:spPr>
      </p:sp>
      <p:grpSp>
        <p:nvGrpSpPr>
          <p:cNvPr id="2" name="Group 1037"/>
          <p:cNvGrpSpPr/>
          <p:nvPr/>
        </p:nvGrpSpPr>
        <p:grpSpPr>
          <a:xfrm>
            <a:off x="25400" y="2578100"/>
            <a:ext cx="508000" cy="2082800"/>
            <a:chOff x="16" y="1624"/>
            <a:chExt cx="320" cy="1312"/>
          </a:xfrm>
        </p:grpSpPr>
        <p:sp>
          <p:nvSpPr>
            <p:cNvPr id="58377" name="Line 1035"/>
            <p:cNvSpPr/>
            <p:nvPr/>
          </p:nvSpPr>
          <p:spPr>
            <a:xfrm flipV="1">
              <a:off x="176" y="2064"/>
              <a:ext cx="0" cy="872"/>
            </a:xfrm>
            <a:prstGeom prst="line">
              <a:avLst/>
            </a:prstGeom>
            <a:ln w="38100" cap="flat" cmpd="sng">
              <a:solidFill>
                <a:srgbClr val="008000"/>
              </a:solidFill>
              <a:prstDash val="solid"/>
              <a:miter/>
              <a:headEnd type="none" w="med" len="med"/>
              <a:tailEnd type="triangle" w="med" len="med"/>
            </a:ln>
          </p:spPr>
        </p:sp>
        <p:sp>
          <p:nvSpPr>
            <p:cNvPr id="58378" name="Text Box 1036"/>
            <p:cNvSpPr txBox="1"/>
            <p:nvPr/>
          </p:nvSpPr>
          <p:spPr>
            <a:xfrm>
              <a:off x="16" y="1624"/>
              <a:ext cx="320" cy="442"/>
            </a:xfrm>
            <a:prstGeom prst="rect">
              <a:avLst/>
            </a:prstGeom>
            <a:noFill/>
            <a:ln w="9525">
              <a:noFill/>
            </a:ln>
          </p:spPr>
          <p:txBody>
            <a:bodyPr anchor="t" anchorCtr="0">
              <a:spAutoFit/>
            </a:bodyPr>
            <a:lstStyle/>
            <a:p>
              <a:pPr algn="ctr" eaLnBrk="0" hangingPunct="0">
                <a:spcBef>
                  <a:spcPct val="50000"/>
                </a:spcBef>
              </a:pPr>
              <a:r>
                <a:rPr lang="zh-CN" altLang="en-US" sz="2000" dirty="0">
                  <a:solidFill>
                    <a:srgbClr val="008000"/>
                  </a:solidFill>
                  <a:latin typeface="Times New Roman" panose="02020603050405020304" pitchFamily="18" charset="0"/>
                  <a:ea typeface="宋体" panose="02010600030101010101" pitchFamily="2" charset="-122"/>
                </a:rPr>
                <a:t>软件</a:t>
              </a:r>
            </a:p>
          </p:txBody>
        </p:sp>
      </p:grpSp>
      <p:grpSp>
        <p:nvGrpSpPr>
          <p:cNvPr id="3" name="Group 1041"/>
          <p:cNvGrpSpPr/>
          <p:nvPr/>
        </p:nvGrpSpPr>
        <p:grpSpPr>
          <a:xfrm>
            <a:off x="25400" y="4711700"/>
            <a:ext cx="508000" cy="1333500"/>
            <a:chOff x="16" y="2968"/>
            <a:chExt cx="320" cy="840"/>
          </a:xfrm>
        </p:grpSpPr>
        <p:sp>
          <p:nvSpPr>
            <p:cNvPr id="58380" name="Line 1039"/>
            <p:cNvSpPr/>
            <p:nvPr/>
          </p:nvSpPr>
          <p:spPr>
            <a:xfrm flipH="1">
              <a:off x="176" y="2968"/>
              <a:ext cx="0" cy="384"/>
            </a:xfrm>
            <a:prstGeom prst="line">
              <a:avLst/>
            </a:prstGeom>
            <a:ln w="38100" cap="flat" cmpd="sng">
              <a:solidFill>
                <a:srgbClr val="008000"/>
              </a:solidFill>
              <a:prstDash val="solid"/>
              <a:miter/>
              <a:headEnd type="none" w="med" len="med"/>
              <a:tailEnd type="triangle" w="med" len="med"/>
            </a:ln>
          </p:spPr>
        </p:sp>
        <p:sp>
          <p:nvSpPr>
            <p:cNvPr id="58381" name="Text Box 1040"/>
            <p:cNvSpPr txBox="1"/>
            <p:nvPr/>
          </p:nvSpPr>
          <p:spPr>
            <a:xfrm>
              <a:off x="16" y="3366"/>
              <a:ext cx="320" cy="442"/>
            </a:xfrm>
            <a:prstGeom prst="rect">
              <a:avLst/>
            </a:prstGeom>
            <a:noFill/>
            <a:ln w="9525">
              <a:noFill/>
            </a:ln>
          </p:spPr>
          <p:txBody>
            <a:bodyPr anchor="t" anchorCtr="0">
              <a:spAutoFit/>
            </a:bodyPr>
            <a:lstStyle/>
            <a:p>
              <a:pPr algn="ctr" eaLnBrk="0" hangingPunct="0">
                <a:spcBef>
                  <a:spcPct val="50000"/>
                </a:spcBef>
              </a:pPr>
              <a:r>
                <a:rPr lang="zh-CN" altLang="en-US" sz="2000" dirty="0">
                  <a:solidFill>
                    <a:srgbClr val="008000"/>
                  </a:solidFill>
                  <a:latin typeface="Times New Roman" panose="02020603050405020304" pitchFamily="18" charset="0"/>
                  <a:ea typeface="宋体" panose="02010600030101010101" pitchFamily="2" charset="-122"/>
                </a:rPr>
                <a:t>硬件</a:t>
              </a:r>
            </a:p>
          </p:txBody>
        </p:sp>
      </p:gr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47818"/>
                                        </p:tgtEl>
                                        <p:attrNameLst>
                                          <p:attrName>style.visibility</p:attrName>
                                        </p:attrNameLst>
                                      </p:cBhvr>
                                      <p:to>
                                        <p:strVal val="visible"/>
                                      </p:to>
                                    </p:set>
                                    <p:animEffect transition="in" filter="blinds(horizontal)">
                                      <p:cBhvr>
                                        <p:cTn id="7" dur="500"/>
                                        <p:tgtEl>
                                          <p:spTgt spid="247818"/>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slide(fromBottom)">
                                      <p:cBhvr>
                                        <p:cTn id="12" dur="1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1"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slide(fromTop)">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3" name="Picture 2"/>
          <p:cNvPicPr>
            <a:picLocks noChangeAspect="1"/>
          </p:cNvPicPr>
          <p:nvPr/>
        </p:nvPicPr>
        <p:blipFill>
          <a:blip r:embed="rId2"/>
          <a:stretch>
            <a:fillRect/>
          </a:stretch>
        </p:blipFill>
        <p:spPr>
          <a:xfrm>
            <a:off x="579438" y="1084263"/>
            <a:ext cx="8001000" cy="3795712"/>
          </a:xfrm>
          <a:prstGeom prst="rect">
            <a:avLst/>
          </a:prstGeom>
          <a:noFill/>
          <a:ln w="9525">
            <a:noFill/>
          </a:ln>
        </p:spPr>
      </p:pic>
      <p:sp>
        <p:nvSpPr>
          <p:cNvPr id="59394" name="Rectangle 3"/>
          <p:cNvSpPr>
            <a:spLocks noGrp="1"/>
          </p:cNvSpPr>
          <p:nvPr>
            <p:ph type="title"/>
          </p:nvPr>
        </p:nvSpPr>
        <p:spPr>
          <a:xfrm>
            <a:off x="373063" y="0"/>
            <a:ext cx="8369300" cy="1143000"/>
          </a:xfrm>
        </p:spPr>
        <p:txBody>
          <a:bodyPr vert="horz" wrap="square" lIns="92075" tIns="46038" rIns="92075" bIns="46038" anchor="ctr" anchorCtr="0">
            <a:spAutoFit/>
          </a:bodyPr>
          <a:lstStyle/>
          <a:p>
            <a:r>
              <a:rPr lang="en-US" altLang="zh-CN" sz="3600" dirty="0">
                <a:solidFill>
                  <a:srgbClr val="FF3300"/>
                </a:solidFill>
              </a:rPr>
              <a:t>Hardware/Software  Interface</a:t>
            </a:r>
            <a:r>
              <a:rPr lang="zh-CN" altLang="en-US" sz="3600" dirty="0">
                <a:solidFill>
                  <a:srgbClr val="FF3300"/>
                </a:solidFill>
              </a:rPr>
              <a:t>（界面）</a:t>
            </a:r>
          </a:p>
        </p:txBody>
      </p:sp>
      <p:sp>
        <p:nvSpPr>
          <p:cNvPr id="59395" name="Text Box 4"/>
          <p:cNvSpPr txBox="1"/>
          <p:nvPr/>
        </p:nvSpPr>
        <p:spPr>
          <a:xfrm>
            <a:off x="373063" y="5964238"/>
            <a:ext cx="7696200" cy="519112"/>
          </a:xfrm>
          <a:prstGeom prst="rect">
            <a:avLst/>
          </a:prstGeom>
          <a:noFill/>
          <a:ln w="12700">
            <a:noFill/>
          </a:ln>
        </p:spPr>
        <p:txBody>
          <a:bodyPr anchor="t" anchorCtr="0">
            <a:spAutoFit/>
          </a:bodyPr>
          <a:lstStyle/>
          <a:p>
            <a:pPr>
              <a:spcBef>
                <a:spcPct val="30000"/>
              </a:spcBef>
            </a:pPr>
            <a:r>
              <a:rPr lang="zh-CN" altLang="en-US" sz="2800" dirty="0">
                <a:solidFill>
                  <a:schemeClr val="accent2"/>
                </a:solidFill>
                <a:latin typeface="黑体" panose="02010609060101010101" pitchFamily="49" charset="-122"/>
                <a:ea typeface="黑体" panose="02010609060101010101" pitchFamily="49" charset="-122"/>
              </a:rPr>
              <a:t>机器语言由指令代码构成，能被硬件直接执行。   </a:t>
            </a:r>
          </a:p>
        </p:txBody>
      </p:sp>
      <p:sp>
        <p:nvSpPr>
          <p:cNvPr id="59396" name="Rectangle 8"/>
          <p:cNvSpPr/>
          <p:nvPr/>
        </p:nvSpPr>
        <p:spPr>
          <a:xfrm>
            <a:off x="373063" y="4879975"/>
            <a:ext cx="8526462" cy="962025"/>
          </a:xfrm>
          <a:prstGeom prst="rect">
            <a:avLst/>
          </a:prstGeom>
          <a:noFill/>
          <a:ln w="9525">
            <a:noFill/>
          </a:ln>
        </p:spPr>
        <p:txBody>
          <a:bodyPr anchor="t" anchorCtr="0">
            <a:spAutoFit/>
          </a:bodyPr>
          <a:lstStyle/>
          <a:p>
            <a:pPr eaLnBrk="0" hangingPunct="0">
              <a:lnSpc>
                <a:spcPct val="150000"/>
              </a:lnSpc>
              <a:spcBef>
                <a:spcPct val="30000"/>
              </a:spcBef>
            </a:pPr>
            <a:r>
              <a:rPr lang="zh-CN" altLang="en-US" sz="2000" dirty="0">
                <a:solidFill>
                  <a:srgbClr val="ED1611"/>
                </a:solidFill>
                <a:latin typeface="微软雅黑" panose="020B0503020204020204" pitchFamily="34" charset="-122"/>
                <a:ea typeface="微软雅黑" panose="020B0503020204020204" pitchFamily="34" charset="-122"/>
              </a:rPr>
              <a:t>软、硬件界面：</a:t>
            </a:r>
            <a:r>
              <a:rPr lang="zh-CN" altLang="en-US" sz="2000" dirty="0">
                <a:solidFill>
                  <a:schemeClr val="tx2"/>
                </a:solidFill>
                <a:latin typeface="微软雅黑" panose="020B0503020204020204" pitchFamily="34" charset="-122"/>
                <a:ea typeface="微软雅黑" panose="020B0503020204020204" pitchFamily="34" charset="-122"/>
              </a:rPr>
              <a:t>指令集体系结构</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Instruction Set Architecture</a:t>
            </a:r>
            <a:r>
              <a:rPr lang="zh-CN" altLang="en-US" sz="2000" dirty="0">
                <a:latin typeface="微软雅黑" panose="020B0503020204020204" pitchFamily="34" charset="-122"/>
                <a:ea typeface="微软雅黑" panose="020B0503020204020204" pitchFamily="34" charset="-122"/>
              </a:rPr>
              <a:t>，</a:t>
            </a:r>
            <a:r>
              <a:rPr lang="en-US" altLang="zh-CN" sz="2000" dirty="0">
                <a:solidFill>
                  <a:schemeClr val="tx2"/>
                </a:solidFill>
                <a:latin typeface="微软雅黑" panose="020B0503020204020204" pitchFamily="34" charset="-122"/>
                <a:ea typeface="微软雅黑" panose="020B0503020204020204" pitchFamily="34" charset="-122"/>
              </a:rPr>
              <a:t>ISA</a:t>
            </a:r>
            <a:r>
              <a:rPr lang="zh-CN" altLang="en-US" sz="2000" dirty="0">
                <a:latin typeface="微软雅黑" panose="020B0503020204020204" pitchFamily="34" charset="-122"/>
                <a:ea typeface="微软雅黑" panose="020B0503020204020204" pitchFamily="34" charset="-122"/>
              </a:rPr>
              <a:t>）</a:t>
            </a:r>
            <a:r>
              <a:rPr lang="zh-CN" altLang="en-US" sz="2000" dirty="0">
                <a:solidFill>
                  <a:schemeClr val="tx2"/>
                </a:solidFill>
                <a:latin typeface="微软雅黑" panose="020B0503020204020204" pitchFamily="34" charset="-122"/>
                <a:ea typeface="微软雅黑" panose="020B0503020204020204" pitchFamily="34" charset="-122"/>
              </a:rPr>
              <a:t>有时简称</a:t>
            </a:r>
            <a:r>
              <a:rPr lang="zh-CN" altLang="en-US" sz="2000" dirty="0">
                <a:solidFill>
                  <a:srgbClr val="006600"/>
                </a:solidFill>
                <a:latin typeface="微软雅黑" panose="020B0503020204020204" pitchFamily="34" charset="-122"/>
                <a:ea typeface="微软雅黑" panose="020B0503020204020204" pitchFamily="34" charset="-122"/>
              </a:rPr>
              <a:t>系统结构</a:t>
            </a:r>
            <a:r>
              <a:rPr lang="zh-CN" altLang="en-US" sz="2000" dirty="0">
                <a:solidFill>
                  <a:schemeClr val="tx2"/>
                </a:solidFill>
                <a:latin typeface="微软雅黑" panose="020B0503020204020204" pitchFamily="34" charset="-122"/>
                <a:ea typeface="微软雅黑" panose="020B0503020204020204" pitchFamily="34" charset="-122"/>
              </a:rPr>
              <a:t>、</a:t>
            </a:r>
            <a:r>
              <a:rPr lang="zh-CN" altLang="en-US" sz="2000" dirty="0">
                <a:solidFill>
                  <a:srgbClr val="006600"/>
                </a:solidFill>
                <a:latin typeface="微软雅黑" panose="020B0503020204020204" pitchFamily="34" charset="-122"/>
                <a:ea typeface="微软雅黑" panose="020B0503020204020204" pitchFamily="34" charset="-122"/>
              </a:rPr>
              <a:t>体系结构</a:t>
            </a:r>
            <a:r>
              <a:rPr lang="zh-CN" altLang="en-US" sz="2000" dirty="0">
                <a:solidFill>
                  <a:schemeClr val="tx2"/>
                </a:solidFill>
                <a:latin typeface="微软雅黑" panose="020B0503020204020204" pitchFamily="34" charset="-122"/>
                <a:ea typeface="微软雅黑" panose="020B0503020204020204" pitchFamily="34" charset="-122"/>
              </a:rPr>
              <a:t>，</a:t>
            </a:r>
            <a:r>
              <a:rPr lang="zh-CN" altLang="en-US" sz="2000" dirty="0">
                <a:solidFill>
                  <a:srgbClr val="006600"/>
                </a:solidFill>
                <a:latin typeface="微软雅黑" panose="020B0503020204020204" pitchFamily="34" charset="-122"/>
                <a:ea typeface="微软雅黑" panose="020B0503020204020204" pitchFamily="34" charset="-122"/>
              </a:rPr>
              <a:t>指令系统</a:t>
            </a:r>
            <a:r>
              <a:rPr lang="zh-CN" altLang="en-US" sz="2000" dirty="0">
                <a:solidFill>
                  <a:schemeClr val="tx2"/>
                </a:solidFill>
                <a:latin typeface="微软雅黑" panose="020B0503020204020204" pitchFamily="34" charset="-122"/>
                <a:ea typeface="微软雅黑" panose="020B0503020204020204" pitchFamily="34" charset="-122"/>
              </a:rPr>
              <a:t>，甚至简称“</a:t>
            </a:r>
            <a:r>
              <a:rPr lang="zh-CN" altLang="en-US" sz="2000" dirty="0">
                <a:solidFill>
                  <a:srgbClr val="006600"/>
                </a:solidFill>
                <a:latin typeface="微软雅黑" panose="020B0503020204020204" pitchFamily="34" charset="-122"/>
                <a:ea typeface="微软雅黑" panose="020B0503020204020204" pitchFamily="34" charset="-122"/>
              </a:rPr>
              <a:t>架构</a:t>
            </a:r>
            <a:r>
              <a:rPr lang="zh-CN" altLang="en-US" sz="2000" dirty="0">
                <a:solidFill>
                  <a:schemeClr val="tx2"/>
                </a:solidFill>
                <a:latin typeface="微软雅黑" panose="020B0503020204020204" pitchFamily="34" charset="-122"/>
                <a:ea typeface="微软雅黑" panose="020B0503020204020204" pitchFamily="34" charset="-122"/>
              </a:rPr>
              <a:t>”</a:t>
            </a:r>
          </a:p>
        </p:txBody>
      </p:sp>
      <p:sp>
        <p:nvSpPr>
          <p:cNvPr id="59397" name="Text Box 9"/>
          <p:cNvSpPr txBox="1"/>
          <p:nvPr/>
        </p:nvSpPr>
        <p:spPr>
          <a:xfrm>
            <a:off x="1536700" y="1663700"/>
            <a:ext cx="1727200" cy="641350"/>
          </a:xfrm>
          <a:prstGeom prst="rect">
            <a:avLst/>
          </a:prstGeom>
          <a:noFill/>
          <a:ln w="9525">
            <a:noFill/>
          </a:ln>
        </p:spPr>
        <p:txBody>
          <a:bodyPr anchor="t" anchorCtr="0">
            <a:spAutoFit/>
          </a:bodyPr>
          <a:lstStyle/>
          <a:p>
            <a:pPr algn="ctr" eaLnBrk="0" hangingPunct="0">
              <a:spcBef>
                <a:spcPct val="50000"/>
              </a:spcBef>
            </a:pPr>
            <a:r>
              <a:rPr lang="zh-CN" altLang="en-US" sz="3600" dirty="0">
                <a:solidFill>
                  <a:schemeClr val="accent2"/>
                </a:solidFill>
                <a:latin typeface="Times New Roman" panose="02020603050405020304" pitchFamily="18" charset="0"/>
                <a:ea typeface="宋体" panose="02010600030101010101" pitchFamily="2" charset="-122"/>
              </a:rPr>
              <a:t>软件</a:t>
            </a:r>
          </a:p>
        </p:txBody>
      </p:sp>
      <p:sp>
        <p:nvSpPr>
          <p:cNvPr id="59398" name="Text Box 10"/>
          <p:cNvSpPr txBox="1"/>
          <p:nvPr/>
        </p:nvSpPr>
        <p:spPr>
          <a:xfrm>
            <a:off x="1625600" y="3416300"/>
            <a:ext cx="1727200" cy="641350"/>
          </a:xfrm>
          <a:prstGeom prst="rect">
            <a:avLst/>
          </a:prstGeom>
          <a:noFill/>
          <a:ln w="9525">
            <a:noFill/>
          </a:ln>
        </p:spPr>
        <p:txBody>
          <a:bodyPr anchor="t" anchorCtr="0">
            <a:spAutoFit/>
          </a:bodyPr>
          <a:lstStyle/>
          <a:p>
            <a:pPr algn="ctr" eaLnBrk="0" hangingPunct="0">
              <a:spcBef>
                <a:spcPct val="50000"/>
              </a:spcBef>
            </a:pPr>
            <a:r>
              <a:rPr lang="zh-CN" altLang="en-US" sz="3600" dirty="0">
                <a:solidFill>
                  <a:schemeClr val="accent2"/>
                </a:solidFill>
                <a:latin typeface="Times New Roman" panose="02020603050405020304" pitchFamily="18" charset="0"/>
                <a:ea typeface="宋体" panose="02010600030101010101" pitchFamily="2" charset="-122"/>
              </a:rPr>
              <a:t>硬件</a:t>
            </a: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p:cNvSpPr>
          <p:nvPr>
            <p:ph type="title"/>
          </p:nvPr>
        </p:nvSpPr>
        <p:spPr>
          <a:xfrm>
            <a:off x="457200" y="228600"/>
            <a:ext cx="8229600" cy="561975"/>
          </a:xfrm>
        </p:spPr>
        <p:txBody>
          <a:bodyPr vert="horz" wrap="square" lIns="63500" tIns="25400" rIns="63500" bIns="25400" anchor="t" anchorCtr="0">
            <a:spAutoFit/>
          </a:bodyPr>
          <a:lstStyle/>
          <a:p>
            <a:r>
              <a:rPr lang="zh-CN" altLang="en-US" sz="3600" dirty="0"/>
              <a:t>指令集体系结构（</a:t>
            </a:r>
            <a:r>
              <a:rPr lang="en-US" altLang="zh-CN" sz="3600" dirty="0"/>
              <a:t>ISA</a:t>
            </a:r>
            <a:r>
              <a:rPr lang="zh-CN" altLang="en-US" sz="3600" dirty="0"/>
              <a:t>）</a:t>
            </a:r>
          </a:p>
        </p:txBody>
      </p:sp>
      <p:sp>
        <p:nvSpPr>
          <p:cNvPr id="580611" name="Rectangle 3"/>
          <p:cNvSpPr>
            <a:spLocks noGrp="1"/>
          </p:cNvSpPr>
          <p:nvPr>
            <p:ph idx="1"/>
          </p:nvPr>
        </p:nvSpPr>
        <p:spPr>
          <a:xfrm>
            <a:off x="161925" y="1017588"/>
            <a:ext cx="8650288" cy="5614987"/>
          </a:xfrm>
        </p:spPr>
        <p:txBody>
          <a:bodyPr vert="horz" wrap="square" lIns="63500" tIns="25400" rIns="63500" bIns="25400" anchor="t" anchorCtr="0">
            <a:spAutoFit/>
          </a:bodyPr>
          <a:lstStyle/>
          <a:p>
            <a:pPr>
              <a:lnSpc>
                <a:spcPct val="105000"/>
              </a:lnSpc>
              <a:spcBef>
                <a:spcPts val="1200"/>
              </a:spcBef>
            </a:pPr>
            <a:r>
              <a:rPr lang="en-US" altLang="zh-CN" dirty="0">
                <a:latin typeface="微软雅黑" panose="020B0503020204020204" pitchFamily="34" charset="-122"/>
                <a:ea typeface="微软雅黑" panose="020B0503020204020204" pitchFamily="34" charset="-122"/>
              </a:rPr>
              <a:t>ISA</a:t>
            </a:r>
            <a:r>
              <a:rPr lang="zh-CN" altLang="en-US" dirty="0">
                <a:latin typeface="微软雅黑" panose="020B0503020204020204" pitchFamily="34" charset="-122"/>
                <a:ea typeface="微软雅黑" panose="020B0503020204020204" pitchFamily="34" charset="-122"/>
              </a:rPr>
              <a:t>指</a:t>
            </a:r>
            <a:r>
              <a:rPr lang="en-US" altLang="zh-CN" dirty="0">
                <a:latin typeface="微软雅黑" panose="020B0503020204020204" pitchFamily="34" charset="-122"/>
                <a:ea typeface="微软雅黑" panose="020B0503020204020204" pitchFamily="34" charset="-122"/>
              </a:rPr>
              <a:t>Instruction Set Architecture</a:t>
            </a:r>
            <a:r>
              <a:rPr lang="zh-CN" altLang="en-US" dirty="0">
                <a:latin typeface="微软雅黑" panose="020B0503020204020204" pitchFamily="34" charset="-122"/>
                <a:ea typeface="微软雅黑" panose="020B0503020204020204" pitchFamily="34" charset="-122"/>
              </a:rPr>
              <a:t>，即指令集体系结构</a:t>
            </a:r>
          </a:p>
          <a:p>
            <a:pPr>
              <a:lnSpc>
                <a:spcPct val="105000"/>
              </a:lnSpc>
              <a:spcBef>
                <a:spcPts val="1200"/>
              </a:spcBef>
            </a:pPr>
            <a:r>
              <a:rPr lang="en-US" altLang="zh-CN" dirty="0">
                <a:latin typeface="微软雅黑" panose="020B0503020204020204" pitchFamily="34" charset="-122"/>
                <a:ea typeface="微软雅黑" panose="020B0503020204020204" pitchFamily="34" charset="-122"/>
              </a:rPr>
              <a:t>ISA</a:t>
            </a:r>
            <a:r>
              <a:rPr lang="zh-CN" altLang="en-US" dirty="0">
                <a:latin typeface="微软雅黑" panose="020B0503020204020204" pitchFamily="34" charset="-122"/>
                <a:ea typeface="微软雅黑" panose="020B0503020204020204" pitchFamily="34" charset="-122"/>
              </a:rPr>
              <a:t>是一种规约（</a:t>
            </a:r>
            <a:r>
              <a:rPr lang="en-US" altLang="zh-CN" dirty="0">
                <a:latin typeface="微软雅黑" panose="020B0503020204020204" pitchFamily="34" charset="-122"/>
                <a:ea typeface="微软雅黑" panose="020B0503020204020204" pitchFamily="34" charset="-122"/>
              </a:rPr>
              <a:t>Specification</a:t>
            </a:r>
            <a:r>
              <a:rPr lang="zh-CN" altLang="en-US" dirty="0">
                <a:latin typeface="微软雅黑" panose="020B0503020204020204" pitchFamily="34" charset="-122"/>
                <a:ea typeface="微软雅黑" panose="020B0503020204020204" pitchFamily="34" charset="-122"/>
              </a:rPr>
              <a:t>），它规定了</a:t>
            </a:r>
            <a:r>
              <a:rPr lang="zh-CN" altLang="en-US" dirty="0">
                <a:solidFill>
                  <a:srgbClr val="FF0000"/>
                </a:solidFill>
                <a:latin typeface="微软雅黑" panose="020B0503020204020204" pitchFamily="34" charset="-122"/>
                <a:ea typeface="微软雅黑" panose="020B0503020204020204" pitchFamily="34" charset="-122"/>
              </a:rPr>
              <a:t>如何使用硬件</a:t>
            </a:r>
          </a:p>
          <a:p>
            <a:pPr lvl="1">
              <a:lnSpc>
                <a:spcPct val="114000"/>
              </a:lnSpc>
            </a:pPr>
            <a:r>
              <a:rPr lang="zh-CN" altLang="en-US" dirty="0">
                <a:ea typeface="微软雅黑" panose="020B0503020204020204" pitchFamily="34" charset="-122"/>
              </a:rPr>
              <a:t>可执行的指令的集合，包括</a:t>
            </a:r>
            <a:r>
              <a:rPr lang="zh-CN" altLang="en-US" dirty="0">
                <a:solidFill>
                  <a:srgbClr val="CC3300"/>
                </a:solidFill>
                <a:ea typeface="微软雅黑" panose="020B0503020204020204" pitchFamily="34" charset="-122"/>
              </a:rPr>
              <a:t>指令格式</a:t>
            </a:r>
            <a:r>
              <a:rPr lang="zh-CN" altLang="en-US" dirty="0">
                <a:ea typeface="微软雅黑" panose="020B0503020204020204" pitchFamily="34" charset="-122"/>
              </a:rPr>
              <a:t>、</a:t>
            </a:r>
            <a:r>
              <a:rPr lang="zh-CN" altLang="en-US" dirty="0">
                <a:solidFill>
                  <a:srgbClr val="CC3300"/>
                </a:solidFill>
                <a:ea typeface="微软雅黑" panose="020B0503020204020204" pitchFamily="34" charset="-122"/>
              </a:rPr>
              <a:t>操作种类</a:t>
            </a:r>
            <a:r>
              <a:rPr lang="zh-CN" altLang="en-US" dirty="0">
                <a:ea typeface="微软雅黑" panose="020B0503020204020204" pitchFamily="34" charset="-122"/>
              </a:rPr>
              <a:t>以及每种操作对应的操作数的相应规定；</a:t>
            </a:r>
          </a:p>
          <a:p>
            <a:pPr lvl="1">
              <a:lnSpc>
                <a:spcPct val="114000"/>
              </a:lnSpc>
            </a:pPr>
            <a:r>
              <a:rPr lang="zh-CN" altLang="en-US" dirty="0">
                <a:ea typeface="微软雅黑" panose="020B0503020204020204" pitchFamily="34" charset="-122"/>
              </a:rPr>
              <a:t>指令可以接受的</a:t>
            </a:r>
            <a:r>
              <a:rPr lang="zh-CN" altLang="en-US" dirty="0">
                <a:solidFill>
                  <a:srgbClr val="CC3300"/>
                </a:solidFill>
                <a:ea typeface="微软雅黑" panose="020B0503020204020204" pitchFamily="34" charset="-122"/>
              </a:rPr>
              <a:t>操作数的类型</a:t>
            </a:r>
            <a:r>
              <a:rPr lang="zh-CN" altLang="en-US" dirty="0">
                <a:ea typeface="微软雅黑" panose="020B0503020204020204" pitchFamily="34" charset="-122"/>
              </a:rPr>
              <a:t>；</a:t>
            </a:r>
          </a:p>
          <a:p>
            <a:pPr lvl="1">
              <a:lnSpc>
                <a:spcPct val="114000"/>
              </a:lnSpc>
            </a:pPr>
            <a:r>
              <a:rPr lang="zh-CN" altLang="en-US" dirty="0">
                <a:ea typeface="微软雅黑" panose="020B0503020204020204" pitchFamily="34" charset="-122"/>
              </a:rPr>
              <a:t>操作数所能存放的寄存器组的结构，包括每个</a:t>
            </a:r>
            <a:r>
              <a:rPr lang="zh-CN" altLang="en-US" dirty="0">
                <a:solidFill>
                  <a:srgbClr val="CC3300"/>
                </a:solidFill>
                <a:ea typeface="微软雅黑" panose="020B0503020204020204" pitchFamily="34" charset="-122"/>
              </a:rPr>
              <a:t>寄存器的名称、编号、长度和用途</a:t>
            </a:r>
            <a:r>
              <a:rPr lang="zh-CN" altLang="en-US" dirty="0">
                <a:ea typeface="微软雅黑" panose="020B0503020204020204" pitchFamily="34" charset="-122"/>
              </a:rPr>
              <a:t>；</a:t>
            </a:r>
          </a:p>
          <a:p>
            <a:pPr lvl="1">
              <a:lnSpc>
                <a:spcPct val="114000"/>
              </a:lnSpc>
            </a:pPr>
            <a:r>
              <a:rPr lang="zh-CN" altLang="en-US" dirty="0">
                <a:ea typeface="微软雅黑" panose="020B0503020204020204" pitchFamily="34" charset="-122"/>
              </a:rPr>
              <a:t>操作数所能存放的</a:t>
            </a:r>
            <a:r>
              <a:rPr lang="zh-CN" altLang="en-US" dirty="0">
                <a:solidFill>
                  <a:srgbClr val="CC3300"/>
                </a:solidFill>
                <a:ea typeface="微软雅黑" panose="020B0503020204020204" pitchFamily="34" charset="-122"/>
              </a:rPr>
              <a:t>存储空间的大小和编址方式</a:t>
            </a:r>
            <a:r>
              <a:rPr lang="zh-CN" altLang="en-US" dirty="0">
                <a:ea typeface="微软雅黑" panose="020B0503020204020204" pitchFamily="34" charset="-122"/>
              </a:rPr>
              <a:t>；</a:t>
            </a:r>
          </a:p>
          <a:p>
            <a:pPr lvl="1">
              <a:lnSpc>
                <a:spcPct val="114000"/>
              </a:lnSpc>
            </a:pPr>
            <a:r>
              <a:rPr lang="zh-CN" altLang="en-US" dirty="0">
                <a:ea typeface="微软雅黑" panose="020B0503020204020204" pitchFamily="34" charset="-122"/>
              </a:rPr>
              <a:t>操作数在存储空间存放时按照</a:t>
            </a:r>
            <a:r>
              <a:rPr lang="zh-CN" altLang="en-US" dirty="0">
                <a:solidFill>
                  <a:srgbClr val="CC3300"/>
                </a:solidFill>
                <a:ea typeface="微软雅黑" panose="020B0503020204020204" pitchFamily="34" charset="-122"/>
              </a:rPr>
              <a:t>大端还是小端方式存放</a:t>
            </a:r>
            <a:r>
              <a:rPr lang="zh-CN" altLang="en-US" dirty="0">
                <a:ea typeface="微软雅黑" panose="020B0503020204020204" pitchFamily="34" charset="-122"/>
              </a:rPr>
              <a:t>；</a:t>
            </a:r>
          </a:p>
          <a:p>
            <a:pPr lvl="1">
              <a:lnSpc>
                <a:spcPct val="114000"/>
              </a:lnSpc>
            </a:pPr>
            <a:r>
              <a:rPr lang="zh-CN" altLang="en-US" dirty="0">
                <a:ea typeface="微软雅黑" panose="020B0503020204020204" pitchFamily="34" charset="-122"/>
              </a:rPr>
              <a:t>指令获取操作数的方式，即</a:t>
            </a:r>
            <a:r>
              <a:rPr lang="zh-CN" altLang="en-US" dirty="0">
                <a:solidFill>
                  <a:srgbClr val="CC3300"/>
                </a:solidFill>
                <a:ea typeface="微软雅黑" panose="020B0503020204020204" pitchFamily="34" charset="-122"/>
              </a:rPr>
              <a:t>寻址方式</a:t>
            </a:r>
            <a:r>
              <a:rPr lang="zh-CN" altLang="en-US" dirty="0">
                <a:ea typeface="微软雅黑" panose="020B0503020204020204" pitchFamily="34" charset="-122"/>
              </a:rPr>
              <a:t>；</a:t>
            </a:r>
          </a:p>
          <a:p>
            <a:pPr lvl="1">
              <a:lnSpc>
                <a:spcPct val="114000"/>
              </a:lnSpc>
            </a:pPr>
            <a:r>
              <a:rPr lang="zh-CN" altLang="en-US" dirty="0">
                <a:ea typeface="微软雅黑" panose="020B0503020204020204" pitchFamily="34" charset="-122"/>
              </a:rPr>
              <a:t>指令执行过程的控制方式，包括</a:t>
            </a:r>
            <a:r>
              <a:rPr lang="zh-CN" altLang="en-US" dirty="0">
                <a:solidFill>
                  <a:srgbClr val="CC3300"/>
                </a:solidFill>
                <a:ea typeface="微软雅黑" panose="020B0503020204020204" pitchFamily="34" charset="-122"/>
              </a:rPr>
              <a:t>程序计数器</a:t>
            </a:r>
            <a:r>
              <a:rPr lang="zh-CN" altLang="en-US" dirty="0">
                <a:ea typeface="微软雅黑" panose="020B0503020204020204" pitchFamily="34" charset="-122"/>
              </a:rPr>
              <a:t>、</a:t>
            </a:r>
            <a:r>
              <a:rPr lang="zh-CN" altLang="en-US" dirty="0">
                <a:solidFill>
                  <a:srgbClr val="CC3300"/>
                </a:solidFill>
                <a:ea typeface="微软雅黑" panose="020B0503020204020204" pitchFamily="34" charset="-122"/>
              </a:rPr>
              <a:t>条件码定义</a:t>
            </a:r>
            <a:r>
              <a:rPr lang="zh-CN" altLang="en-US" dirty="0">
                <a:ea typeface="微软雅黑" panose="020B0503020204020204" pitchFamily="34" charset="-122"/>
              </a:rPr>
              <a:t>等。</a:t>
            </a:r>
            <a:endParaRPr lang="zh-CN" altLang="en-US" dirty="0">
              <a:latin typeface="微软雅黑" panose="020B0503020204020204" pitchFamily="34" charset="-122"/>
              <a:ea typeface="微软雅黑" panose="020B0503020204020204" pitchFamily="34" charset="-122"/>
            </a:endParaRPr>
          </a:p>
          <a:p>
            <a:pPr>
              <a:lnSpc>
                <a:spcPct val="105000"/>
              </a:lnSpc>
              <a:spcBef>
                <a:spcPts val="600"/>
              </a:spcBef>
            </a:pPr>
            <a:r>
              <a:rPr lang="en-US" altLang="zh-CN" dirty="0">
                <a:latin typeface="微软雅黑" panose="020B0503020204020204" pitchFamily="34" charset="-122"/>
                <a:ea typeface="微软雅黑" panose="020B0503020204020204" pitchFamily="34" charset="-122"/>
              </a:rPr>
              <a:t>ISA</a:t>
            </a:r>
            <a:r>
              <a:rPr lang="zh-CN" altLang="en-US" dirty="0">
                <a:latin typeface="微软雅黑" panose="020B0503020204020204" pitchFamily="34" charset="-122"/>
                <a:ea typeface="微软雅黑" panose="020B0503020204020204" pitchFamily="34" charset="-122"/>
              </a:rPr>
              <a:t>在计算机系统中是必不可少的一个抽象层，</a:t>
            </a:r>
            <a:r>
              <a:rPr lang="en-US" altLang="zh-CN" dirty="0">
                <a:latin typeface="微软雅黑" panose="020B0503020204020204" pitchFamily="34" charset="-122"/>
                <a:ea typeface="微软雅黑" panose="020B0503020204020204" pitchFamily="34" charset="-122"/>
              </a:rPr>
              <a:t>Why</a:t>
            </a:r>
            <a:r>
              <a:rPr lang="zh-CN" altLang="en-US" dirty="0">
                <a:latin typeface="微软雅黑" panose="020B0503020204020204" pitchFamily="34" charset="-122"/>
                <a:ea typeface="微软雅黑" panose="020B0503020204020204" pitchFamily="34" charset="-122"/>
              </a:rPr>
              <a:t>？</a:t>
            </a:r>
          </a:p>
          <a:p>
            <a:pPr lvl="1">
              <a:spcBef>
                <a:spcPts val="600"/>
              </a:spcBef>
            </a:pPr>
            <a:r>
              <a:rPr lang="zh-CN" altLang="en-US" dirty="0">
                <a:latin typeface="微软雅黑" panose="020B0503020204020204" pitchFamily="34" charset="-122"/>
                <a:ea typeface="微软雅黑" panose="020B0503020204020204" pitchFamily="34" charset="-122"/>
              </a:rPr>
              <a:t>没有它，软件无法使用计算机硬件！</a:t>
            </a:r>
          </a:p>
          <a:p>
            <a:pPr lvl="1">
              <a:spcBef>
                <a:spcPts val="600"/>
              </a:spcBef>
            </a:pPr>
            <a:r>
              <a:rPr lang="zh-CN" altLang="en-US" dirty="0">
                <a:latin typeface="微软雅黑" panose="020B0503020204020204" pitchFamily="34" charset="-122"/>
                <a:ea typeface="微软雅黑" panose="020B0503020204020204" pitchFamily="34" charset="-122"/>
              </a:rPr>
              <a:t>没有它，一台计算机不能称为“通用计算机”</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80611">
                                            <p:txEl>
                                              <p:pRg st="0" end="0"/>
                                            </p:txEl>
                                          </p:spTgt>
                                        </p:tgtEl>
                                        <p:attrNameLst>
                                          <p:attrName>style.visibility</p:attrName>
                                        </p:attrNameLst>
                                      </p:cBhvr>
                                      <p:to>
                                        <p:strVal val="visible"/>
                                      </p:to>
                                    </p:set>
                                    <p:animEffect transition="in" filter="blinds(horizontal)">
                                      <p:cBhvr>
                                        <p:cTn id="7" dur="500"/>
                                        <p:tgtEl>
                                          <p:spTgt spid="5806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80611">
                                            <p:txEl>
                                              <p:pRg st="1" end="1"/>
                                            </p:txEl>
                                          </p:spTgt>
                                        </p:tgtEl>
                                        <p:attrNameLst>
                                          <p:attrName>style.visibility</p:attrName>
                                        </p:attrNameLst>
                                      </p:cBhvr>
                                      <p:to>
                                        <p:strVal val="visible"/>
                                      </p:to>
                                    </p:set>
                                    <p:animEffect transition="in" filter="blinds(horizontal)">
                                      <p:cBhvr>
                                        <p:cTn id="12" dur="500"/>
                                        <p:tgtEl>
                                          <p:spTgt spid="5806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80611">
                                            <p:txEl>
                                              <p:pRg st="2" end="2"/>
                                            </p:txEl>
                                          </p:spTgt>
                                        </p:tgtEl>
                                        <p:attrNameLst>
                                          <p:attrName>style.visibility</p:attrName>
                                        </p:attrNameLst>
                                      </p:cBhvr>
                                      <p:to>
                                        <p:strVal val="visible"/>
                                      </p:to>
                                    </p:set>
                                    <p:animEffect transition="in" filter="blinds(horizontal)">
                                      <p:cBhvr>
                                        <p:cTn id="17" dur="500"/>
                                        <p:tgtEl>
                                          <p:spTgt spid="5806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80611">
                                            <p:txEl>
                                              <p:pRg st="3" end="3"/>
                                            </p:txEl>
                                          </p:spTgt>
                                        </p:tgtEl>
                                        <p:attrNameLst>
                                          <p:attrName>style.visibility</p:attrName>
                                        </p:attrNameLst>
                                      </p:cBhvr>
                                      <p:to>
                                        <p:strVal val="visible"/>
                                      </p:to>
                                    </p:set>
                                    <p:animEffect transition="in" filter="blinds(horizontal)">
                                      <p:cBhvr>
                                        <p:cTn id="22" dur="500"/>
                                        <p:tgtEl>
                                          <p:spTgt spid="5806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80611">
                                            <p:txEl>
                                              <p:pRg st="4" end="4"/>
                                            </p:txEl>
                                          </p:spTgt>
                                        </p:tgtEl>
                                        <p:attrNameLst>
                                          <p:attrName>style.visibility</p:attrName>
                                        </p:attrNameLst>
                                      </p:cBhvr>
                                      <p:to>
                                        <p:strVal val="visible"/>
                                      </p:to>
                                    </p:set>
                                    <p:animEffect transition="in" filter="blinds(horizontal)">
                                      <p:cBhvr>
                                        <p:cTn id="27" dur="500"/>
                                        <p:tgtEl>
                                          <p:spTgt spid="5806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80611">
                                            <p:txEl>
                                              <p:pRg st="5" end="5"/>
                                            </p:txEl>
                                          </p:spTgt>
                                        </p:tgtEl>
                                        <p:attrNameLst>
                                          <p:attrName>style.visibility</p:attrName>
                                        </p:attrNameLst>
                                      </p:cBhvr>
                                      <p:to>
                                        <p:strVal val="visible"/>
                                      </p:to>
                                    </p:set>
                                    <p:animEffect transition="in" filter="blinds(horizontal)">
                                      <p:cBhvr>
                                        <p:cTn id="32" dur="500"/>
                                        <p:tgtEl>
                                          <p:spTgt spid="58061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80611">
                                            <p:txEl>
                                              <p:pRg st="6" end="6"/>
                                            </p:txEl>
                                          </p:spTgt>
                                        </p:tgtEl>
                                        <p:attrNameLst>
                                          <p:attrName>style.visibility</p:attrName>
                                        </p:attrNameLst>
                                      </p:cBhvr>
                                      <p:to>
                                        <p:strVal val="visible"/>
                                      </p:to>
                                    </p:set>
                                    <p:animEffect transition="in" filter="blinds(horizontal)">
                                      <p:cBhvr>
                                        <p:cTn id="37" dur="500"/>
                                        <p:tgtEl>
                                          <p:spTgt spid="58061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580611">
                                            <p:txEl>
                                              <p:pRg st="7" end="7"/>
                                            </p:txEl>
                                          </p:spTgt>
                                        </p:tgtEl>
                                        <p:attrNameLst>
                                          <p:attrName>style.visibility</p:attrName>
                                        </p:attrNameLst>
                                      </p:cBhvr>
                                      <p:to>
                                        <p:strVal val="visible"/>
                                      </p:to>
                                    </p:set>
                                    <p:animEffect transition="in" filter="blinds(horizontal)">
                                      <p:cBhvr>
                                        <p:cTn id="42" dur="500"/>
                                        <p:tgtEl>
                                          <p:spTgt spid="58061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580611">
                                            <p:txEl>
                                              <p:pRg st="8" end="8"/>
                                            </p:txEl>
                                          </p:spTgt>
                                        </p:tgtEl>
                                        <p:attrNameLst>
                                          <p:attrName>style.visibility</p:attrName>
                                        </p:attrNameLst>
                                      </p:cBhvr>
                                      <p:to>
                                        <p:strVal val="visible"/>
                                      </p:to>
                                    </p:set>
                                    <p:animEffect transition="in" filter="blinds(horizontal)">
                                      <p:cBhvr>
                                        <p:cTn id="47" dur="500"/>
                                        <p:tgtEl>
                                          <p:spTgt spid="580611">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580611">
                                            <p:txEl>
                                              <p:pRg st="9" end="9"/>
                                            </p:txEl>
                                          </p:spTgt>
                                        </p:tgtEl>
                                        <p:attrNameLst>
                                          <p:attrName>style.visibility</p:attrName>
                                        </p:attrNameLst>
                                      </p:cBhvr>
                                      <p:to>
                                        <p:strVal val="visible"/>
                                      </p:to>
                                    </p:set>
                                    <p:animEffect transition="in" filter="blinds(horizontal)">
                                      <p:cBhvr>
                                        <p:cTn id="52" dur="500"/>
                                        <p:tgtEl>
                                          <p:spTgt spid="580611">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580611">
                                            <p:txEl>
                                              <p:pRg st="10" end="10"/>
                                            </p:txEl>
                                          </p:spTgt>
                                        </p:tgtEl>
                                        <p:attrNameLst>
                                          <p:attrName>style.visibility</p:attrName>
                                        </p:attrNameLst>
                                      </p:cBhvr>
                                      <p:to>
                                        <p:strVal val="visible"/>
                                      </p:to>
                                    </p:set>
                                    <p:animEffect transition="in" filter="blinds(horizontal)">
                                      <p:cBhvr>
                                        <p:cTn id="57" dur="500"/>
                                        <p:tgtEl>
                                          <p:spTgt spid="580611">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580611">
                                            <p:txEl>
                                              <p:pRg st="11" end="11"/>
                                            </p:txEl>
                                          </p:spTgt>
                                        </p:tgtEl>
                                        <p:attrNameLst>
                                          <p:attrName>style.visibility</p:attrName>
                                        </p:attrNameLst>
                                      </p:cBhvr>
                                      <p:to>
                                        <p:strVal val="visible"/>
                                      </p:to>
                                    </p:set>
                                    <p:animEffect transition="in" filter="blinds(horizontal)">
                                      <p:cBhvr>
                                        <p:cTn id="62" dur="500"/>
                                        <p:tgtEl>
                                          <p:spTgt spid="580611">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a:xfrm>
            <a:off x="762000" y="284163"/>
            <a:ext cx="7543800" cy="574675"/>
          </a:xfrm>
        </p:spPr>
        <p:txBody>
          <a:bodyPr vert="horz" wrap="square" lIns="92075" tIns="46038" rIns="92075" bIns="46038" anchor="ctr" anchorCtr="0">
            <a:spAutoFit/>
          </a:bodyPr>
          <a:lstStyle/>
          <a:p>
            <a:r>
              <a:rPr lang="zh-CN" altLang="en-US" sz="3600" dirty="0">
                <a:solidFill>
                  <a:srgbClr val="FF3300"/>
                </a:solidFill>
              </a:rPr>
              <a:t>软件（</a:t>
            </a:r>
            <a:r>
              <a:rPr lang="en-US" altLang="zh-CN" sz="3600" dirty="0">
                <a:solidFill>
                  <a:srgbClr val="FF3300"/>
                </a:solidFill>
              </a:rPr>
              <a:t>Software</a:t>
            </a:r>
            <a:r>
              <a:rPr lang="zh-CN" altLang="en-US" sz="3600" dirty="0">
                <a:solidFill>
                  <a:srgbClr val="FF3300"/>
                </a:solidFill>
              </a:rPr>
              <a:t>）</a:t>
            </a:r>
            <a:r>
              <a:rPr lang="en-US" altLang="zh-CN" sz="3600" dirty="0">
                <a:solidFill>
                  <a:srgbClr val="FF3300"/>
                </a:solidFill>
              </a:rPr>
              <a:t> </a:t>
            </a:r>
            <a:endParaRPr lang="en-US" altLang="zh-CN" dirty="0"/>
          </a:p>
        </p:txBody>
      </p:sp>
      <p:sp>
        <p:nvSpPr>
          <p:cNvPr id="245763" name="Rectangle 3"/>
          <p:cNvSpPr>
            <a:spLocks noGrp="1"/>
          </p:cNvSpPr>
          <p:nvPr>
            <p:ph idx="1"/>
          </p:nvPr>
        </p:nvSpPr>
        <p:spPr>
          <a:xfrm>
            <a:off x="198438" y="1103313"/>
            <a:ext cx="8888412" cy="5545137"/>
          </a:xfrm>
        </p:spPr>
        <p:txBody>
          <a:bodyPr vert="horz" wrap="square" lIns="63500" tIns="25400" rIns="63500" bIns="25400" anchor="t" anchorCtr="0">
            <a:spAutoFit/>
          </a:bodyPr>
          <a:lstStyle/>
          <a:p>
            <a:pPr>
              <a:spcBef>
                <a:spcPct val="40000"/>
              </a:spcBef>
            </a:pPr>
            <a:r>
              <a:rPr lang="en-US" altLang="zh-CN" sz="2100" dirty="0">
                <a:latin typeface="微软雅黑" panose="020B0503020204020204" pitchFamily="34" charset="-122"/>
                <a:ea typeface="微软雅黑" panose="020B0503020204020204" pitchFamily="34" charset="-122"/>
              </a:rPr>
              <a:t>System software(</a:t>
            </a:r>
            <a:r>
              <a:rPr lang="zh-CN" altLang="en-US" sz="2100" dirty="0">
                <a:latin typeface="微软雅黑" panose="020B0503020204020204" pitchFamily="34" charset="-122"/>
                <a:ea typeface="微软雅黑" panose="020B0503020204020204" pitchFamily="34" charset="-122"/>
              </a:rPr>
              <a:t>系统软件</a:t>
            </a:r>
            <a:r>
              <a:rPr lang="en-US" altLang="zh-CN" sz="2100" dirty="0">
                <a:latin typeface="微软雅黑" panose="020B0503020204020204" pitchFamily="34" charset="-122"/>
                <a:ea typeface="微软雅黑" panose="020B0503020204020204" pitchFamily="34" charset="-122"/>
              </a:rPr>
              <a:t>) -</a:t>
            </a:r>
            <a:r>
              <a:rPr lang="en-US" altLang="zh-CN" sz="2100" dirty="0">
                <a:solidFill>
                  <a:srgbClr val="663300"/>
                </a:solidFill>
                <a:latin typeface="微软雅黑" panose="020B0503020204020204" pitchFamily="34" charset="-122"/>
                <a:ea typeface="微软雅黑" panose="020B0503020204020204" pitchFamily="34" charset="-122"/>
              </a:rPr>
              <a:t> </a:t>
            </a:r>
            <a:r>
              <a:rPr lang="zh-CN" altLang="en-US" sz="2100" dirty="0">
                <a:solidFill>
                  <a:schemeClr val="hlink"/>
                </a:solidFill>
                <a:latin typeface="微软雅黑" panose="020B0503020204020204" pitchFamily="34" charset="-122"/>
                <a:ea typeface="微软雅黑" panose="020B0503020204020204" pitchFamily="34" charset="-122"/>
              </a:rPr>
              <a:t>简化编程，并使硬件资源被有效利用</a:t>
            </a:r>
            <a:r>
              <a:rPr lang="en-US" altLang="zh-CN" sz="2100" dirty="0">
                <a:solidFill>
                  <a:schemeClr val="hlink"/>
                </a:solidFill>
                <a:latin typeface="微软雅黑" panose="020B0503020204020204" pitchFamily="34" charset="-122"/>
                <a:ea typeface="微软雅黑" panose="020B0503020204020204" pitchFamily="34" charset="-122"/>
              </a:rPr>
              <a:t>   </a:t>
            </a:r>
          </a:p>
          <a:p>
            <a:pPr marL="573405" lvl="1"/>
            <a:r>
              <a:rPr lang="zh-CN" altLang="en-US" sz="2100" dirty="0">
                <a:solidFill>
                  <a:srgbClr val="663300"/>
                </a:solidFill>
                <a:latin typeface="微软雅黑" panose="020B0503020204020204" pitchFamily="34" charset="-122"/>
                <a:ea typeface="微软雅黑" panose="020B0503020204020204" pitchFamily="34" charset="-122"/>
              </a:rPr>
              <a:t>操作系统（</a:t>
            </a:r>
            <a:r>
              <a:rPr lang="en-US" altLang="zh-CN" sz="2100" dirty="0">
                <a:solidFill>
                  <a:srgbClr val="663300"/>
                </a:solidFill>
                <a:latin typeface="微软雅黑" panose="020B0503020204020204" pitchFamily="34" charset="-122"/>
                <a:ea typeface="微软雅黑" panose="020B0503020204020204" pitchFamily="34" charset="-122"/>
              </a:rPr>
              <a:t>Operating System</a:t>
            </a:r>
            <a:r>
              <a:rPr lang="zh-CN" altLang="en-US" sz="2100" dirty="0">
                <a:solidFill>
                  <a:srgbClr val="663300"/>
                </a:solidFill>
                <a:latin typeface="微软雅黑" panose="020B0503020204020204" pitchFamily="34" charset="-122"/>
                <a:ea typeface="微软雅黑" panose="020B0503020204020204" pitchFamily="34" charset="-122"/>
              </a:rPr>
              <a:t>）：</a:t>
            </a:r>
            <a:r>
              <a:rPr lang="zh-CN" altLang="en-US" sz="2100" dirty="0">
                <a:solidFill>
                  <a:schemeClr val="hlink"/>
                </a:solidFill>
                <a:latin typeface="微软雅黑" panose="020B0503020204020204" pitchFamily="34" charset="-122"/>
                <a:ea typeface="微软雅黑" panose="020B0503020204020204" pitchFamily="34" charset="-122"/>
              </a:rPr>
              <a:t>硬件资源管理，用户接口</a:t>
            </a:r>
          </a:p>
          <a:p>
            <a:pPr marL="573405" lvl="1"/>
            <a:r>
              <a:rPr lang="zh-CN" altLang="en-US" sz="2100" dirty="0">
                <a:solidFill>
                  <a:srgbClr val="663300"/>
                </a:solidFill>
                <a:latin typeface="微软雅黑" panose="020B0503020204020204" pitchFamily="34" charset="-122"/>
                <a:ea typeface="微软雅黑" panose="020B0503020204020204" pitchFamily="34" charset="-122"/>
              </a:rPr>
              <a:t>语言处理系统：翻译程序</a:t>
            </a:r>
            <a:r>
              <a:rPr lang="en-US" altLang="zh-CN" sz="2100" dirty="0">
                <a:solidFill>
                  <a:srgbClr val="663300"/>
                </a:solidFill>
                <a:latin typeface="微软雅黑" panose="020B0503020204020204" pitchFamily="34" charset="-122"/>
                <a:ea typeface="微软雅黑" panose="020B0503020204020204" pitchFamily="34" charset="-122"/>
              </a:rPr>
              <a:t>+ </a:t>
            </a:r>
            <a:r>
              <a:rPr lang="en-US" altLang="zh-CN" sz="2100" dirty="0">
                <a:solidFill>
                  <a:schemeClr val="tx1"/>
                </a:solidFill>
                <a:latin typeface="微软雅黑" panose="020B0503020204020204" pitchFamily="34" charset="-122"/>
                <a:ea typeface="微软雅黑" panose="020B0503020204020204" pitchFamily="34" charset="-122"/>
              </a:rPr>
              <a:t>Linker, Debug, etc</a:t>
            </a:r>
            <a:r>
              <a:rPr lang="en-US" altLang="zh-CN" sz="2100" dirty="0">
                <a:solidFill>
                  <a:srgbClr val="663300"/>
                </a:solidFill>
                <a:latin typeface="微软雅黑" panose="020B0503020204020204" pitchFamily="34" charset="-122"/>
                <a:ea typeface="微软雅黑" panose="020B0503020204020204" pitchFamily="34" charset="-122"/>
              </a:rPr>
              <a:t> …</a:t>
            </a:r>
          </a:p>
          <a:p>
            <a:pPr marL="1095375" lvl="2"/>
            <a:r>
              <a:rPr lang="zh-CN" altLang="en-US" sz="2100" dirty="0">
                <a:solidFill>
                  <a:srgbClr val="663300"/>
                </a:solidFill>
                <a:latin typeface="微软雅黑" panose="020B0503020204020204" pitchFamily="34" charset="-122"/>
                <a:ea typeface="微软雅黑" panose="020B0503020204020204" pitchFamily="34" charset="-122"/>
              </a:rPr>
              <a:t>翻译程序</a:t>
            </a:r>
            <a:r>
              <a:rPr lang="en-US" altLang="zh-CN" sz="2100" dirty="0">
                <a:solidFill>
                  <a:srgbClr val="663300"/>
                </a:solidFill>
                <a:latin typeface="微软雅黑" panose="020B0503020204020204" pitchFamily="34" charset="-122"/>
                <a:ea typeface="微软雅黑" panose="020B0503020204020204" pitchFamily="34" charset="-122"/>
              </a:rPr>
              <a:t>(Translator)</a:t>
            </a:r>
            <a:r>
              <a:rPr lang="zh-CN" altLang="en-US" sz="2100" dirty="0">
                <a:solidFill>
                  <a:srgbClr val="663300"/>
                </a:solidFill>
                <a:latin typeface="微软雅黑" panose="020B0503020204020204" pitchFamily="34" charset="-122"/>
                <a:ea typeface="微软雅黑" panose="020B0503020204020204" pitchFamily="34" charset="-122"/>
              </a:rPr>
              <a:t>有三类：</a:t>
            </a:r>
          </a:p>
          <a:p>
            <a:pPr marL="1275080" lvl="3" indent="0">
              <a:spcBef>
                <a:spcPct val="40000"/>
              </a:spcBef>
              <a:buSzPct val="85000"/>
              <a:buFont typeface="Wingdings" panose="05000000000000000000" pitchFamily="2" charset="2"/>
              <a:buNone/>
            </a:pPr>
            <a:r>
              <a:rPr lang="zh-CN" altLang="en-US" sz="2100" b="1" dirty="0">
                <a:solidFill>
                  <a:srgbClr val="ED1611"/>
                </a:solidFill>
                <a:latin typeface="微软雅黑" panose="020B0503020204020204" pitchFamily="34" charset="-122"/>
                <a:ea typeface="微软雅黑" panose="020B0503020204020204" pitchFamily="34" charset="-122"/>
              </a:rPr>
              <a:t>汇编程序</a:t>
            </a:r>
            <a:r>
              <a:rPr lang="en-US" altLang="zh-CN" sz="2100" b="1" dirty="0">
                <a:solidFill>
                  <a:srgbClr val="ED1611"/>
                </a:solidFill>
                <a:latin typeface="微软雅黑" panose="020B0503020204020204" pitchFamily="34" charset="-122"/>
                <a:ea typeface="微软雅黑" panose="020B0503020204020204" pitchFamily="34" charset="-122"/>
              </a:rPr>
              <a:t>(Assembler)</a:t>
            </a:r>
            <a:r>
              <a:rPr lang="zh-CN" altLang="en-US" sz="2100" b="1" dirty="0">
                <a:solidFill>
                  <a:srgbClr val="ED1611"/>
                </a:solidFill>
                <a:latin typeface="微软雅黑" panose="020B0503020204020204" pitchFamily="34" charset="-122"/>
                <a:ea typeface="微软雅黑" panose="020B0503020204020204" pitchFamily="34" charset="-122"/>
              </a:rPr>
              <a:t>：</a:t>
            </a:r>
            <a:r>
              <a:rPr lang="zh-CN" altLang="en-US" sz="2100" b="1" dirty="0">
                <a:solidFill>
                  <a:schemeClr val="accent2"/>
                </a:solidFill>
                <a:latin typeface="微软雅黑" panose="020B0503020204020204" pitchFamily="34" charset="-122"/>
                <a:ea typeface="微软雅黑" panose="020B0503020204020204" pitchFamily="34" charset="-122"/>
              </a:rPr>
              <a:t>汇编语言源程序→机器目标程序</a:t>
            </a:r>
          </a:p>
          <a:p>
            <a:pPr marL="1275080" lvl="3" indent="0">
              <a:spcBef>
                <a:spcPct val="40000"/>
              </a:spcBef>
              <a:buSzPct val="85000"/>
              <a:buFont typeface="Wingdings" panose="05000000000000000000" pitchFamily="2" charset="2"/>
              <a:buNone/>
            </a:pPr>
            <a:r>
              <a:rPr lang="zh-CN" altLang="en-US" sz="2100" b="1" dirty="0">
                <a:solidFill>
                  <a:srgbClr val="ED1611"/>
                </a:solidFill>
                <a:latin typeface="微软雅黑" panose="020B0503020204020204" pitchFamily="34" charset="-122"/>
                <a:ea typeface="微软雅黑" panose="020B0503020204020204" pitchFamily="34" charset="-122"/>
              </a:rPr>
              <a:t>编译程序</a:t>
            </a:r>
            <a:r>
              <a:rPr lang="en-US" altLang="zh-CN" sz="2100" b="1" dirty="0">
                <a:solidFill>
                  <a:srgbClr val="ED1611"/>
                </a:solidFill>
                <a:latin typeface="微软雅黑" panose="020B0503020204020204" pitchFamily="34" charset="-122"/>
                <a:ea typeface="微软雅黑" panose="020B0503020204020204" pitchFamily="34" charset="-122"/>
              </a:rPr>
              <a:t>(Complier)</a:t>
            </a:r>
            <a:r>
              <a:rPr lang="zh-CN" altLang="en-US" sz="2100" b="1" dirty="0">
                <a:solidFill>
                  <a:srgbClr val="ED1611"/>
                </a:solidFill>
                <a:latin typeface="微软雅黑" panose="020B0503020204020204" pitchFamily="34" charset="-122"/>
                <a:ea typeface="微软雅黑" panose="020B0503020204020204" pitchFamily="34" charset="-122"/>
              </a:rPr>
              <a:t>：</a:t>
            </a:r>
            <a:r>
              <a:rPr lang="zh-CN" altLang="en-US" sz="2100" b="1" dirty="0">
                <a:solidFill>
                  <a:schemeClr val="accent2"/>
                </a:solidFill>
                <a:latin typeface="微软雅黑" panose="020B0503020204020204" pitchFamily="34" charset="-122"/>
                <a:ea typeface="微软雅黑" panose="020B0503020204020204" pitchFamily="34" charset="-122"/>
              </a:rPr>
              <a:t>高级语言源程序→汇编</a:t>
            </a:r>
            <a:r>
              <a:rPr lang="en-US" altLang="zh-CN" sz="2100" b="1" dirty="0">
                <a:solidFill>
                  <a:schemeClr val="accent2"/>
                </a:solidFill>
                <a:latin typeface="微软雅黑" panose="020B0503020204020204" pitchFamily="34" charset="-122"/>
                <a:ea typeface="微软雅黑" panose="020B0503020204020204" pitchFamily="34" charset="-122"/>
              </a:rPr>
              <a:t>/</a:t>
            </a:r>
            <a:r>
              <a:rPr lang="zh-CN" altLang="en-US" sz="2100" b="1" dirty="0">
                <a:solidFill>
                  <a:schemeClr val="accent2"/>
                </a:solidFill>
                <a:latin typeface="微软雅黑" panose="020B0503020204020204" pitchFamily="34" charset="-122"/>
                <a:ea typeface="微软雅黑" panose="020B0503020204020204" pitchFamily="34" charset="-122"/>
              </a:rPr>
              <a:t>机器目标程序</a:t>
            </a:r>
            <a:endParaRPr lang="zh-CN" altLang="en-US" sz="2100" b="1" dirty="0">
              <a:solidFill>
                <a:srgbClr val="000000"/>
              </a:solidFill>
              <a:latin typeface="微软雅黑" panose="020B0503020204020204" pitchFamily="34" charset="-122"/>
              <a:ea typeface="微软雅黑" panose="020B0503020204020204" pitchFamily="34" charset="-122"/>
            </a:endParaRPr>
          </a:p>
          <a:p>
            <a:pPr marL="1275080" lvl="3" indent="0">
              <a:spcBef>
                <a:spcPct val="40000"/>
              </a:spcBef>
              <a:buSzPct val="85000"/>
              <a:buFont typeface="Wingdings" panose="05000000000000000000" pitchFamily="2" charset="2"/>
              <a:buNone/>
            </a:pPr>
            <a:r>
              <a:rPr lang="zh-CN" altLang="en-US" sz="2100" b="1" dirty="0">
                <a:solidFill>
                  <a:srgbClr val="ED1611"/>
                </a:solidFill>
                <a:latin typeface="微软雅黑" panose="020B0503020204020204" pitchFamily="34" charset="-122"/>
                <a:ea typeface="微软雅黑" panose="020B0503020204020204" pitchFamily="34" charset="-122"/>
              </a:rPr>
              <a:t>解释程序</a:t>
            </a:r>
            <a:r>
              <a:rPr lang="en-US" altLang="zh-CN" sz="2100" b="1" dirty="0">
                <a:solidFill>
                  <a:srgbClr val="ED1611"/>
                </a:solidFill>
                <a:latin typeface="微软雅黑" panose="020B0503020204020204" pitchFamily="34" charset="-122"/>
                <a:ea typeface="微软雅黑" panose="020B0503020204020204" pitchFamily="34" charset="-122"/>
              </a:rPr>
              <a:t>(Interpreter )</a:t>
            </a:r>
            <a:r>
              <a:rPr lang="zh-CN" altLang="en-US" sz="2100" b="1" dirty="0">
                <a:solidFill>
                  <a:srgbClr val="ED1611"/>
                </a:solidFill>
                <a:latin typeface="微软雅黑" panose="020B0503020204020204" pitchFamily="34" charset="-122"/>
                <a:ea typeface="微软雅黑" panose="020B0503020204020204" pitchFamily="34" charset="-122"/>
              </a:rPr>
              <a:t>：</a:t>
            </a:r>
            <a:r>
              <a:rPr lang="zh-CN" altLang="en-US" sz="2100" b="1" dirty="0">
                <a:solidFill>
                  <a:schemeClr val="accent2"/>
                </a:solidFill>
                <a:latin typeface="微软雅黑" panose="020B0503020204020204" pitchFamily="34" charset="-122"/>
                <a:ea typeface="微软雅黑" panose="020B0503020204020204" pitchFamily="34" charset="-122"/>
              </a:rPr>
              <a:t>将高级语言语句逐条翻译成机器指令并立即执行</a:t>
            </a:r>
            <a:r>
              <a:rPr lang="en-US" altLang="zh-CN" sz="2100" b="1" dirty="0">
                <a:solidFill>
                  <a:schemeClr val="accent2"/>
                </a:solidFill>
                <a:latin typeface="微软雅黑" panose="020B0503020204020204" pitchFamily="34" charset="-122"/>
                <a:ea typeface="微软雅黑" panose="020B0503020204020204" pitchFamily="34" charset="-122"/>
              </a:rPr>
              <a:t>,</a:t>
            </a:r>
            <a:r>
              <a:rPr lang="zh-CN" altLang="en-US" sz="2100" b="1" dirty="0">
                <a:solidFill>
                  <a:schemeClr val="accent2"/>
                </a:solidFill>
                <a:latin typeface="微软雅黑" panose="020B0503020204020204" pitchFamily="34" charset="-122"/>
                <a:ea typeface="微软雅黑" panose="020B0503020204020204" pitchFamily="34" charset="-122"/>
              </a:rPr>
              <a:t>不生成目标文件。</a:t>
            </a:r>
            <a:endParaRPr lang="en-US" altLang="zh-CN" sz="2100" b="1" dirty="0">
              <a:solidFill>
                <a:schemeClr val="hlink"/>
              </a:solidFill>
              <a:latin typeface="微软雅黑" panose="020B0503020204020204" pitchFamily="34" charset="-122"/>
              <a:ea typeface="微软雅黑" panose="020B0503020204020204" pitchFamily="34" charset="-122"/>
            </a:endParaRPr>
          </a:p>
          <a:p>
            <a:pPr marL="573405" lvl="1"/>
            <a:r>
              <a:rPr lang="zh-CN" altLang="en-US" sz="2100" dirty="0">
                <a:solidFill>
                  <a:srgbClr val="663300"/>
                </a:solidFill>
                <a:latin typeface="微软雅黑" panose="020B0503020204020204" pitchFamily="34" charset="-122"/>
                <a:ea typeface="微软雅黑" panose="020B0503020204020204" pitchFamily="34" charset="-122"/>
              </a:rPr>
              <a:t>其他实用程序</a:t>
            </a:r>
            <a:r>
              <a:rPr lang="en-US" altLang="zh-CN" sz="2100" dirty="0">
                <a:solidFill>
                  <a:srgbClr val="663300"/>
                </a:solidFill>
                <a:latin typeface="微软雅黑" panose="020B0503020204020204" pitchFamily="34" charset="-122"/>
                <a:ea typeface="微软雅黑" panose="020B0503020204020204" pitchFamily="34" charset="-122"/>
              </a:rPr>
              <a:t>: </a:t>
            </a:r>
            <a:r>
              <a:rPr lang="zh-CN" altLang="en-US" sz="2100" dirty="0">
                <a:solidFill>
                  <a:srgbClr val="663300"/>
                </a:solidFill>
                <a:latin typeface="微软雅黑" panose="020B0503020204020204" pitchFamily="34" charset="-122"/>
                <a:ea typeface="微软雅黑" panose="020B0503020204020204" pitchFamily="34" charset="-122"/>
              </a:rPr>
              <a:t>如：磁盘碎片整理程序、备份程序等</a:t>
            </a:r>
            <a:endParaRPr lang="en-US" altLang="zh-CN" sz="2100" dirty="0">
              <a:solidFill>
                <a:srgbClr val="000000"/>
              </a:solidFill>
              <a:latin typeface="微软雅黑" panose="020B0503020204020204" pitchFamily="34" charset="-122"/>
              <a:ea typeface="微软雅黑" panose="020B0503020204020204" pitchFamily="34" charset="-122"/>
            </a:endParaRPr>
          </a:p>
          <a:p>
            <a:pPr>
              <a:spcBef>
                <a:spcPct val="40000"/>
              </a:spcBef>
            </a:pPr>
            <a:r>
              <a:rPr lang="en-US" altLang="zh-CN" sz="2100" dirty="0">
                <a:latin typeface="微软雅黑" panose="020B0503020204020204" pitchFamily="34" charset="-122"/>
                <a:ea typeface="微软雅黑" panose="020B0503020204020204" pitchFamily="34" charset="-122"/>
              </a:rPr>
              <a:t>Application software(</a:t>
            </a:r>
            <a:r>
              <a:rPr lang="zh-CN" altLang="en-US" sz="2100" dirty="0">
                <a:latin typeface="微软雅黑" panose="020B0503020204020204" pitchFamily="34" charset="-122"/>
                <a:ea typeface="微软雅黑" panose="020B0503020204020204" pitchFamily="34" charset="-122"/>
              </a:rPr>
              <a:t>应用软件</a:t>
            </a:r>
            <a:r>
              <a:rPr lang="en-US" altLang="zh-CN" sz="2100" dirty="0">
                <a:latin typeface="微软雅黑" panose="020B0503020204020204" pitchFamily="34" charset="-122"/>
                <a:ea typeface="微软雅黑" panose="020B0503020204020204" pitchFamily="34" charset="-122"/>
              </a:rPr>
              <a:t>)</a:t>
            </a:r>
            <a:r>
              <a:rPr lang="zh-CN" altLang="en-US" sz="2100" dirty="0">
                <a:latin typeface="微软雅黑" panose="020B0503020204020204" pitchFamily="34" charset="-122"/>
                <a:ea typeface="微软雅黑" panose="020B0503020204020204" pitchFamily="34" charset="-122"/>
              </a:rPr>
              <a:t> </a:t>
            </a:r>
            <a:r>
              <a:rPr lang="en-US" altLang="zh-CN" sz="2100" dirty="0">
                <a:latin typeface="微软雅黑" panose="020B0503020204020204" pitchFamily="34" charset="-122"/>
                <a:ea typeface="微软雅黑" panose="020B0503020204020204" pitchFamily="34" charset="-122"/>
              </a:rPr>
              <a:t>- </a:t>
            </a:r>
            <a:r>
              <a:rPr lang="zh-CN" altLang="en-US" sz="2100" dirty="0">
                <a:solidFill>
                  <a:schemeClr val="hlink"/>
                </a:solidFill>
                <a:latin typeface="微软雅黑" panose="020B0503020204020204" pitchFamily="34" charset="-122"/>
                <a:ea typeface="微软雅黑" panose="020B0503020204020204" pitchFamily="34" charset="-122"/>
              </a:rPr>
              <a:t>解决具体应用问题</a:t>
            </a:r>
            <a:r>
              <a:rPr lang="en-US" altLang="zh-CN" sz="2100" dirty="0">
                <a:solidFill>
                  <a:schemeClr val="hlink"/>
                </a:solidFill>
                <a:latin typeface="微软雅黑" panose="020B0503020204020204" pitchFamily="34" charset="-122"/>
                <a:ea typeface="微软雅黑" panose="020B0503020204020204" pitchFamily="34" charset="-122"/>
              </a:rPr>
              <a:t>/</a:t>
            </a:r>
            <a:r>
              <a:rPr lang="zh-CN" altLang="en-US" sz="2100" dirty="0">
                <a:solidFill>
                  <a:schemeClr val="hlink"/>
                </a:solidFill>
                <a:latin typeface="微软雅黑" panose="020B0503020204020204" pitchFamily="34" charset="-122"/>
                <a:ea typeface="微软雅黑" panose="020B0503020204020204" pitchFamily="34" charset="-122"/>
              </a:rPr>
              <a:t>完成具体应用</a:t>
            </a:r>
          </a:p>
          <a:p>
            <a:pPr marL="573405" lvl="1"/>
            <a:r>
              <a:rPr lang="zh-CN" altLang="en-US" sz="2100" dirty="0">
                <a:solidFill>
                  <a:srgbClr val="663300"/>
                </a:solidFill>
                <a:latin typeface="微软雅黑" panose="020B0503020204020204" pitchFamily="34" charset="-122"/>
                <a:ea typeface="微软雅黑" panose="020B0503020204020204" pitchFamily="34" charset="-122"/>
              </a:rPr>
              <a:t>各类媒体处理程序：</a:t>
            </a:r>
            <a:r>
              <a:rPr lang="en-US" altLang="zh-CN" sz="2100" dirty="0">
                <a:solidFill>
                  <a:srgbClr val="663300"/>
                </a:solidFill>
                <a:latin typeface="微软雅黑" panose="020B0503020204020204" pitchFamily="34" charset="-122"/>
                <a:ea typeface="微软雅黑" panose="020B0503020204020204" pitchFamily="34" charset="-122"/>
              </a:rPr>
              <a:t>Word/ Image/ Graphics/…</a:t>
            </a:r>
          </a:p>
          <a:p>
            <a:pPr marL="573405" lvl="1"/>
            <a:r>
              <a:rPr lang="zh-CN" altLang="en-US" sz="2100" dirty="0">
                <a:solidFill>
                  <a:srgbClr val="663300"/>
                </a:solidFill>
                <a:latin typeface="微软雅黑" panose="020B0503020204020204" pitchFamily="34" charset="-122"/>
                <a:ea typeface="微软雅黑" panose="020B0503020204020204" pitchFamily="34" charset="-122"/>
              </a:rPr>
              <a:t>管理信息系统 </a:t>
            </a:r>
            <a:r>
              <a:rPr lang="en-US" altLang="zh-CN" sz="2100" dirty="0">
                <a:solidFill>
                  <a:srgbClr val="663300"/>
                </a:solidFill>
                <a:latin typeface="微软雅黑" panose="020B0503020204020204" pitchFamily="34" charset="-122"/>
                <a:ea typeface="微软雅黑" panose="020B0503020204020204" pitchFamily="34" charset="-122"/>
              </a:rPr>
              <a:t>(MIS)  </a:t>
            </a:r>
          </a:p>
          <a:p>
            <a:pPr marL="573405" lvl="1"/>
            <a:r>
              <a:rPr lang="en-US" altLang="zh-CN" sz="2100" dirty="0">
                <a:solidFill>
                  <a:srgbClr val="663300"/>
                </a:solidFill>
                <a:latin typeface="微软雅黑" panose="020B0503020204020204" pitchFamily="34" charset="-122"/>
                <a:ea typeface="微软雅黑" panose="020B0503020204020204" pitchFamily="34" charset="-122"/>
              </a:rPr>
              <a:t>Game,  … </a:t>
            </a:r>
            <a:endParaRPr lang="zh-CN" altLang="en-US" sz="2100" dirty="0">
              <a:solidFill>
                <a:srgbClr val="663300"/>
              </a:solidFill>
              <a:latin typeface="微软雅黑" panose="020B0503020204020204" pitchFamily="34" charset="-122"/>
              <a:ea typeface="微软雅黑" panose="020B0503020204020204" pitchFamily="34"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45763">
                                            <p:txEl>
                                              <p:pRg st="1" end="1"/>
                                            </p:txEl>
                                          </p:spTgt>
                                        </p:tgtEl>
                                        <p:attrNameLst>
                                          <p:attrName>style.visibility</p:attrName>
                                        </p:attrNameLst>
                                      </p:cBhvr>
                                      <p:to>
                                        <p:strVal val="visible"/>
                                      </p:to>
                                    </p:set>
                                    <p:animEffect transition="in" filter="blinds(horizontal)">
                                      <p:cBhvr>
                                        <p:cTn id="7" dur="500"/>
                                        <p:tgtEl>
                                          <p:spTgt spid="24576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45763">
                                            <p:txEl>
                                              <p:pRg st="2" end="2"/>
                                            </p:txEl>
                                          </p:spTgt>
                                        </p:tgtEl>
                                        <p:attrNameLst>
                                          <p:attrName>style.visibility</p:attrName>
                                        </p:attrNameLst>
                                      </p:cBhvr>
                                      <p:to>
                                        <p:strVal val="visible"/>
                                      </p:to>
                                    </p:set>
                                    <p:animEffect transition="in" filter="blinds(horizontal)">
                                      <p:cBhvr>
                                        <p:cTn id="12" dur="500"/>
                                        <p:tgtEl>
                                          <p:spTgt spid="24576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45763">
                                            <p:txEl>
                                              <p:pRg st="3" end="3"/>
                                            </p:txEl>
                                          </p:spTgt>
                                        </p:tgtEl>
                                        <p:attrNameLst>
                                          <p:attrName>style.visibility</p:attrName>
                                        </p:attrNameLst>
                                      </p:cBhvr>
                                      <p:to>
                                        <p:strVal val="visible"/>
                                      </p:to>
                                    </p:set>
                                    <p:animEffect transition="in" filter="blinds(horizontal)">
                                      <p:cBhvr>
                                        <p:cTn id="17" dur="500"/>
                                        <p:tgtEl>
                                          <p:spTgt spid="24576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45763">
                                            <p:txEl>
                                              <p:pRg st="4" end="4"/>
                                            </p:txEl>
                                          </p:spTgt>
                                        </p:tgtEl>
                                        <p:attrNameLst>
                                          <p:attrName>style.visibility</p:attrName>
                                        </p:attrNameLst>
                                      </p:cBhvr>
                                      <p:to>
                                        <p:strVal val="visible"/>
                                      </p:to>
                                    </p:set>
                                    <p:animEffect transition="in" filter="blinds(horizontal)">
                                      <p:cBhvr>
                                        <p:cTn id="22" dur="500"/>
                                        <p:tgtEl>
                                          <p:spTgt spid="24576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45763">
                                            <p:txEl>
                                              <p:pRg st="5" end="5"/>
                                            </p:txEl>
                                          </p:spTgt>
                                        </p:tgtEl>
                                        <p:attrNameLst>
                                          <p:attrName>style.visibility</p:attrName>
                                        </p:attrNameLst>
                                      </p:cBhvr>
                                      <p:to>
                                        <p:strVal val="visible"/>
                                      </p:to>
                                    </p:set>
                                    <p:animEffect transition="in" filter="blinds(horizontal)">
                                      <p:cBhvr>
                                        <p:cTn id="27" dur="500"/>
                                        <p:tgtEl>
                                          <p:spTgt spid="24576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45763">
                                            <p:txEl>
                                              <p:pRg st="6" end="6"/>
                                            </p:txEl>
                                          </p:spTgt>
                                        </p:tgtEl>
                                        <p:attrNameLst>
                                          <p:attrName>style.visibility</p:attrName>
                                        </p:attrNameLst>
                                      </p:cBhvr>
                                      <p:to>
                                        <p:strVal val="visible"/>
                                      </p:to>
                                    </p:set>
                                    <p:animEffect transition="in" filter="blinds(horizontal)">
                                      <p:cBhvr>
                                        <p:cTn id="32" dur="500"/>
                                        <p:tgtEl>
                                          <p:spTgt spid="24576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45763">
                                            <p:txEl>
                                              <p:pRg st="7" end="7"/>
                                            </p:txEl>
                                          </p:spTgt>
                                        </p:tgtEl>
                                        <p:attrNameLst>
                                          <p:attrName>style.visibility</p:attrName>
                                        </p:attrNameLst>
                                      </p:cBhvr>
                                      <p:to>
                                        <p:strVal val="visible"/>
                                      </p:to>
                                    </p:set>
                                    <p:animEffect transition="in" filter="blinds(horizontal)">
                                      <p:cBhvr>
                                        <p:cTn id="37" dur="500"/>
                                        <p:tgtEl>
                                          <p:spTgt spid="24576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45763">
                                            <p:txEl>
                                              <p:pRg st="9" end="9"/>
                                            </p:txEl>
                                          </p:spTgt>
                                        </p:tgtEl>
                                        <p:attrNameLst>
                                          <p:attrName>style.visibility</p:attrName>
                                        </p:attrNameLst>
                                      </p:cBhvr>
                                      <p:to>
                                        <p:strVal val="visible"/>
                                      </p:to>
                                    </p:set>
                                    <p:animEffect transition="in" filter="blinds(horizontal)">
                                      <p:cBhvr>
                                        <p:cTn id="42" dur="500"/>
                                        <p:tgtEl>
                                          <p:spTgt spid="24576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245763">
                                            <p:txEl>
                                              <p:pRg st="10" end="10"/>
                                            </p:txEl>
                                          </p:spTgt>
                                        </p:tgtEl>
                                        <p:attrNameLst>
                                          <p:attrName>style.visibility</p:attrName>
                                        </p:attrNameLst>
                                      </p:cBhvr>
                                      <p:to>
                                        <p:strVal val="visible"/>
                                      </p:to>
                                    </p:set>
                                    <p:animEffect transition="in" filter="blinds(horizontal)">
                                      <p:cBhvr>
                                        <p:cTn id="47" dur="500"/>
                                        <p:tgtEl>
                                          <p:spTgt spid="245763">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245763">
                                            <p:txEl>
                                              <p:pRg st="11" end="11"/>
                                            </p:txEl>
                                          </p:spTgt>
                                        </p:tgtEl>
                                        <p:attrNameLst>
                                          <p:attrName>style.visibility</p:attrName>
                                        </p:attrNameLst>
                                      </p:cBhvr>
                                      <p:to>
                                        <p:strVal val="visible"/>
                                      </p:to>
                                    </p:set>
                                    <p:animEffect transition="in" filter="blinds(horizontal)">
                                      <p:cBhvr>
                                        <p:cTn id="52" dur="500"/>
                                        <p:tgtEl>
                                          <p:spTgt spid="24576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p:cNvSpPr>
          <p:nvPr>
            <p:ph type="title"/>
          </p:nvPr>
        </p:nvSpPr>
        <p:spPr>
          <a:xfrm>
            <a:off x="1687513" y="203200"/>
            <a:ext cx="5629275" cy="528638"/>
          </a:xfrm>
        </p:spPr>
        <p:txBody>
          <a:bodyPr vert="horz" wrap="square" lIns="63500" tIns="25400" rIns="63500" bIns="25400" anchor="t" anchorCtr="0">
            <a:spAutoFit/>
          </a:bodyPr>
          <a:lstStyle/>
          <a:p>
            <a:r>
              <a:rPr lang="zh-CN" altLang="en-US" sz="3600" dirty="0"/>
              <a:t>第一讲 计算机系统概述</a:t>
            </a:r>
          </a:p>
        </p:txBody>
      </p:sp>
      <p:sp>
        <p:nvSpPr>
          <p:cNvPr id="62466" name="Rectangle 3"/>
          <p:cNvSpPr>
            <a:spLocks noGrp="1"/>
          </p:cNvSpPr>
          <p:nvPr>
            <p:ph idx="1"/>
          </p:nvPr>
        </p:nvSpPr>
        <p:spPr>
          <a:xfrm>
            <a:off x="1120775" y="1177925"/>
            <a:ext cx="6965950" cy="4926013"/>
          </a:xfrm>
        </p:spPr>
        <p:txBody>
          <a:bodyPr vert="horz" wrap="square" lIns="63500" tIns="25400" rIns="63500" bIns="25400" anchor="t" anchorCtr="0">
            <a:spAutoFit/>
          </a:bodyPr>
          <a:lstStyle/>
          <a:p>
            <a:pPr>
              <a:spcBef>
                <a:spcPct val="45000"/>
              </a:spcBef>
            </a:pPr>
            <a:r>
              <a:rPr lang="zh-CN" altLang="en-US" dirty="0">
                <a:latin typeface="微软雅黑" panose="020B0503020204020204" pitchFamily="34" charset="-122"/>
                <a:ea typeface="微软雅黑" panose="020B0503020204020204" pitchFamily="34" charset="-122"/>
              </a:rPr>
              <a:t>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诺依曼结构计算机</a:t>
            </a:r>
            <a:endParaRPr lang="en-US" altLang="zh-CN"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冯</a:t>
            </a:r>
            <a:r>
              <a:rPr lang="en-US" altLang="zh-CN" sz="2200" dirty="0">
                <a:latin typeface="微软雅黑" panose="020B0503020204020204" pitchFamily="34" charset="-122"/>
                <a:ea typeface="微软雅黑" panose="020B0503020204020204" pitchFamily="34" charset="-122"/>
              </a:rPr>
              <a:t>.</a:t>
            </a:r>
            <a:r>
              <a:rPr lang="zh-CN" altLang="en-US" sz="2200" dirty="0">
                <a:latin typeface="微软雅黑" panose="020B0503020204020204" pitchFamily="34" charset="-122"/>
                <a:ea typeface="微软雅黑" panose="020B0503020204020204" pitchFamily="34" charset="-122"/>
              </a:rPr>
              <a:t>诺依曼结构基本思想</a:t>
            </a:r>
            <a:endParaRPr lang="en-US" altLang="zh-CN" sz="2200"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计算机硬件的基本组成</a:t>
            </a:r>
          </a:p>
          <a:p>
            <a:pPr>
              <a:spcBef>
                <a:spcPct val="45000"/>
              </a:spcBef>
            </a:pPr>
            <a:r>
              <a:rPr lang="zh-CN" altLang="en-US" dirty="0">
                <a:latin typeface="微软雅黑" panose="020B0503020204020204" pitchFamily="34" charset="-122"/>
                <a:ea typeface="微软雅黑" panose="020B0503020204020204" pitchFamily="34" charset="-122"/>
              </a:rPr>
              <a:t>程序的表示和执行过程</a:t>
            </a:r>
            <a:endParaRPr lang="en-US" altLang="zh-CN"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机器级语言和高级编程语言</a:t>
            </a:r>
            <a:endParaRPr lang="en-US" altLang="zh-CN" sz="2200"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翻译程序：汇编、编译、解释</a:t>
            </a:r>
            <a:endParaRPr lang="en-US" altLang="zh-CN" sz="2200" dirty="0">
              <a:latin typeface="微软雅黑" panose="020B0503020204020204" pitchFamily="34" charset="-122"/>
              <a:ea typeface="微软雅黑" panose="020B0503020204020204" pitchFamily="34" charset="-122"/>
            </a:endParaRPr>
          </a:p>
          <a:p>
            <a:pPr>
              <a:spcBef>
                <a:spcPct val="45000"/>
              </a:spcBef>
            </a:pPr>
            <a:r>
              <a:rPr lang="zh-CN" altLang="en-US" dirty="0">
                <a:latin typeface="微软雅黑" panose="020B0503020204020204" pitchFamily="34" charset="-122"/>
                <a:ea typeface="微软雅黑" panose="020B0503020204020204" pitchFamily="34" charset="-122"/>
              </a:rPr>
              <a:t>计算机系统抽象层</a:t>
            </a:r>
          </a:p>
          <a:p>
            <a:pPr lvl="1">
              <a:spcBef>
                <a:spcPct val="45000"/>
              </a:spcBef>
            </a:pPr>
            <a:r>
              <a:rPr lang="zh-CN" altLang="en-US" sz="2200" dirty="0">
                <a:latin typeface="微软雅黑" panose="020B0503020204020204" pitchFamily="34" charset="-122"/>
                <a:ea typeface="微软雅黑" panose="020B0503020204020204" pitchFamily="34" charset="-122"/>
              </a:rPr>
              <a:t>计算机硬件和软件的接口：指令系统</a:t>
            </a:r>
          </a:p>
          <a:p>
            <a:pPr lvl="1">
              <a:spcBef>
                <a:spcPct val="45000"/>
              </a:spcBef>
            </a:pPr>
            <a:r>
              <a:rPr lang="zh-CN" altLang="en-US" sz="2200" dirty="0">
                <a:latin typeface="微软雅黑" panose="020B0503020204020204" pitchFamily="34" charset="-122"/>
                <a:ea typeface="微软雅黑" panose="020B0503020204020204" pitchFamily="34" charset="-122"/>
              </a:rPr>
              <a:t>本课程内容在计算机系统中的位置</a:t>
            </a:r>
          </a:p>
        </p:txBody>
      </p:sp>
      <p:sp>
        <p:nvSpPr>
          <p:cNvPr id="2" name="矩形 1"/>
          <p:cNvSpPr/>
          <p:nvPr/>
        </p:nvSpPr>
        <p:spPr>
          <a:xfrm>
            <a:off x="1120775" y="4486275"/>
            <a:ext cx="5722938" cy="1906588"/>
          </a:xfrm>
          <a:prstGeom prst="rect">
            <a:avLst/>
          </a:prstGeom>
          <a:solidFill>
            <a:srgbClr val="FF3300">
              <a:alpha val="34117"/>
            </a:srgbClr>
          </a:solidFill>
          <a:ln w="12700" cap="flat" cmpd="sng">
            <a:solidFill>
              <a:srgbClr val="000000"/>
            </a:solidFill>
            <a:prstDash val="solid"/>
            <a:round/>
            <a:headEnd type="none" w="med" len="med"/>
            <a:tailEnd type="none" w="med" len="med"/>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3"/>
          <p:cNvSpPr>
            <a:spLocks noGrp="1"/>
          </p:cNvSpPr>
          <p:nvPr>
            <p:ph idx="1"/>
          </p:nvPr>
        </p:nvSpPr>
        <p:spPr>
          <a:xfrm>
            <a:off x="122238" y="777875"/>
            <a:ext cx="8229600" cy="671513"/>
          </a:xfrm>
        </p:spPr>
        <p:txBody>
          <a:bodyPr vert="horz" wrap="square" lIns="63500" tIns="25400" rIns="63500" bIns="25400" anchor="t" anchorCtr="0">
            <a:spAutoFit/>
          </a:bodyPr>
          <a:lstStyle/>
          <a:p>
            <a:r>
              <a:rPr lang="zh-CN" altLang="en-US" dirty="0">
                <a:solidFill>
                  <a:srgbClr val="FF0000"/>
                </a:solidFill>
                <a:ea typeface="微软雅黑" panose="020B0503020204020204" pitchFamily="34" charset="-122"/>
              </a:rPr>
              <a:t>用机器语言编写程序</a:t>
            </a:r>
            <a:r>
              <a:rPr lang="zh-CN" altLang="en-US" dirty="0">
                <a:ea typeface="微软雅黑" panose="020B0503020204020204" pitchFamily="34" charset="-122"/>
              </a:rPr>
              <a:t>，并记录在纸带或卡片上</a:t>
            </a:r>
            <a:endParaRPr lang="en-US" altLang="zh-CN" dirty="0">
              <a:ea typeface="微软雅黑" panose="020B0503020204020204" pitchFamily="34" charset="-122"/>
            </a:endParaRPr>
          </a:p>
          <a:p>
            <a:endParaRPr lang="zh-CN" altLang="en-US" dirty="0">
              <a:ea typeface="微软雅黑" panose="020B0503020204020204" pitchFamily="34" charset="-122"/>
            </a:endParaRPr>
          </a:p>
        </p:txBody>
      </p:sp>
      <p:sp>
        <p:nvSpPr>
          <p:cNvPr id="63490" name="Rectangle 1"/>
          <p:cNvSpPr/>
          <p:nvPr/>
        </p:nvSpPr>
        <p:spPr>
          <a:xfrm>
            <a:off x="455613" y="123825"/>
            <a:ext cx="8232775" cy="422275"/>
          </a:xfrm>
          <a:prstGeom prst="rect">
            <a:avLst/>
          </a:prstGeom>
          <a:noFill/>
          <a:ln w="9525">
            <a:noFill/>
          </a:ln>
        </p:spPr>
        <p:txBody>
          <a:bodyPr anchor="ctr" anchorCtr="0"/>
          <a:lstStyle/>
          <a:p>
            <a:pPr marL="119380" indent="-119380" algn="ctr" defTabSz="91440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4000" dirty="0">
                <a:solidFill>
                  <a:srgbClr val="CC3300"/>
                </a:solidFill>
                <a:latin typeface="Arial" panose="020B0604020202020204" pitchFamily="34" charset="0"/>
                <a:ea typeface="黑体" panose="02010609060101010101" pitchFamily="49" charset="-122"/>
              </a:rPr>
              <a:t>最早的程序开发过程</a:t>
            </a:r>
          </a:p>
        </p:txBody>
      </p:sp>
      <p:pic>
        <p:nvPicPr>
          <p:cNvPr id="558085" name="Picture 5"/>
          <p:cNvPicPr>
            <a:picLocks noChangeAspect="1"/>
          </p:cNvPicPr>
          <p:nvPr/>
        </p:nvPicPr>
        <p:blipFill>
          <a:blip r:embed="rId3"/>
          <a:stretch>
            <a:fillRect/>
          </a:stretch>
        </p:blipFill>
        <p:spPr>
          <a:xfrm>
            <a:off x="0" y="1358900"/>
            <a:ext cx="5054600" cy="3068638"/>
          </a:xfrm>
          <a:prstGeom prst="rect">
            <a:avLst/>
          </a:prstGeom>
          <a:noFill/>
          <a:ln w="9525">
            <a:noFill/>
          </a:ln>
        </p:spPr>
      </p:pic>
      <p:pic>
        <p:nvPicPr>
          <p:cNvPr id="558086" name="Picture 6"/>
          <p:cNvPicPr>
            <a:picLocks noChangeAspect="1"/>
          </p:cNvPicPr>
          <p:nvPr/>
        </p:nvPicPr>
        <p:blipFill>
          <a:blip r:embed="rId4"/>
          <a:stretch>
            <a:fillRect/>
          </a:stretch>
        </p:blipFill>
        <p:spPr>
          <a:xfrm>
            <a:off x="0" y="3479800"/>
            <a:ext cx="5853113" cy="3378200"/>
          </a:xfrm>
          <a:prstGeom prst="rect">
            <a:avLst/>
          </a:prstGeom>
          <a:noFill/>
          <a:ln w="9525">
            <a:noFill/>
          </a:ln>
        </p:spPr>
      </p:pic>
      <p:sp>
        <p:nvSpPr>
          <p:cNvPr id="558087" name="Text Box 7"/>
          <p:cNvSpPr txBox="1"/>
          <p:nvPr/>
        </p:nvSpPr>
        <p:spPr>
          <a:xfrm>
            <a:off x="701675" y="1493838"/>
            <a:ext cx="3509963" cy="427037"/>
          </a:xfrm>
          <a:prstGeom prst="rect">
            <a:avLst/>
          </a:prstGeom>
          <a:solidFill>
            <a:schemeClr val="bg1"/>
          </a:solidFill>
          <a:ln w="9525">
            <a:noFill/>
          </a:ln>
        </p:spPr>
        <p:txBody>
          <a:bodyPr anchor="t" anchorCtr="0">
            <a:spAutoFit/>
          </a:bodyPr>
          <a:lstStyle/>
          <a:p>
            <a:pPr>
              <a:spcBef>
                <a:spcPct val="50000"/>
              </a:spcBef>
            </a:pPr>
            <a:r>
              <a:rPr lang="zh-CN" altLang="en-US" sz="2200" dirty="0">
                <a:solidFill>
                  <a:srgbClr val="0066CC"/>
                </a:solidFill>
                <a:latin typeface="微软雅黑" panose="020B0503020204020204" pitchFamily="34" charset="-122"/>
                <a:ea typeface="微软雅黑" panose="020B0503020204020204" pitchFamily="34" charset="-122"/>
              </a:rPr>
              <a:t>穿孔表示</a:t>
            </a:r>
            <a:r>
              <a:rPr lang="en-US" altLang="zh-CN" sz="2200" dirty="0">
                <a:solidFill>
                  <a:srgbClr val="0066CC"/>
                </a:solidFill>
                <a:latin typeface="微软雅黑" panose="020B0503020204020204" pitchFamily="34" charset="-122"/>
                <a:ea typeface="微软雅黑" panose="020B0503020204020204" pitchFamily="34" charset="-122"/>
              </a:rPr>
              <a:t>0</a:t>
            </a:r>
            <a:r>
              <a:rPr lang="zh-CN" altLang="en-US" sz="2200" dirty="0">
                <a:solidFill>
                  <a:srgbClr val="0066CC"/>
                </a:solidFill>
                <a:latin typeface="微软雅黑" panose="020B0503020204020204" pitchFamily="34" charset="-122"/>
                <a:ea typeface="微软雅黑" panose="020B0503020204020204" pitchFamily="34" charset="-122"/>
              </a:rPr>
              <a:t>，未穿孔表示</a:t>
            </a:r>
            <a:r>
              <a:rPr lang="en-US" altLang="zh-CN" sz="2200" dirty="0">
                <a:solidFill>
                  <a:srgbClr val="0066CC"/>
                </a:solidFill>
                <a:latin typeface="微软雅黑" panose="020B0503020204020204" pitchFamily="34" charset="-122"/>
                <a:ea typeface="微软雅黑" panose="020B0503020204020204" pitchFamily="34" charset="-122"/>
              </a:rPr>
              <a:t>1</a:t>
            </a:r>
          </a:p>
        </p:txBody>
      </p:sp>
      <p:sp>
        <p:nvSpPr>
          <p:cNvPr id="558088" name="Text Box 8"/>
          <p:cNvSpPr txBox="1"/>
          <p:nvPr/>
        </p:nvSpPr>
        <p:spPr>
          <a:xfrm>
            <a:off x="6057900" y="2516188"/>
            <a:ext cx="2424113" cy="3441700"/>
          </a:xfrm>
          <a:prstGeom prst="rect">
            <a:avLst/>
          </a:prstGeom>
          <a:noFill/>
          <a:ln w="9525">
            <a:noFill/>
          </a:ln>
        </p:spPr>
        <p:txBody>
          <a:bodyPr anchor="t" anchorCtr="0">
            <a:spAutoFit/>
          </a:bodyPr>
          <a:lstStyle/>
          <a:p>
            <a:r>
              <a:rPr lang="en-US" altLang="zh-CN" sz="2200" dirty="0">
                <a:latin typeface="微软雅黑" panose="020B0503020204020204" pitchFamily="34" charset="-122"/>
                <a:ea typeface="微软雅黑" panose="020B0503020204020204" pitchFamily="34" charset="-122"/>
              </a:rPr>
              <a:t>0</a:t>
            </a:r>
            <a:r>
              <a:rPr lang="zh-CN" altLang="en-US" sz="2200" dirty="0">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0101 </a:t>
            </a:r>
            <a:r>
              <a:rPr lang="en-US" altLang="zh-CN" sz="2200" dirty="0">
                <a:solidFill>
                  <a:srgbClr val="FF0000"/>
                </a:solidFill>
                <a:latin typeface="微软雅黑" panose="020B0503020204020204" pitchFamily="34" charset="-122"/>
                <a:ea typeface="微软雅黑" panose="020B0503020204020204" pitchFamily="34" charset="-122"/>
              </a:rPr>
              <a:t>0110</a:t>
            </a:r>
          </a:p>
          <a:p>
            <a:r>
              <a:rPr lang="en-US" altLang="zh-CN" sz="2200" dirty="0">
                <a:latin typeface="微软雅黑" panose="020B0503020204020204" pitchFamily="34" charset="-122"/>
                <a:ea typeface="微软雅黑" panose="020B0503020204020204" pitchFamily="34" charset="-122"/>
              </a:rPr>
              <a:t>1</a:t>
            </a:r>
            <a:r>
              <a:rPr lang="zh-CN" altLang="en-US" sz="2200" dirty="0">
                <a:latin typeface="微软雅黑" panose="020B0503020204020204" pitchFamily="34" charset="-122"/>
                <a:ea typeface="微软雅黑" panose="020B0503020204020204" pitchFamily="34" charset="-122"/>
              </a:rPr>
              <a:t>：</a:t>
            </a:r>
            <a:r>
              <a:rPr lang="en-US" altLang="zh-CN" sz="2200" dirty="0">
                <a:solidFill>
                  <a:srgbClr val="009242"/>
                </a:solidFill>
                <a:latin typeface="微软雅黑" panose="020B0503020204020204" pitchFamily="34" charset="-122"/>
                <a:ea typeface="微软雅黑" panose="020B0503020204020204" pitchFamily="34" charset="-122"/>
              </a:rPr>
              <a:t>0010</a:t>
            </a:r>
            <a:r>
              <a:rPr lang="en-US" altLang="zh-CN" sz="2200" dirty="0">
                <a:latin typeface="微软雅黑" panose="020B0503020204020204" pitchFamily="34" charset="-122"/>
                <a:ea typeface="微软雅黑" panose="020B0503020204020204" pitchFamily="34" charset="-122"/>
              </a:rPr>
              <a:t> </a:t>
            </a:r>
            <a:r>
              <a:rPr lang="en-US" altLang="zh-CN" sz="2200" dirty="0">
                <a:solidFill>
                  <a:srgbClr val="FF0000"/>
                </a:solidFill>
                <a:latin typeface="微软雅黑" panose="020B0503020204020204" pitchFamily="34" charset="-122"/>
                <a:ea typeface="微软雅黑" panose="020B0503020204020204" pitchFamily="34" charset="-122"/>
              </a:rPr>
              <a:t>0100</a:t>
            </a:r>
          </a:p>
          <a:p>
            <a:r>
              <a:rPr lang="en-US" altLang="zh-CN" sz="2200" dirty="0">
                <a:latin typeface="微软雅黑" panose="020B0503020204020204" pitchFamily="34" charset="-122"/>
                <a:ea typeface="微软雅黑" panose="020B0503020204020204" pitchFamily="34" charset="-122"/>
              </a:rPr>
              <a:t>2</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en-US" altLang="zh-CN" sz="2200" dirty="0">
                <a:latin typeface="微软雅黑" panose="020B0503020204020204" pitchFamily="34" charset="-122"/>
                <a:ea typeface="微软雅黑" panose="020B0503020204020204" pitchFamily="34" charset="-122"/>
              </a:rPr>
              <a:t>3</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en-US" altLang="zh-CN" sz="2200" dirty="0">
                <a:latin typeface="微软雅黑" panose="020B0503020204020204" pitchFamily="34" charset="-122"/>
                <a:ea typeface="微软雅黑" panose="020B0503020204020204" pitchFamily="34" charset="-122"/>
              </a:rPr>
              <a:t>4</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0110 </a:t>
            </a:r>
            <a:r>
              <a:rPr lang="en-US" altLang="zh-CN" sz="2200" dirty="0">
                <a:solidFill>
                  <a:srgbClr val="FF0000"/>
                </a:solidFill>
                <a:latin typeface="微软雅黑" panose="020B0503020204020204" pitchFamily="34" charset="-122"/>
                <a:ea typeface="微软雅黑" panose="020B0503020204020204" pitchFamily="34" charset="-122"/>
              </a:rPr>
              <a:t>0111</a:t>
            </a:r>
            <a:endParaRPr lang="en-US" altLang="zh-CN" sz="2200" dirty="0">
              <a:latin typeface="微软雅黑" panose="020B0503020204020204" pitchFamily="34" charset="-122"/>
              <a:ea typeface="微软雅黑" panose="020B0503020204020204" pitchFamily="34" charset="-122"/>
            </a:endParaRPr>
          </a:p>
          <a:p>
            <a:r>
              <a:rPr lang="en-US" altLang="zh-CN" sz="2200" dirty="0">
                <a:latin typeface="微软雅黑" panose="020B0503020204020204" pitchFamily="34" charset="-122"/>
                <a:ea typeface="微软雅黑" panose="020B0503020204020204" pitchFamily="34" charset="-122"/>
              </a:rPr>
              <a:t>5</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endParaRPr lang="en-US" altLang="zh-CN" sz="2200" dirty="0">
              <a:solidFill>
                <a:srgbClr val="FF0000"/>
              </a:solidFill>
              <a:latin typeface="微软雅黑" panose="020B0503020204020204" pitchFamily="34" charset="-122"/>
              <a:ea typeface="微软雅黑" panose="020B0503020204020204" pitchFamily="34" charset="-122"/>
            </a:endParaRPr>
          </a:p>
          <a:p>
            <a:r>
              <a:rPr lang="en-US" altLang="zh-CN" sz="2200" dirty="0">
                <a:latin typeface="微软雅黑" panose="020B0503020204020204" pitchFamily="34" charset="-122"/>
                <a:ea typeface="微软雅黑" panose="020B0503020204020204" pitchFamily="34" charset="-122"/>
              </a:rPr>
              <a:t>6</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endParaRPr lang="en-US" altLang="zh-CN" sz="2200" dirty="0">
              <a:latin typeface="微软雅黑" panose="020B0503020204020204" pitchFamily="34" charset="-122"/>
              <a:ea typeface="微软雅黑" panose="020B0503020204020204" pitchFamily="34" charset="-122"/>
            </a:endParaRPr>
          </a:p>
          <a:p>
            <a:endParaRPr lang="en-US" altLang="zh-CN" sz="2200" dirty="0">
              <a:latin typeface="微软雅黑" panose="020B0503020204020204" pitchFamily="34" charset="-122"/>
              <a:ea typeface="微软雅黑" panose="020B0503020204020204" pitchFamily="34" charset="-122"/>
            </a:endParaRPr>
          </a:p>
          <a:p>
            <a:endParaRPr lang="en-US" altLang="zh-CN" sz="2200" dirty="0">
              <a:latin typeface="微软雅黑" panose="020B0503020204020204" pitchFamily="34" charset="-122"/>
              <a:ea typeface="微软雅黑" panose="020B0503020204020204" pitchFamily="34" charset="-122"/>
            </a:endParaRPr>
          </a:p>
        </p:txBody>
      </p:sp>
      <p:sp>
        <p:nvSpPr>
          <p:cNvPr id="558089" name="Text Box 9"/>
          <p:cNvSpPr txBox="1"/>
          <p:nvPr/>
        </p:nvSpPr>
        <p:spPr>
          <a:xfrm>
            <a:off x="5427663" y="2033588"/>
            <a:ext cx="2293937" cy="427037"/>
          </a:xfrm>
          <a:prstGeom prst="rect">
            <a:avLst/>
          </a:prstGeom>
          <a:noFill/>
          <a:ln w="9525">
            <a:noFill/>
          </a:ln>
        </p:spPr>
        <p:txBody>
          <a:bodyPr anchor="t" anchorCtr="0">
            <a:spAutoFit/>
          </a:bodyPr>
          <a:lstStyle/>
          <a:p>
            <a:r>
              <a:rPr lang="zh-CN" altLang="en-US" sz="2200" dirty="0">
                <a:solidFill>
                  <a:srgbClr val="009242"/>
                </a:solidFill>
                <a:latin typeface="微软雅黑" panose="020B0503020204020204" pitchFamily="34" charset="-122"/>
                <a:ea typeface="微软雅黑" panose="020B0503020204020204" pitchFamily="34" charset="-122"/>
              </a:rPr>
              <a:t>假设：</a:t>
            </a:r>
            <a:r>
              <a:rPr lang="en-US" altLang="zh-CN" sz="2200" dirty="0">
                <a:solidFill>
                  <a:srgbClr val="009242"/>
                </a:solidFill>
                <a:latin typeface="微软雅黑" panose="020B0503020204020204" pitchFamily="34" charset="-122"/>
                <a:ea typeface="微软雅黑" panose="020B0503020204020204" pitchFamily="34" charset="-122"/>
              </a:rPr>
              <a:t>0010-jxx</a:t>
            </a:r>
          </a:p>
        </p:txBody>
      </p:sp>
      <p:grpSp>
        <p:nvGrpSpPr>
          <p:cNvPr id="558090" name="Group 10"/>
          <p:cNvGrpSpPr/>
          <p:nvPr/>
        </p:nvGrpSpPr>
        <p:grpSpPr>
          <a:xfrm>
            <a:off x="8128000" y="3068638"/>
            <a:ext cx="392113" cy="990600"/>
            <a:chOff x="5331" y="2259"/>
            <a:chExt cx="237" cy="641"/>
          </a:xfrm>
        </p:grpSpPr>
        <p:sp>
          <p:nvSpPr>
            <p:cNvPr id="63497" name="Line 11"/>
            <p:cNvSpPr/>
            <p:nvPr/>
          </p:nvSpPr>
          <p:spPr>
            <a:xfrm>
              <a:off x="5331" y="2267"/>
              <a:ext cx="237" cy="0"/>
            </a:xfrm>
            <a:prstGeom prst="line">
              <a:avLst/>
            </a:prstGeom>
            <a:ln w="57150" cap="flat" cmpd="sng">
              <a:solidFill>
                <a:srgbClr val="CC0066"/>
              </a:solidFill>
              <a:prstDash val="solid"/>
              <a:round/>
              <a:headEnd type="none" w="med" len="med"/>
              <a:tailEnd type="none" w="med" len="med"/>
            </a:ln>
          </p:spPr>
        </p:sp>
        <p:sp>
          <p:nvSpPr>
            <p:cNvPr id="63498" name="Line 12"/>
            <p:cNvSpPr/>
            <p:nvPr/>
          </p:nvSpPr>
          <p:spPr>
            <a:xfrm>
              <a:off x="5550" y="2259"/>
              <a:ext cx="0" cy="641"/>
            </a:xfrm>
            <a:prstGeom prst="line">
              <a:avLst/>
            </a:prstGeom>
            <a:ln w="57150" cap="flat" cmpd="sng">
              <a:solidFill>
                <a:srgbClr val="CC0066"/>
              </a:solidFill>
              <a:prstDash val="solid"/>
              <a:round/>
              <a:headEnd type="none" w="med" len="med"/>
              <a:tailEnd type="none" w="med" len="med"/>
            </a:ln>
          </p:spPr>
        </p:sp>
        <p:sp>
          <p:nvSpPr>
            <p:cNvPr id="63499" name="Line 13"/>
            <p:cNvSpPr/>
            <p:nvPr/>
          </p:nvSpPr>
          <p:spPr>
            <a:xfrm flipH="1">
              <a:off x="5367" y="2889"/>
              <a:ext cx="164" cy="9"/>
            </a:xfrm>
            <a:prstGeom prst="line">
              <a:avLst/>
            </a:prstGeom>
            <a:ln w="57150" cap="flat" cmpd="sng">
              <a:solidFill>
                <a:srgbClr val="CC0066"/>
              </a:solidFill>
              <a:prstDash val="solid"/>
              <a:round/>
              <a:headEnd type="none" w="med" len="med"/>
              <a:tailEnd type="triangle" w="med" len="med"/>
            </a:ln>
          </p:spPr>
        </p:sp>
      </p:grpSp>
      <p:sp>
        <p:nvSpPr>
          <p:cNvPr id="558094" name="Text Box 14"/>
          <p:cNvSpPr txBox="1"/>
          <p:nvPr/>
        </p:nvSpPr>
        <p:spPr>
          <a:xfrm>
            <a:off x="6011863" y="4991100"/>
            <a:ext cx="3041650" cy="1768475"/>
          </a:xfrm>
          <a:prstGeom prst="rect">
            <a:avLst/>
          </a:prstGeom>
          <a:noFill/>
          <a:ln w="9525">
            <a:noFill/>
          </a:ln>
        </p:spPr>
        <p:txBody>
          <a:bodyPr anchor="t" anchorCtr="0">
            <a:spAutoFit/>
          </a:bodyPr>
          <a:lstStyle/>
          <a:p>
            <a:pPr>
              <a:spcBef>
                <a:spcPct val="50000"/>
              </a:spcBef>
            </a:pPr>
            <a:r>
              <a:rPr lang="zh-CN" altLang="en-US" sz="2000" dirty="0">
                <a:solidFill>
                  <a:srgbClr val="0066CC"/>
                </a:solidFill>
                <a:latin typeface="微软雅黑" panose="020B0503020204020204" pitchFamily="34" charset="-122"/>
                <a:ea typeface="微软雅黑" panose="020B0503020204020204" pitchFamily="34" charset="-122"/>
              </a:rPr>
              <a:t>若在第</a:t>
            </a:r>
            <a:r>
              <a:rPr lang="en-US" altLang="zh-CN" sz="2000" dirty="0">
                <a:solidFill>
                  <a:srgbClr val="0066CC"/>
                </a:solidFill>
                <a:latin typeface="微软雅黑" panose="020B0503020204020204" pitchFamily="34" charset="-122"/>
                <a:ea typeface="微软雅黑" panose="020B0503020204020204" pitchFamily="34" charset="-122"/>
              </a:rPr>
              <a:t>4</a:t>
            </a:r>
            <a:r>
              <a:rPr lang="zh-CN" altLang="en-US" sz="2000" dirty="0">
                <a:solidFill>
                  <a:srgbClr val="0066CC"/>
                </a:solidFill>
                <a:latin typeface="微软雅黑" panose="020B0503020204020204" pitchFamily="34" charset="-122"/>
                <a:ea typeface="微软雅黑" panose="020B0503020204020204" pitchFamily="34" charset="-122"/>
              </a:rPr>
              <a:t>条指令前加入指令，则需</a:t>
            </a:r>
            <a:r>
              <a:rPr lang="zh-CN" altLang="en-US" sz="2000" dirty="0">
                <a:solidFill>
                  <a:srgbClr val="CC3300"/>
                </a:solidFill>
                <a:latin typeface="微软雅黑" panose="020B0503020204020204" pitchFamily="34" charset="-122"/>
                <a:ea typeface="微软雅黑" panose="020B0503020204020204" pitchFamily="34" charset="-122"/>
              </a:rPr>
              <a:t>重新计算地址码</a:t>
            </a:r>
            <a:r>
              <a:rPr lang="zh-CN" altLang="en-US" sz="2000" dirty="0">
                <a:solidFill>
                  <a:srgbClr val="0066CC"/>
                </a:solidFill>
                <a:latin typeface="微软雅黑" panose="020B0503020204020204" pitchFamily="34" charset="-122"/>
                <a:ea typeface="微软雅黑" panose="020B0503020204020204" pitchFamily="34" charset="-122"/>
              </a:rPr>
              <a:t>（如</a:t>
            </a:r>
            <a:r>
              <a:rPr lang="en-US" altLang="zh-CN" sz="2000" dirty="0">
                <a:solidFill>
                  <a:srgbClr val="0066CC"/>
                </a:solidFill>
                <a:latin typeface="微软雅黑" panose="020B0503020204020204" pitchFamily="34" charset="-122"/>
                <a:ea typeface="微软雅黑" panose="020B0503020204020204" pitchFamily="34" charset="-122"/>
              </a:rPr>
              <a:t>jxx</a:t>
            </a:r>
            <a:r>
              <a:rPr lang="zh-CN" altLang="en-US" sz="2000" dirty="0">
                <a:solidFill>
                  <a:srgbClr val="0066CC"/>
                </a:solidFill>
                <a:latin typeface="微软雅黑" panose="020B0503020204020204" pitchFamily="34" charset="-122"/>
                <a:ea typeface="微软雅黑" panose="020B0503020204020204" pitchFamily="34" charset="-122"/>
              </a:rPr>
              <a:t>的目标地址），然后重新打孔。</a:t>
            </a:r>
            <a:r>
              <a:rPr lang="zh-CN" altLang="en-US" sz="2000" dirty="0">
                <a:solidFill>
                  <a:srgbClr val="FF0000"/>
                </a:solidFill>
                <a:latin typeface="微软雅黑" panose="020B0503020204020204" pitchFamily="34" charset="-122"/>
                <a:ea typeface="微软雅黑" panose="020B0503020204020204" pitchFamily="34" charset="-122"/>
              </a:rPr>
              <a:t>不灵活！</a:t>
            </a:r>
          </a:p>
          <a:p>
            <a:pPr>
              <a:spcBef>
                <a:spcPct val="50000"/>
              </a:spcBef>
            </a:pPr>
            <a:r>
              <a:rPr lang="zh-CN" altLang="en-US" sz="2000" dirty="0">
                <a:solidFill>
                  <a:srgbClr val="FF0000"/>
                </a:solidFill>
                <a:latin typeface="微软雅黑" panose="020B0503020204020204" pitchFamily="34" charset="-122"/>
                <a:ea typeface="微软雅黑" panose="020B0503020204020204" pitchFamily="34" charset="-122"/>
              </a:rPr>
              <a:t>书写、阅读困难！</a:t>
            </a:r>
          </a:p>
        </p:txBody>
      </p:sp>
      <p:sp>
        <p:nvSpPr>
          <p:cNvPr id="558095" name="Text Box 15"/>
          <p:cNvSpPr txBox="1"/>
          <p:nvPr/>
        </p:nvSpPr>
        <p:spPr>
          <a:xfrm>
            <a:off x="958850" y="4121150"/>
            <a:ext cx="4165600" cy="1004888"/>
          </a:xfrm>
          <a:prstGeom prst="rect">
            <a:avLst/>
          </a:prstGeom>
          <a:solidFill>
            <a:schemeClr val="bg1"/>
          </a:solidFill>
          <a:ln w="9525">
            <a:noFill/>
          </a:ln>
        </p:spPr>
        <p:txBody>
          <a:bodyPr anchor="t" anchorCtr="0">
            <a:spAutoFit/>
          </a:bodyPr>
          <a:lstStyle/>
          <a:p>
            <a:pPr>
              <a:spcBef>
                <a:spcPct val="50000"/>
              </a:spcBef>
            </a:pPr>
            <a:r>
              <a:rPr lang="zh-CN" altLang="en-US" sz="2400" dirty="0">
                <a:solidFill>
                  <a:srgbClr val="FF0000"/>
                </a:solidFill>
                <a:latin typeface="Arial" panose="020B0604020202020204" pitchFamily="34" charset="0"/>
                <a:ea typeface="微软雅黑" panose="020B0503020204020204" pitchFamily="34" charset="-122"/>
              </a:rPr>
              <a:t>太原始了，无法忍受，咋办？</a:t>
            </a:r>
          </a:p>
          <a:p>
            <a:pPr>
              <a:spcBef>
                <a:spcPct val="50000"/>
              </a:spcBef>
            </a:pPr>
            <a:r>
              <a:rPr lang="zh-CN" altLang="en-US" sz="2400" dirty="0">
                <a:solidFill>
                  <a:srgbClr val="0066CC"/>
                </a:solidFill>
                <a:latin typeface="Arial" panose="020B0604020202020204" pitchFamily="34" charset="0"/>
                <a:ea typeface="微软雅黑" panose="020B0503020204020204" pitchFamily="34" charset="-122"/>
              </a:rPr>
              <a:t>用符号表示而不用</a:t>
            </a:r>
            <a:r>
              <a:rPr lang="en-US" altLang="zh-CN" sz="2400" dirty="0">
                <a:solidFill>
                  <a:srgbClr val="0066CC"/>
                </a:solidFill>
                <a:latin typeface="Arial" panose="020B0604020202020204" pitchFamily="34" charset="0"/>
                <a:ea typeface="微软雅黑" panose="020B0503020204020204" pitchFamily="34" charset="-122"/>
              </a:rPr>
              <a:t>0/1</a:t>
            </a:r>
            <a:r>
              <a:rPr lang="zh-CN" altLang="en-US" sz="2400" dirty="0">
                <a:solidFill>
                  <a:srgbClr val="0066CC"/>
                </a:solidFill>
                <a:latin typeface="Arial" panose="020B0604020202020204" pitchFamily="34" charset="0"/>
                <a:ea typeface="微软雅黑" panose="020B0503020204020204" pitchFamily="34" charset="-122"/>
              </a:rPr>
              <a:t>表示！</a:t>
            </a:r>
          </a:p>
        </p:txBody>
      </p:sp>
      <p:sp>
        <p:nvSpPr>
          <p:cNvPr id="558096" name="Text Box 16"/>
          <p:cNvSpPr txBox="1"/>
          <p:nvPr/>
        </p:nvSpPr>
        <p:spPr>
          <a:xfrm>
            <a:off x="5111750" y="1268413"/>
            <a:ext cx="2609850" cy="701675"/>
          </a:xfrm>
          <a:prstGeom prst="rect">
            <a:avLst/>
          </a:prstGeom>
          <a:noFill/>
          <a:ln w="9525">
            <a:noFill/>
          </a:ln>
        </p:spPr>
        <p:txBody>
          <a:bodyPr anchor="t" anchorCtr="0">
            <a:spAutoFit/>
          </a:bodyPr>
          <a:lstStyle/>
          <a:p>
            <a:r>
              <a:rPr lang="zh-CN" altLang="en-US" sz="2000" dirty="0">
                <a:solidFill>
                  <a:srgbClr val="0066CC"/>
                </a:solidFill>
                <a:latin typeface="Arial" panose="020B0604020202020204" pitchFamily="34" charset="0"/>
                <a:ea typeface="微软雅黑" panose="020B0503020204020204" pitchFamily="34" charset="-122"/>
              </a:rPr>
              <a:t>输入：按钮、开关；</a:t>
            </a:r>
          </a:p>
          <a:p>
            <a:r>
              <a:rPr lang="zh-CN" altLang="en-US" sz="2000" dirty="0">
                <a:solidFill>
                  <a:srgbClr val="0066CC"/>
                </a:solidFill>
                <a:latin typeface="Arial" panose="020B0604020202020204" pitchFamily="34" charset="0"/>
                <a:ea typeface="微软雅黑" panose="020B0503020204020204" pitchFamily="34" charset="-122"/>
              </a:rPr>
              <a:t>输出：指示灯等</a:t>
            </a:r>
            <a:endParaRPr lang="zh-CN" altLang="en-US" sz="2000" dirty="0">
              <a:solidFill>
                <a:srgbClr val="FF0000"/>
              </a:solidFill>
              <a:latin typeface="Arial" panose="020B0604020202020204" pitchFamily="34" charset="0"/>
              <a:ea typeface="微软雅黑" panose="020B0503020204020204" pitchFamily="34" charset="-122"/>
            </a:endParaRPr>
          </a:p>
        </p:txBody>
      </p:sp>
      <p:sp>
        <p:nvSpPr>
          <p:cNvPr id="558097" name="Rectangle 17"/>
          <p:cNvSpPr/>
          <p:nvPr/>
        </p:nvSpPr>
        <p:spPr>
          <a:xfrm>
            <a:off x="7497763" y="1287463"/>
            <a:ext cx="1485900" cy="701675"/>
          </a:xfrm>
          <a:prstGeom prst="rect">
            <a:avLst/>
          </a:prstGeom>
          <a:noFill/>
          <a:ln w="9525">
            <a:noFill/>
          </a:ln>
        </p:spPr>
        <p:txBody>
          <a:bodyPr lIns="0" rIns="0" anchor="t" anchorCtr="0">
            <a:spAutoFit/>
          </a:bodyPr>
          <a:lstStyle/>
          <a:p>
            <a:r>
              <a:rPr lang="zh-CN" altLang="en-US" sz="2000" dirty="0">
                <a:solidFill>
                  <a:srgbClr val="FF0000"/>
                </a:solidFill>
                <a:latin typeface="微软雅黑" panose="020B0503020204020204" pitchFamily="34" charset="-122"/>
                <a:ea typeface="微软雅黑" panose="020B0503020204020204" pitchFamily="34" charset="-122"/>
              </a:rPr>
              <a:t>所有信息都是</a:t>
            </a:r>
            <a:r>
              <a:rPr lang="en-US" altLang="zh-CN" sz="2000" dirty="0">
                <a:solidFill>
                  <a:srgbClr val="FF0000"/>
                </a:solidFill>
                <a:latin typeface="微软雅黑" panose="020B0503020204020204" pitchFamily="34" charset="-122"/>
                <a:ea typeface="微软雅黑" panose="020B0503020204020204" pitchFamily="34" charset="-122"/>
              </a:rPr>
              <a:t>0/1</a:t>
            </a:r>
            <a:r>
              <a:rPr lang="zh-CN" altLang="en-US" sz="2000" dirty="0">
                <a:solidFill>
                  <a:srgbClr val="FF0000"/>
                </a:solidFill>
                <a:latin typeface="微软雅黑" panose="020B0503020204020204" pitchFamily="34" charset="-122"/>
                <a:ea typeface="微软雅黑" panose="020B0503020204020204" pitchFamily="34" charset="-122"/>
              </a:rPr>
              <a:t>序列！</a:t>
            </a:r>
          </a:p>
        </p:txBody>
      </p:sp>
      <p:sp>
        <p:nvSpPr>
          <p:cNvPr id="2" name="文本框 1"/>
          <p:cNvSpPr txBox="1"/>
          <p:nvPr/>
        </p:nvSpPr>
        <p:spPr>
          <a:xfrm>
            <a:off x="7800975" y="2074863"/>
            <a:ext cx="1182688" cy="369887"/>
          </a:xfrm>
          <a:prstGeom prst="rect">
            <a:avLst/>
          </a:prstGeom>
          <a:noFill/>
          <a:ln w="9525">
            <a:noFill/>
          </a:ln>
        </p:spPr>
        <p:txBody>
          <a:bodyPr anchor="t" anchorCtr="0">
            <a:spAutoFit/>
          </a:bodyPr>
          <a:lstStyle/>
          <a:p>
            <a:pPr eaLnBrk="0" hangingPunct="0"/>
            <a:r>
              <a:rPr lang="zh-CN" altLang="en-US" sz="1800" dirty="0">
                <a:latin typeface="微软雅黑" panose="020B0503020204020204" pitchFamily="34" charset="-122"/>
                <a:ea typeface="微软雅黑" panose="020B0503020204020204" pitchFamily="34" charset="-122"/>
              </a:rPr>
              <a:t>转移指令</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58087"/>
                                        </p:tgtEl>
                                        <p:attrNameLst>
                                          <p:attrName>style.visibility</p:attrName>
                                        </p:attrNameLst>
                                      </p:cBhvr>
                                      <p:to>
                                        <p:strVal val="visible"/>
                                      </p:to>
                                    </p:set>
                                    <p:animEffect transition="in" filter="blinds(horizontal)">
                                      <p:cBhvr>
                                        <p:cTn id="7" dur="500"/>
                                        <p:tgtEl>
                                          <p:spTgt spid="55808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58085"/>
                                        </p:tgtEl>
                                        <p:attrNameLst>
                                          <p:attrName>style.visibility</p:attrName>
                                        </p:attrNameLst>
                                      </p:cBhvr>
                                      <p:to>
                                        <p:strVal val="visible"/>
                                      </p:to>
                                    </p:set>
                                    <p:animEffect transition="in" filter="blinds(horizontal)">
                                      <p:cBhvr>
                                        <p:cTn id="12" dur="500"/>
                                        <p:tgtEl>
                                          <p:spTgt spid="55808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58086"/>
                                        </p:tgtEl>
                                        <p:attrNameLst>
                                          <p:attrName>style.visibility</p:attrName>
                                        </p:attrNameLst>
                                      </p:cBhvr>
                                      <p:to>
                                        <p:strVal val="visible"/>
                                      </p:to>
                                    </p:set>
                                    <p:animEffect transition="in" filter="blinds(horizontal)">
                                      <p:cBhvr>
                                        <p:cTn id="17" dur="500"/>
                                        <p:tgtEl>
                                          <p:spTgt spid="55808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58096"/>
                                        </p:tgtEl>
                                        <p:attrNameLst>
                                          <p:attrName>style.visibility</p:attrName>
                                        </p:attrNameLst>
                                      </p:cBhvr>
                                      <p:to>
                                        <p:strVal val="visible"/>
                                      </p:to>
                                    </p:set>
                                    <p:animEffect transition="in" filter="blinds(horizontal)">
                                      <p:cBhvr>
                                        <p:cTn id="22" dur="500"/>
                                        <p:tgtEl>
                                          <p:spTgt spid="55809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58097"/>
                                        </p:tgtEl>
                                        <p:attrNameLst>
                                          <p:attrName>style.visibility</p:attrName>
                                        </p:attrNameLst>
                                      </p:cBhvr>
                                      <p:to>
                                        <p:strVal val="visible"/>
                                      </p:to>
                                    </p:set>
                                    <p:animEffect transition="in" filter="blinds(horizontal)">
                                      <p:cBhvr>
                                        <p:cTn id="27" dur="500"/>
                                        <p:tgtEl>
                                          <p:spTgt spid="55809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58089"/>
                                        </p:tgtEl>
                                        <p:attrNameLst>
                                          <p:attrName>style.visibility</p:attrName>
                                        </p:attrNameLst>
                                      </p:cBhvr>
                                      <p:to>
                                        <p:strVal val="visible"/>
                                      </p:to>
                                    </p:set>
                                    <p:animEffect transition="in" filter="blinds(horizontal)">
                                      <p:cBhvr>
                                        <p:cTn id="32" dur="500"/>
                                        <p:tgtEl>
                                          <p:spTgt spid="558089"/>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randombar(horizontal)">
                                      <p:cBhvr>
                                        <p:cTn id="37" dur="500"/>
                                        <p:tgtEl>
                                          <p:spTgt spid="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58088"/>
                                        </p:tgtEl>
                                        <p:attrNameLst>
                                          <p:attrName>style.visibility</p:attrName>
                                        </p:attrNameLst>
                                      </p:cBhvr>
                                      <p:to>
                                        <p:strVal val="visible"/>
                                      </p:to>
                                    </p:set>
                                    <p:animEffect transition="in" filter="blinds(horizontal)">
                                      <p:cBhvr>
                                        <p:cTn id="42" dur="500"/>
                                        <p:tgtEl>
                                          <p:spTgt spid="558088"/>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558090"/>
                                        </p:tgtEl>
                                        <p:attrNameLst>
                                          <p:attrName>style.visibility</p:attrName>
                                        </p:attrNameLst>
                                      </p:cBhvr>
                                      <p:to>
                                        <p:strVal val="visible"/>
                                      </p:to>
                                    </p:set>
                                    <p:animEffect transition="in" filter="blinds(horizontal)">
                                      <p:cBhvr>
                                        <p:cTn id="47" dur="500"/>
                                        <p:tgtEl>
                                          <p:spTgt spid="558090"/>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558094"/>
                                        </p:tgtEl>
                                        <p:attrNameLst>
                                          <p:attrName>style.visibility</p:attrName>
                                        </p:attrNameLst>
                                      </p:cBhvr>
                                      <p:to>
                                        <p:strVal val="visible"/>
                                      </p:to>
                                    </p:set>
                                    <p:animEffect transition="in" filter="blinds(horizontal)">
                                      <p:cBhvr>
                                        <p:cTn id="52" dur="500"/>
                                        <p:tgtEl>
                                          <p:spTgt spid="558094"/>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58095"/>
                                        </p:tgtEl>
                                        <p:attrNameLst>
                                          <p:attrName>style.visibility</p:attrName>
                                        </p:attrNameLst>
                                      </p:cBhvr>
                                      <p:to>
                                        <p:strVal val="visible"/>
                                      </p:to>
                                    </p:set>
                                    <p:animEffect transition="in" filter="blinds(horizontal)">
                                      <p:cBhvr>
                                        <p:cTn id="57" dur="500"/>
                                        <p:tgtEl>
                                          <p:spTgt spid="5580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8087" grpId="0" animBg="1"/>
      <p:bldP spid="558088" grpId="0"/>
      <p:bldP spid="558089" grpId="0"/>
      <p:bldP spid="558094" grpId="0"/>
      <p:bldP spid="558095" grpId="0" animBg="1"/>
      <p:bldP spid="558096" grpId="0"/>
      <p:bldP spid="558097" grpId="0"/>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131" name="Rectangle 3"/>
          <p:cNvSpPr>
            <a:spLocks noGrp="1"/>
          </p:cNvSpPr>
          <p:nvPr>
            <p:ph idx="1"/>
          </p:nvPr>
        </p:nvSpPr>
        <p:spPr>
          <a:xfrm>
            <a:off x="206375" y="819150"/>
            <a:ext cx="8145463" cy="4962525"/>
          </a:xfrm>
        </p:spPr>
        <p:txBody>
          <a:bodyPr vert="horz" wrap="square" lIns="63500" tIns="25400" rIns="63500" bIns="25400" anchor="t" anchorCtr="0">
            <a:spAutoFit/>
          </a:bodyPr>
          <a:lstStyle/>
          <a:p>
            <a:r>
              <a:rPr lang="zh-CN" altLang="en-US" dirty="0">
                <a:ea typeface="微软雅黑" panose="020B0503020204020204" pitchFamily="34" charset="-122"/>
              </a:rPr>
              <a:t>若用</a:t>
            </a:r>
            <a:r>
              <a:rPr lang="zh-CN" altLang="en-US" dirty="0">
                <a:solidFill>
                  <a:srgbClr val="FF0000"/>
                </a:solidFill>
                <a:ea typeface="微软雅黑" panose="020B0503020204020204" pitchFamily="34" charset="-122"/>
              </a:rPr>
              <a:t>符号</a:t>
            </a:r>
            <a:r>
              <a:rPr lang="zh-CN" altLang="en-US" dirty="0">
                <a:ea typeface="微软雅黑" panose="020B0503020204020204" pitchFamily="34" charset="-122"/>
              </a:rPr>
              <a:t>表示跳转位置和变量位置，是否简化了问题？</a:t>
            </a:r>
          </a:p>
          <a:p>
            <a:r>
              <a:rPr lang="zh-CN" altLang="en-US" dirty="0">
                <a:ea typeface="微软雅黑" panose="020B0503020204020204" pitchFamily="34" charset="-122"/>
              </a:rPr>
              <a:t>于是，汇编语言出现</a:t>
            </a:r>
          </a:p>
          <a:p>
            <a:pPr lvl="1"/>
            <a:r>
              <a:rPr lang="zh-CN" altLang="en-US" sz="2400" dirty="0">
                <a:ea typeface="微软雅黑" panose="020B0503020204020204" pitchFamily="34" charset="-122"/>
              </a:rPr>
              <a:t>用</a:t>
            </a:r>
            <a:r>
              <a:rPr lang="zh-CN" altLang="en-US" sz="2400" dirty="0">
                <a:solidFill>
                  <a:srgbClr val="FF0000"/>
                </a:solidFill>
                <a:ea typeface="微软雅黑" panose="020B0503020204020204" pitchFamily="34" charset="-122"/>
              </a:rPr>
              <a:t>助记符</a:t>
            </a:r>
            <a:r>
              <a:rPr lang="zh-CN" altLang="en-US" sz="2400" dirty="0">
                <a:ea typeface="微软雅黑" panose="020B0503020204020204" pitchFamily="34" charset="-122"/>
              </a:rPr>
              <a:t>表示操作码</a:t>
            </a:r>
          </a:p>
          <a:p>
            <a:pPr lvl="1"/>
            <a:r>
              <a:rPr lang="zh-CN" altLang="en-US" sz="2400" dirty="0">
                <a:ea typeface="微软雅黑" panose="020B0503020204020204" pitchFamily="34" charset="-122"/>
              </a:rPr>
              <a:t>用</a:t>
            </a:r>
            <a:r>
              <a:rPr lang="zh-CN" altLang="en-US" sz="2400" dirty="0">
                <a:solidFill>
                  <a:srgbClr val="FF0000"/>
                </a:solidFill>
                <a:ea typeface="微软雅黑" panose="020B0503020204020204" pitchFamily="34" charset="-122"/>
              </a:rPr>
              <a:t>标号</a:t>
            </a:r>
            <a:r>
              <a:rPr lang="zh-CN" altLang="en-US" sz="2400" dirty="0">
                <a:ea typeface="微软雅黑" panose="020B0503020204020204" pitchFamily="34" charset="-122"/>
              </a:rPr>
              <a:t>表示位置</a:t>
            </a:r>
          </a:p>
          <a:p>
            <a:pPr lvl="1"/>
            <a:r>
              <a:rPr lang="zh-CN" altLang="en-US" sz="2400" dirty="0">
                <a:ea typeface="微软雅黑" panose="020B0503020204020204" pitchFamily="34" charset="-122"/>
              </a:rPr>
              <a:t>用助记符表示寄存器</a:t>
            </a:r>
          </a:p>
          <a:p>
            <a:pPr lvl="1"/>
            <a:r>
              <a:rPr lang="en-US" altLang="zh-CN" sz="2400" dirty="0">
                <a:latin typeface="微软雅黑" panose="020B0503020204020204" pitchFamily="34" charset="-122"/>
                <a:ea typeface="微软雅黑" panose="020B0503020204020204" pitchFamily="34" charset="-122"/>
              </a:rPr>
              <a:t>…</a:t>
            </a:r>
            <a:r>
              <a:rPr lang="en-US" altLang="zh-CN" sz="2400" dirty="0">
                <a:ea typeface="微软雅黑" panose="020B0503020204020204" pitchFamily="34" charset="-122"/>
              </a:rPr>
              <a:t>..</a:t>
            </a:r>
          </a:p>
        </p:txBody>
      </p:sp>
      <p:sp>
        <p:nvSpPr>
          <p:cNvPr id="65538" name="Rectangle 1"/>
          <p:cNvSpPr/>
          <p:nvPr/>
        </p:nvSpPr>
        <p:spPr>
          <a:xfrm>
            <a:off x="455613" y="127000"/>
            <a:ext cx="8232775" cy="422275"/>
          </a:xfrm>
          <a:prstGeom prst="rect">
            <a:avLst/>
          </a:prstGeom>
          <a:noFill/>
          <a:ln w="9525">
            <a:noFill/>
          </a:ln>
        </p:spPr>
        <p:txBody>
          <a:bodyPr anchor="ctr" anchorCtr="0"/>
          <a:lstStyle/>
          <a:p>
            <a:pPr marL="119380" indent="-119380" algn="ctr" defTabSz="91440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4000" dirty="0">
                <a:solidFill>
                  <a:srgbClr val="CC3300"/>
                </a:solidFill>
                <a:latin typeface="Arial" panose="020B0604020202020204" pitchFamily="34" charset="0"/>
                <a:ea typeface="黑体" panose="02010609060101010101" pitchFamily="49" charset="-122"/>
              </a:rPr>
              <a:t>用汇编语言开发程序</a:t>
            </a:r>
          </a:p>
        </p:txBody>
      </p:sp>
      <p:grpSp>
        <p:nvGrpSpPr>
          <p:cNvPr id="560133" name="Group 5"/>
          <p:cNvGrpSpPr/>
          <p:nvPr/>
        </p:nvGrpSpPr>
        <p:grpSpPr>
          <a:xfrm>
            <a:off x="4437063" y="1403350"/>
            <a:ext cx="2462212" cy="2771775"/>
            <a:chOff x="2795" y="884"/>
            <a:chExt cx="1551" cy="1746"/>
          </a:xfrm>
        </p:grpSpPr>
        <p:sp>
          <p:nvSpPr>
            <p:cNvPr id="65540" name="Text Box 6"/>
            <p:cNvSpPr txBox="1"/>
            <p:nvPr/>
          </p:nvSpPr>
          <p:spPr>
            <a:xfrm>
              <a:off x="2795" y="884"/>
              <a:ext cx="1527" cy="1746"/>
            </a:xfrm>
            <a:prstGeom prst="rect">
              <a:avLst/>
            </a:prstGeom>
            <a:noFill/>
            <a:ln w="9525">
              <a:noFill/>
            </a:ln>
          </p:spPr>
          <p:txBody>
            <a:bodyPr anchor="t" anchorCtr="0">
              <a:spAutoFit/>
            </a:bodyPr>
            <a:lstStyle/>
            <a:p>
              <a:r>
                <a:rPr lang="en-US" altLang="zh-CN" sz="2200" dirty="0">
                  <a:latin typeface="微软雅黑" panose="020B0503020204020204" pitchFamily="34" charset="-122"/>
                  <a:ea typeface="微软雅黑" panose="020B0503020204020204" pitchFamily="34" charset="-122"/>
                </a:rPr>
                <a:t>0</a:t>
              </a:r>
              <a:r>
                <a:rPr lang="zh-CN" altLang="en-US" sz="2200" dirty="0">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0101 </a:t>
              </a:r>
              <a:r>
                <a:rPr lang="en-US" altLang="zh-CN" sz="2200" dirty="0">
                  <a:solidFill>
                    <a:srgbClr val="993300"/>
                  </a:solidFill>
                  <a:latin typeface="微软雅黑" panose="020B0503020204020204" pitchFamily="34" charset="-122"/>
                  <a:ea typeface="微软雅黑" panose="020B0503020204020204" pitchFamily="34" charset="-122"/>
                </a:rPr>
                <a:t>0110</a:t>
              </a:r>
            </a:p>
            <a:p>
              <a:r>
                <a:rPr lang="en-US" altLang="zh-CN" sz="2200" dirty="0">
                  <a:latin typeface="微软雅黑" panose="020B0503020204020204" pitchFamily="34" charset="-122"/>
                  <a:ea typeface="微软雅黑" panose="020B0503020204020204" pitchFamily="34" charset="-122"/>
                </a:rPr>
                <a:t>1</a:t>
              </a:r>
              <a:r>
                <a:rPr lang="zh-CN" altLang="en-US" sz="2200" dirty="0">
                  <a:latin typeface="微软雅黑" panose="020B0503020204020204" pitchFamily="34" charset="-122"/>
                  <a:ea typeface="微软雅黑" panose="020B0503020204020204" pitchFamily="34" charset="-122"/>
                </a:rPr>
                <a:t>：</a:t>
              </a:r>
              <a:r>
                <a:rPr lang="en-US" altLang="zh-CN" sz="2200" dirty="0">
                  <a:solidFill>
                    <a:srgbClr val="009242"/>
                  </a:solidFill>
                  <a:latin typeface="微软雅黑" panose="020B0503020204020204" pitchFamily="34" charset="-122"/>
                  <a:ea typeface="微软雅黑" panose="020B0503020204020204" pitchFamily="34" charset="-122"/>
                </a:rPr>
                <a:t>0010</a:t>
              </a:r>
              <a:r>
                <a:rPr lang="en-US" altLang="zh-CN" sz="2200" dirty="0">
                  <a:latin typeface="微软雅黑" panose="020B0503020204020204" pitchFamily="34" charset="-122"/>
                  <a:ea typeface="微软雅黑" panose="020B0503020204020204" pitchFamily="34" charset="-122"/>
                </a:rPr>
                <a:t> </a:t>
              </a:r>
              <a:r>
                <a:rPr lang="en-US" altLang="zh-CN" sz="2200" dirty="0">
                  <a:solidFill>
                    <a:srgbClr val="FF0000"/>
                  </a:solidFill>
                  <a:latin typeface="微软雅黑" panose="020B0503020204020204" pitchFamily="34" charset="-122"/>
                  <a:ea typeface="微软雅黑" panose="020B0503020204020204" pitchFamily="34" charset="-122"/>
                </a:rPr>
                <a:t>0100</a:t>
              </a:r>
            </a:p>
            <a:p>
              <a:r>
                <a:rPr lang="en-US" altLang="zh-CN" sz="2200" dirty="0">
                  <a:latin typeface="微软雅黑" panose="020B0503020204020204" pitchFamily="34" charset="-122"/>
                  <a:ea typeface="微软雅黑" panose="020B0503020204020204" pitchFamily="34" charset="-122"/>
                </a:rPr>
                <a:t>2</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en-US" altLang="zh-CN" sz="2200" dirty="0">
                  <a:latin typeface="微软雅黑" panose="020B0503020204020204" pitchFamily="34" charset="-122"/>
                  <a:ea typeface="微软雅黑" panose="020B0503020204020204" pitchFamily="34" charset="-122"/>
                </a:rPr>
                <a:t>3</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en-US" altLang="zh-CN" sz="2200" dirty="0">
                  <a:solidFill>
                    <a:srgbClr val="FF0000"/>
                  </a:solidFill>
                  <a:latin typeface="微软雅黑" panose="020B0503020204020204" pitchFamily="34" charset="-122"/>
                  <a:ea typeface="微软雅黑" panose="020B0503020204020204" pitchFamily="34" charset="-122"/>
                </a:rPr>
                <a:t>4</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0110 </a:t>
              </a:r>
              <a:r>
                <a:rPr lang="en-US" altLang="zh-CN" sz="2200" dirty="0">
                  <a:solidFill>
                    <a:srgbClr val="0066CC"/>
                  </a:solidFill>
                  <a:latin typeface="微软雅黑" panose="020B0503020204020204" pitchFamily="34" charset="-122"/>
                  <a:ea typeface="微软雅黑" panose="020B0503020204020204" pitchFamily="34" charset="-122"/>
                </a:rPr>
                <a:t>0111</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5</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endParaRPr lang="en-US" altLang="zh-CN" sz="2200" dirty="0">
                <a:solidFill>
                  <a:srgbClr val="0066CC"/>
                </a:solidFill>
                <a:latin typeface="微软雅黑" panose="020B0503020204020204" pitchFamily="34" charset="-122"/>
                <a:ea typeface="微软雅黑" panose="020B0503020204020204" pitchFamily="34" charset="-122"/>
              </a:endParaRPr>
            </a:p>
            <a:p>
              <a:r>
                <a:rPr lang="en-US" altLang="zh-CN" sz="2200" dirty="0">
                  <a:solidFill>
                    <a:srgbClr val="993300"/>
                  </a:solidFill>
                  <a:latin typeface="微软雅黑" panose="020B0503020204020204" pitchFamily="34" charset="-122"/>
                  <a:ea typeface="微软雅黑" panose="020B0503020204020204" pitchFamily="34" charset="-122"/>
                </a:rPr>
                <a:t>6</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en-US" altLang="zh-CN" sz="2200" dirty="0">
                  <a:solidFill>
                    <a:srgbClr val="0066CC"/>
                  </a:solidFill>
                  <a:latin typeface="微软雅黑" panose="020B0503020204020204" pitchFamily="34" charset="-122"/>
                  <a:ea typeface="微软雅黑" panose="020B0503020204020204" pitchFamily="34" charset="-122"/>
                </a:rPr>
                <a:t>7</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p:txBody>
        </p:sp>
        <p:grpSp>
          <p:nvGrpSpPr>
            <p:cNvPr id="65541" name="Group 7"/>
            <p:cNvGrpSpPr/>
            <p:nvPr/>
          </p:nvGrpSpPr>
          <p:grpSpPr>
            <a:xfrm>
              <a:off x="4099" y="1221"/>
              <a:ext cx="247" cy="653"/>
              <a:chOff x="5331" y="2259"/>
              <a:chExt cx="237" cy="641"/>
            </a:xfrm>
          </p:grpSpPr>
          <p:sp>
            <p:nvSpPr>
              <p:cNvPr id="65542" name="Line 8"/>
              <p:cNvSpPr/>
              <p:nvPr/>
            </p:nvSpPr>
            <p:spPr>
              <a:xfrm>
                <a:off x="5331" y="2267"/>
                <a:ext cx="237" cy="0"/>
              </a:xfrm>
              <a:prstGeom prst="line">
                <a:avLst/>
              </a:prstGeom>
              <a:ln w="57150" cap="flat" cmpd="sng">
                <a:solidFill>
                  <a:srgbClr val="CC0066"/>
                </a:solidFill>
                <a:prstDash val="solid"/>
                <a:round/>
                <a:headEnd type="none" w="med" len="med"/>
                <a:tailEnd type="none" w="med" len="med"/>
              </a:ln>
            </p:spPr>
          </p:sp>
          <p:sp>
            <p:nvSpPr>
              <p:cNvPr id="65543" name="Line 9"/>
              <p:cNvSpPr/>
              <p:nvPr/>
            </p:nvSpPr>
            <p:spPr>
              <a:xfrm>
                <a:off x="5550" y="2259"/>
                <a:ext cx="0" cy="641"/>
              </a:xfrm>
              <a:prstGeom prst="line">
                <a:avLst/>
              </a:prstGeom>
              <a:ln w="57150" cap="flat" cmpd="sng">
                <a:solidFill>
                  <a:srgbClr val="CC0066"/>
                </a:solidFill>
                <a:prstDash val="solid"/>
                <a:round/>
                <a:headEnd type="none" w="med" len="med"/>
                <a:tailEnd type="none" w="med" len="med"/>
              </a:ln>
            </p:spPr>
          </p:sp>
          <p:sp>
            <p:nvSpPr>
              <p:cNvPr id="65544" name="Line 10"/>
              <p:cNvSpPr/>
              <p:nvPr/>
            </p:nvSpPr>
            <p:spPr>
              <a:xfrm flipH="1">
                <a:off x="5367" y="2889"/>
                <a:ext cx="164" cy="9"/>
              </a:xfrm>
              <a:prstGeom prst="line">
                <a:avLst/>
              </a:prstGeom>
              <a:ln w="57150" cap="flat" cmpd="sng">
                <a:solidFill>
                  <a:srgbClr val="CC0066"/>
                </a:solidFill>
                <a:prstDash val="solid"/>
                <a:round/>
                <a:headEnd type="none" w="med" len="med"/>
                <a:tailEnd type="triangle" w="med" len="med"/>
              </a:ln>
            </p:spPr>
          </p:sp>
        </p:grpSp>
      </p:grpSp>
      <p:grpSp>
        <p:nvGrpSpPr>
          <p:cNvPr id="560139" name="Group 11"/>
          <p:cNvGrpSpPr/>
          <p:nvPr/>
        </p:nvGrpSpPr>
        <p:grpSpPr>
          <a:xfrm>
            <a:off x="7046913" y="1403350"/>
            <a:ext cx="1901825" cy="2800350"/>
            <a:chOff x="4439" y="884"/>
            <a:chExt cx="1198" cy="1764"/>
          </a:xfrm>
        </p:grpSpPr>
        <p:sp>
          <p:nvSpPr>
            <p:cNvPr id="65546" name="Text Box 12"/>
            <p:cNvSpPr txBox="1"/>
            <p:nvPr/>
          </p:nvSpPr>
          <p:spPr>
            <a:xfrm>
              <a:off x="4439" y="884"/>
              <a:ext cx="1180" cy="1764"/>
            </a:xfrm>
            <a:prstGeom prst="rect">
              <a:avLst/>
            </a:prstGeom>
            <a:noFill/>
            <a:ln w="9525">
              <a:noFill/>
            </a:ln>
          </p:spPr>
          <p:txBody>
            <a:bodyPr anchor="t" anchorCtr="0">
              <a:spAutoFit/>
            </a:bodyPr>
            <a:lstStyle/>
            <a:p>
              <a:r>
                <a:rPr lang="en-US" altLang="zh-CN" sz="2200" dirty="0">
                  <a:latin typeface="微软雅黑" panose="020B0503020204020204" pitchFamily="34" charset="-122"/>
                  <a:ea typeface="微软雅黑" panose="020B0503020204020204" pitchFamily="34" charset="-122"/>
                </a:rPr>
                <a:t>      sub </a:t>
              </a:r>
              <a:r>
                <a:rPr lang="en-US" altLang="zh-CN" sz="2200" dirty="0">
                  <a:solidFill>
                    <a:srgbClr val="993300"/>
                  </a:solidFill>
                  <a:latin typeface="微软雅黑" panose="020B0503020204020204" pitchFamily="34" charset="-122"/>
                  <a:ea typeface="微软雅黑" panose="020B0503020204020204" pitchFamily="34" charset="-122"/>
                </a:rPr>
                <a:t>B</a:t>
              </a:r>
            </a:p>
            <a:p>
              <a:r>
                <a:rPr lang="en-US" altLang="zh-CN" sz="2200" dirty="0">
                  <a:solidFill>
                    <a:srgbClr val="009242"/>
                  </a:solidFill>
                  <a:latin typeface="微软雅黑" panose="020B0503020204020204" pitchFamily="34" charset="-122"/>
                  <a:ea typeface="微软雅黑" panose="020B0503020204020204" pitchFamily="34" charset="-122"/>
                </a:rPr>
                <a:t>      jnz </a:t>
              </a:r>
              <a:r>
                <a:rPr lang="en-US" altLang="zh-CN" sz="2200" dirty="0">
                  <a:solidFill>
                    <a:srgbClr val="FF0000"/>
                  </a:solidFill>
                  <a:latin typeface="微软雅黑" panose="020B0503020204020204" pitchFamily="34" charset="-122"/>
                  <a:ea typeface="微软雅黑" panose="020B0503020204020204" pitchFamily="34" charset="-122"/>
                </a:rPr>
                <a:t>L0</a:t>
              </a:r>
            </a:p>
            <a:p>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en-US" altLang="zh-CN" sz="2200" dirty="0">
                  <a:latin typeface="微软雅黑" panose="020B0503020204020204" pitchFamily="34" charset="-122"/>
                  <a:ea typeface="微软雅黑" panose="020B0503020204020204" pitchFamily="34" charset="-122"/>
                </a:rPr>
                <a:t> </a:t>
              </a:r>
              <a:r>
                <a:rPr lang="en-US" altLang="zh-CN" sz="2200" dirty="0">
                  <a:solidFill>
                    <a:srgbClr val="FF0000"/>
                  </a:solidFill>
                  <a:latin typeface="微软雅黑" panose="020B0503020204020204" pitchFamily="34" charset="-122"/>
                  <a:ea typeface="微软雅黑" panose="020B0503020204020204" pitchFamily="34" charset="-122"/>
                </a:rPr>
                <a:t>L0</a:t>
              </a:r>
              <a:r>
                <a:rPr lang="zh-CN" altLang="en-US" sz="2200" dirty="0">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add </a:t>
              </a:r>
              <a:r>
                <a:rPr lang="en-US" altLang="zh-CN" sz="2200" dirty="0">
                  <a:solidFill>
                    <a:srgbClr val="0066FF"/>
                  </a:solidFill>
                  <a:latin typeface="微软雅黑" panose="020B0503020204020204" pitchFamily="34" charset="-122"/>
                  <a:ea typeface="微软雅黑" panose="020B0503020204020204" pitchFamily="34" charset="-122"/>
                </a:rPr>
                <a:t>C</a:t>
              </a:r>
              <a:endParaRPr lang="en-US" altLang="zh-CN" sz="2200" dirty="0">
                <a:latin typeface="微软雅黑" panose="020B0503020204020204" pitchFamily="34" charset="-122"/>
                <a:ea typeface="微软雅黑" panose="020B0503020204020204" pitchFamily="34" charset="-122"/>
              </a:endParaRPr>
            </a:p>
            <a:p>
              <a:r>
                <a:rPr lang="en-US" altLang="zh-CN" sz="2200" dirty="0">
                  <a:latin typeface="微软雅黑" panose="020B0503020204020204" pitchFamily="34" charset="-122"/>
                  <a:ea typeface="微软雅黑" panose="020B0503020204020204" pitchFamily="34" charset="-122"/>
                </a:rPr>
                <a:t>       ……</a:t>
              </a:r>
            </a:p>
            <a:p>
              <a:r>
                <a:rPr lang="en-US" altLang="zh-CN" sz="2200" dirty="0">
                  <a:solidFill>
                    <a:srgbClr val="993300"/>
                  </a:solidFill>
                  <a:latin typeface="微软雅黑" panose="020B0503020204020204" pitchFamily="34" charset="-122"/>
                  <a:ea typeface="微软雅黑" panose="020B0503020204020204" pitchFamily="34" charset="-122"/>
                </a:rPr>
                <a:t>B</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en-US" altLang="zh-CN" sz="2200" dirty="0">
                  <a:solidFill>
                    <a:srgbClr val="0066FF"/>
                  </a:solidFill>
                  <a:latin typeface="微软雅黑" panose="020B0503020204020204" pitchFamily="34" charset="-122"/>
                  <a:ea typeface="微软雅黑" panose="020B0503020204020204" pitchFamily="34" charset="-122"/>
                </a:rPr>
                <a:t>C</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p:txBody>
        </p:sp>
        <p:grpSp>
          <p:nvGrpSpPr>
            <p:cNvPr id="65547" name="Group 13"/>
            <p:cNvGrpSpPr/>
            <p:nvPr/>
          </p:nvGrpSpPr>
          <p:grpSpPr>
            <a:xfrm>
              <a:off x="5439" y="1196"/>
              <a:ext cx="198" cy="681"/>
              <a:chOff x="5331" y="2259"/>
              <a:chExt cx="237" cy="641"/>
            </a:xfrm>
          </p:grpSpPr>
          <p:sp>
            <p:nvSpPr>
              <p:cNvPr id="65548" name="Line 14"/>
              <p:cNvSpPr/>
              <p:nvPr/>
            </p:nvSpPr>
            <p:spPr>
              <a:xfrm>
                <a:off x="5331" y="2267"/>
                <a:ext cx="237" cy="0"/>
              </a:xfrm>
              <a:prstGeom prst="line">
                <a:avLst/>
              </a:prstGeom>
              <a:ln w="57150" cap="flat" cmpd="sng">
                <a:solidFill>
                  <a:srgbClr val="CC0066"/>
                </a:solidFill>
                <a:prstDash val="solid"/>
                <a:round/>
                <a:headEnd type="none" w="med" len="med"/>
                <a:tailEnd type="none" w="med" len="med"/>
              </a:ln>
            </p:spPr>
          </p:sp>
          <p:sp>
            <p:nvSpPr>
              <p:cNvPr id="65549" name="Line 15"/>
              <p:cNvSpPr/>
              <p:nvPr/>
            </p:nvSpPr>
            <p:spPr>
              <a:xfrm>
                <a:off x="5550" y="2259"/>
                <a:ext cx="0" cy="641"/>
              </a:xfrm>
              <a:prstGeom prst="line">
                <a:avLst/>
              </a:prstGeom>
              <a:ln w="57150" cap="flat" cmpd="sng">
                <a:solidFill>
                  <a:srgbClr val="CC0066"/>
                </a:solidFill>
                <a:prstDash val="solid"/>
                <a:round/>
                <a:headEnd type="none" w="med" len="med"/>
                <a:tailEnd type="none" w="med" len="med"/>
              </a:ln>
            </p:spPr>
          </p:sp>
          <p:sp>
            <p:nvSpPr>
              <p:cNvPr id="65550" name="Line 16"/>
              <p:cNvSpPr/>
              <p:nvPr/>
            </p:nvSpPr>
            <p:spPr>
              <a:xfrm flipH="1">
                <a:off x="5367" y="2889"/>
                <a:ext cx="164" cy="9"/>
              </a:xfrm>
              <a:prstGeom prst="line">
                <a:avLst/>
              </a:prstGeom>
              <a:ln w="57150" cap="flat" cmpd="sng">
                <a:solidFill>
                  <a:srgbClr val="CC0066"/>
                </a:solidFill>
                <a:prstDash val="solid"/>
                <a:round/>
                <a:headEnd type="none" w="med" len="med"/>
                <a:tailEnd type="triangle" w="med" len="med"/>
              </a:ln>
            </p:spPr>
          </p:sp>
        </p:grpSp>
      </p:grpSp>
      <p:sp>
        <p:nvSpPr>
          <p:cNvPr id="560145" name="Text Box 17"/>
          <p:cNvSpPr txBox="1"/>
          <p:nvPr/>
        </p:nvSpPr>
        <p:spPr>
          <a:xfrm>
            <a:off x="7227888" y="4329113"/>
            <a:ext cx="1665287" cy="1938337"/>
          </a:xfrm>
          <a:prstGeom prst="rect">
            <a:avLst/>
          </a:prstGeom>
          <a:noFill/>
          <a:ln w="9525">
            <a:noFill/>
          </a:ln>
        </p:spPr>
        <p:txBody>
          <a:bodyPr anchor="t" anchorCtr="0">
            <a:spAutoFit/>
          </a:bodyPr>
          <a:lstStyle/>
          <a:p>
            <a:pPr>
              <a:spcBef>
                <a:spcPct val="50000"/>
              </a:spcBef>
            </a:pPr>
            <a:r>
              <a:rPr lang="zh-CN" altLang="en-US" sz="2000" dirty="0">
                <a:solidFill>
                  <a:schemeClr val="accent2"/>
                </a:solidFill>
                <a:latin typeface="微软雅黑" panose="020B0503020204020204" pitchFamily="34" charset="-122"/>
                <a:ea typeface="微软雅黑" panose="020B0503020204020204" pitchFamily="34" charset="-122"/>
              </a:rPr>
              <a:t>在第</a:t>
            </a:r>
            <a:r>
              <a:rPr lang="en-US" altLang="zh-CN" sz="2000" dirty="0">
                <a:solidFill>
                  <a:schemeClr val="accent2"/>
                </a:solidFill>
                <a:latin typeface="微软雅黑" panose="020B0503020204020204" pitchFamily="34" charset="-122"/>
                <a:ea typeface="微软雅黑" panose="020B0503020204020204" pitchFamily="34" charset="-122"/>
              </a:rPr>
              <a:t>4</a:t>
            </a:r>
            <a:r>
              <a:rPr lang="zh-CN" altLang="en-US" sz="2000" dirty="0">
                <a:solidFill>
                  <a:schemeClr val="accent2"/>
                </a:solidFill>
                <a:latin typeface="微软雅黑" panose="020B0503020204020204" pitchFamily="34" charset="-122"/>
                <a:ea typeface="微软雅黑" panose="020B0503020204020204" pitchFamily="34" charset="-122"/>
              </a:rPr>
              <a:t>条指令前加指令时不用改变</a:t>
            </a:r>
            <a:r>
              <a:rPr lang="en-US" altLang="zh-CN" sz="2000" dirty="0">
                <a:solidFill>
                  <a:schemeClr val="accent2"/>
                </a:solidFill>
                <a:latin typeface="微软雅黑" panose="020B0503020204020204" pitchFamily="34" charset="-122"/>
                <a:ea typeface="微软雅黑" panose="020B0503020204020204" pitchFamily="34" charset="-122"/>
              </a:rPr>
              <a:t>sub</a:t>
            </a:r>
            <a:r>
              <a:rPr lang="zh-CN" altLang="en-US" sz="2000" dirty="0">
                <a:solidFill>
                  <a:schemeClr val="accent2"/>
                </a:solidFill>
                <a:latin typeface="微软雅黑" panose="020B0503020204020204" pitchFamily="34" charset="-122"/>
                <a:ea typeface="微软雅黑" panose="020B0503020204020204" pitchFamily="34" charset="-122"/>
              </a:rPr>
              <a:t>、</a:t>
            </a:r>
            <a:r>
              <a:rPr lang="en-US" altLang="zh-CN" sz="2000" dirty="0">
                <a:solidFill>
                  <a:schemeClr val="accent2"/>
                </a:solidFill>
                <a:latin typeface="微软雅黑" panose="020B0503020204020204" pitchFamily="34" charset="-122"/>
                <a:ea typeface="微软雅黑" panose="020B0503020204020204" pitchFamily="34" charset="-122"/>
              </a:rPr>
              <a:t>jnz</a:t>
            </a:r>
            <a:r>
              <a:rPr lang="zh-CN" altLang="en-US" sz="2000" dirty="0">
                <a:solidFill>
                  <a:schemeClr val="accent2"/>
                </a:solidFill>
                <a:latin typeface="微软雅黑" panose="020B0503020204020204" pitchFamily="34" charset="-122"/>
                <a:ea typeface="微软雅黑" panose="020B0503020204020204" pitchFamily="34" charset="-122"/>
              </a:rPr>
              <a:t>和</a:t>
            </a:r>
            <a:r>
              <a:rPr lang="en-US" altLang="zh-CN" sz="2000" dirty="0">
                <a:solidFill>
                  <a:schemeClr val="accent2"/>
                </a:solidFill>
                <a:latin typeface="微软雅黑" panose="020B0503020204020204" pitchFamily="34" charset="-122"/>
                <a:ea typeface="微软雅黑" panose="020B0503020204020204" pitchFamily="34" charset="-122"/>
              </a:rPr>
              <a:t>add</a:t>
            </a:r>
            <a:r>
              <a:rPr lang="zh-CN" altLang="en-US" sz="2000" dirty="0">
                <a:solidFill>
                  <a:schemeClr val="accent2"/>
                </a:solidFill>
                <a:latin typeface="微软雅黑" panose="020B0503020204020204" pitchFamily="34" charset="-122"/>
                <a:ea typeface="微软雅黑" panose="020B0503020204020204" pitchFamily="34" charset="-122"/>
              </a:rPr>
              <a:t>指令中的地址码！</a:t>
            </a:r>
          </a:p>
        </p:txBody>
      </p:sp>
      <p:sp>
        <p:nvSpPr>
          <p:cNvPr id="560146" name="Rectangle 18"/>
          <p:cNvSpPr/>
          <p:nvPr/>
        </p:nvSpPr>
        <p:spPr>
          <a:xfrm>
            <a:off x="71438" y="3878263"/>
            <a:ext cx="5221287" cy="1631950"/>
          </a:xfrm>
          <a:prstGeom prst="rect">
            <a:avLst/>
          </a:prstGeom>
          <a:noFill/>
          <a:ln w="9525">
            <a:noFill/>
          </a:ln>
        </p:spPr>
        <p:txBody>
          <a:bodyPr anchor="t" anchorCtr="0">
            <a:spAutoFit/>
          </a:bodyPr>
          <a:lstStyle/>
          <a:p>
            <a:pPr>
              <a:spcBef>
                <a:spcPct val="20000"/>
              </a:spcBef>
            </a:pPr>
            <a:r>
              <a:rPr lang="zh-CN" altLang="en-US" sz="2200" dirty="0">
                <a:latin typeface="Arial" panose="020B0604020202020204" pitchFamily="34" charset="0"/>
                <a:ea typeface="微软雅黑" panose="020B0503020204020204" pitchFamily="34" charset="-122"/>
              </a:rPr>
              <a:t>你认为用汇编语言编写的优点是：</a:t>
            </a:r>
          </a:p>
          <a:p>
            <a:pPr>
              <a:spcBef>
                <a:spcPct val="20000"/>
              </a:spcBef>
            </a:pPr>
            <a:r>
              <a:rPr lang="zh-CN" altLang="en-US" sz="2200" dirty="0">
                <a:solidFill>
                  <a:srgbClr val="CC3300"/>
                </a:solidFill>
                <a:latin typeface="Arial" panose="020B0604020202020204" pitchFamily="34" charset="0"/>
                <a:ea typeface="微软雅黑" panose="020B0503020204020204" pitchFamily="34" charset="-122"/>
              </a:rPr>
              <a:t>不会因为增减指令而需要修改其他指令</a:t>
            </a:r>
          </a:p>
          <a:p>
            <a:pPr>
              <a:spcBef>
                <a:spcPct val="20000"/>
              </a:spcBef>
            </a:pPr>
            <a:r>
              <a:rPr lang="zh-CN" altLang="en-US" sz="2200" dirty="0">
                <a:solidFill>
                  <a:srgbClr val="CC3300"/>
                </a:solidFill>
                <a:latin typeface="Arial" panose="020B0604020202020204" pitchFamily="34" charset="0"/>
                <a:ea typeface="微软雅黑" panose="020B0503020204020204" pitchFamily="34" charset="-122"/>
              </a:rPr>
              <a:t>不需记忆指令码，编写方便</a:t>
            </a:r>
          </a:p>
          <a:p>
            <a:pPr>
              <a:spcBef>
                <a:spcPct val="20000"/>
              </a:spcBef>
            </a:pPr>
            <a:r>
              <a:rPr lang="zh-CN" altLang="en-US" sz="2200" dirty="0">
                <a:solidFill>
                  <a:srgbClr val="CC3300"/>
                </a:solidFill>
                <a:latin typeface="Arial" panose="020B0604020202020204" pitchFamily="34" charset="0"/>
                <a:ea typeface="微软雅黑" panose="020B0503020204020204" pitchFamily="34" charset="-122"/>
              </a:rPr>
              <a:t>可读性比机器语言强</a:t>
            </a:r>
          </a:p>
        </p:txBody>
      </p:sp>
      <p:sp>
        <p:nvSpPr>
          <p:cNvPr id="560147" name="Text Box 19"/>
          <p:cNvSpPr txBox="1"/>
          <p:nvPr/>
        </p:nvSpPr>
        <p:spPr>
          <a:xfrm>
            <a:off x="71438" y="5543550"/>
            <a:ext cx="4905375" cy="427038"/>
          </a:xfrm>
          <a:prstGeom prst="rect">
            <a:avLst/>
          </a:prstGeom>
          <a:noFill/>
          <a:ln w="9525">
            <a:noFill/>
          </a:ln>
        </p:spPr>
        <p:txBody>
          <a:bodyPr anchor="t" anchorCtr="0">
            <a:spAutoFit/>
          </a:bodyPr>
          <a:lstStyle/>
          <a:p>
            <a:pPr>
              <a:spcBef>
                <a:spcPct val="50000"/>
              </a:spcBef>
            </a:pPr>
            <a:r>
              <a:rPr lang="zh-CN" altLang="en-US" sz="2200" dirty="0">
                <a:latin typeface="Arial" panose="020B0604020202020204" pitchFamily="34" charset="0"/>
                <a:ea typeface="微软雅黑" panose="020B0503020204020204" pitchFamily="34" charset="-122"/>
              </a:rPr>
              <a:t>不过，这带来新的问题，是什么呢？</a:t>
            </a:r>
          </a:p>
        </p:txBody>
      </p:sp>
      <p:sp>
        <p:nvSpPr>
          <p:cNvPr id="560148" name="Text Box 20"/>
          <p:cNvSpPr txBox="1"/>
          <p:nvPr/>
        </p:nvSpPr>
        <p:spPr>
          <a:xfrm>
            <a:off x="117475" y="6084888"/>
            <a:ext cx="4589463" cy="396875"/>
          </a:xfrm>
          <a:prstGeom prst="rect">
            <a:avLst/>
          </a:prstGeom>
          <a:noFill/>
          <a:ln w="9525">
            <a:noFill/>
          </a:ln>
        </p:spPr>
        <p:txBody>
          <a:bodyPr anchor="t" anchorCtr="0">
            <a:spAutoFit/>
          </a:bodyPr>
          <a:lstStyle/>
          <a:p>
            <a:pPr>
              <a:spcBef>
                <a:spcPct val="50000"/>
              </a:spcBef>
            </a:pPr>
            <a:r>
              <a:rPr lang="zh-CN" altLang="en-US" sz="2000" dirty="0">
                <a:solidFill>
                  <a:srgbClr val="008000"/>
                </a:solidFill>
                <a:latin typeface="Arial" panose="020B0604020202020204" pitchFamily="34" charset="0"/>
                <a:ea typeface="微软雅黑" panose="020B0503020204020204" pitchFamily="34" charset="-122"/>
              </a:rPr>
              <a:t>人容易了，可机器不认识这些指令了！</a:t>
            </a:r>
          </a:p>
        </p:txBody>
      </p:sp>
      <p:sp>
        <p:nvSpPr>
          <p:cNvPr id="560149" name="Text Box 21"/>
          <p:cNvSpPr txBox="1"/>
          <p:nvPr/>
        </p:nvSpPr>
        <p:spPr>
          <a:xfrm>
            <a:off x="4932363" y="5365750"/>
            <a:ext cx="2025650" cy="1168400"/>
          </a:xfrm>
          <a:prstGeom prst="rect">
            <a:avLst/>
          </a:prstGeom>
          <a:noFill/>
          <a:ln w="9525" cap="flat" cmpd="sng">
            <a:solidFill>
              <a:schemeClr val="tx1"/>
            </a:solidFill>
            <a:prstDash val="solid"/>
            <a:miter/>
            <a:headEnd type="none" w="med" len="med"/>
            <a:tailEnd type="none" w="med" len="med"/>
          </a:ln>
        </p:spPr>
        <p:txBody>
          <a:bodyPr rIns="0" anchor="t" anchorCtr="0">
            <a:spAutoFit/>
          </a:bodyPr>
          <a:lstStyle/>
          <a:p>
            <a:pPr>
              <a:spcBef>
                <a:spcPct val="50000"/>
              </a:spcBef>
            </a:pPr>
            <a:r>
              <a:rPr lang="zh-CN" altLang="en-US" sz="2000" dirty="0">
                <a:solidFill>
                  <a:srgbClr val="FF0000"/>
                </a:solidFill>
                <a:latin typeface="Arial" panose="020B0604020202020204" pitchFamily="34" charset="0"/>
                <a:ea typeface="微软雅黑" panose="020B0503020204020204" pitchFamily="34" charset="-122"/>
              </a:rPr>
              <a:t>需将汇编语言转换为机器语言！</a:t>
            </a:r>
          </a:p>
          <a:p>
            <a:pPr>
              <a:spcBef>
                <a:spcPct val="50000"/>
              </a:spcBef>
            </a:pPr>
            <a:r>
              <a:rPr lang="zh-CN" altLang="en-US" sz="2000" dirty="0">
                <a:latin typeface="Arial" panose="020B0604020202020204" pitchFamily="34" charset="0"/>
                <a:ea typeface="微软雅黑" panose="020B0503020204020204" pitchFamily="34" charset="-122"/>
              </a:rPr>
              <a:t>用</a:t>
            </a:r>
            <a:r>
              <a:rPr lang="zh-CN" altLang="en-US" sz="2000" dirty="0">
                <a:solidFill>
                  <a:srgbClr val="008000"/>
                </a:solidFill>
                <a:latin typeface="Arial" panose="020B0604020202020204" pitchFamily="34" charset="0"/>
                <a:ea typeface="微软雅黑" panose="020B0503020204020204" pitchFamily="34" charset="-122"/>
              </a:rPr>
              <a:t>汇编程序</a:t>
            </a:r>
            <a:r>
              <a:rPr lang="zh-CN" altLang="en-US" sz="2000" dirty="0">
                <a:latin typeface="Arial" panose="020B0604020202020204" pitchFamily="34" charset="0"/>
                <a:ea typeface="微软雅黑" panose="020B0503020204020204" pitchFamily="34" charset="-122"/>
              </a:rPr>
              <a:t>转换</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0131">
                                            <p:txEl>
                                              <p:pRg st="0" end="0"/>
                                            </p:txEl>
                                          </p:spTgt>
                                        </p:tgtEl>
                                        <p:attrNameLst>
                                          <p:attrName>style.visibility</p:attrName>
                                        </p:attrNameLst>
                                      </p:cBhvr>
                                      <p:to>
                                        <p:strVal val="visible"/>
                                      </p:to>
                                    </p:set>
                                    <p:animEffect transition="in" filter="blinds(horizontal)">
                                      <p:cBhvr>
                                        <p:cTn id="7" dur="500"/>
                                        <p:tgtEl>
                                          <p:spTgt spid="56013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60133"/>
                                        </p:tgtEl>
                                        <p:attrNameLst>
                                          <p:attrName>style.visibility</p:attrName>
                                        </p:attrNameLst>
                                      </p:cBhvr>
                                      <p:to>
                                        <p:strVal val="visible"/>
                                      </p:to>
                                    </p:set>
                                    <p:animEffect transition="in" filter="blinds(horizontal)">
                                      <p:cBhvr>
                                        <p:cTn id="12" dur="500"/>
                                        <p:tgtEl>
                                          <p:spTgt spid="56013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60139"/>
                                        </p:tgtEl>
                                        <p:attrNameLst>
                                          <p:attrName>style.visibility</p:attrName>
                                        </p:attrNameLst>
                                      </p:cBhvr>
                                      <p:to>
                                        <p:strVal val="visible"/>
                                      </p:to>
                                    </p:set>
                                    <p:animEffect transition="in" filter="blinds(horizontal)">
                                      <p:cBhvr>
                                        <p:cTn id="17" dur="500"/>
                                        <p:tgtEl>
                                          <p:spTgt spid="56013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60145"/>
                                        </p:tgtEl>
                                        <p:attrNameLst>
                                          <p:attrName>style.visibility</p:attrName>
                                        </p:attrNameLst>
                                      </p:cBhvr>
                                      <p:to>
                                        <p:strVal val="visible"/>
                                      </p:to>
                                    </p:set>
                                    <p:animEffect transition="in" filter="blinds(horizontal)">
                                      <p:cBhvr>
                                        <p:cTn id="22" dur="500"/>
                                        <p:tgtEl>
                                          <p:spTgt spid="56014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60131">
                                            <p:txEl>
                                              <p:pRg st="1" end="1"/>
                                            </p:txEl>
                                          </p:spTgt>
                                        </p:tgtEl>
                                        <p:attrNameLst>
                                          <p:attrName>style.visibility</p:attrName>
                                        </p:attrNameLst>
                                      </p:cBhvr>
                                      <p:to>
                                        <p:strVal val="visible"/>
                                      </p:to>
                                    </p:set>
                                    <p:animEffect transition="in" filter="blinds(horizontal)">
                                      <p:cBhvr>
                                        <p:cTn id="27" dur="500"/>
                                        <p:tgtEl>
                                          <p:spTgt spid="560131">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60131">
                                            <p:txEl>
                                              <p:pRg st="2" end="2"/>
                                            </p:txEl>
                                          </p:spTgt>
                                        </p:tgtEl>
                                        <p:attrNameLst>
                                          <p:attrName>style.visibility</p:attrName>
                                        </p:attrNameLst>
                                      </p:cBhvr>
                                      <p:to>
                                        <p:strVal val="visible"/>
                                      </p:to>
                                    </p:set>
                                    <p:animEffect transition="in" filter="blinds(horizontal)">
                                      <p:cBhvr>
                                        <p:cTn id="32" dur="500"/>
                                        <p:tgtEl>
                                          <p:spTgt spid="560131">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60131">
                                            <p:txEl>
                                              <p:pRg st="3" end="3"/>
                                            </p:txEl>
                                          </p:spTgt>
                                        </p:tgtEl>
                                        <p:attrNameLst>
                                          <p:attrName>style.visibility</p:attrName>
                                        </p:attrNameLst>
                                      </p:cBhvr>
                                      <p:to>
                                        <p:strVal val="visible"/>
                                      </p:to>
                                    </p:set>
                                    <p:animEffect transition="in" filter="blinds(horizontal)">
                                      <p:cBhvr>
                                        <p:cTn id="37" dur="500"/>
                                        <p:tgtEl>
                                          <p:spTgt spid="560131">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560131">
                                            <p:txEl>
                                              <p:pRg st="4" end="4"/>
                                            </p:txEl>
                                          </p:spTgt>
                                        </p:tgtEl>
                                        <p:attrNameLst>
                                          <p:attrName>style.visibility</p:attrName>
                                        </p:attrNameLst>
                                      </p:cBhvr>
                                      <p:to>
                                        <p:strVal val="visible"/>
                                      </p:to>
                                    </p:set>
                                    <p:animEffect transition="in" filter="blinds(horizontal)">
                                      <p:cBhvr>
                                        <p:cTn id="42" dur="500"/>
                                        <p:tgtEl>
                                          <p:spTgt spid="560131">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560131">
                                            <p:txEl>
                                              <p:pRg st="5" end="5"/>
                                            </p:txEl>
                                          </p:spTgt>
                                        </p:tgtEl>
                                        <p:attrNameLst>
                                          <p:attrName>style.visibility</p:attrName>
                                        </p:attrNameLst>
                                      </p:cBhvr>
                                      <p:to>
                                        <p:strVal val="visible"/>
                                      </p:to>
                                    </p:set>
                                    <p:animEffect transition="in" filter="blinds(horizontal)">
                                      <p:cBhvr>
                                        <p:cTn id="47" dur="500"/>
                                        <p:tgtEl>
                                          <p:spTgt spid="560131">
                                            <p:txEl>
                                              <p:pRg st="5" end="5"/>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560146">
                                            <p:txEl>
                                              <p:pRg st="0" end="0"/>
                                            </p:txEl>
                                          </p:spTgt>
                                        </p:tgtEl>
                                        <p:attrNameLst>
                                          <p:attrName>style.visibility</p:attrName>
                                        </p:attrNameLst>
                                      </p:cBhvr>
                                      <p:to>
                                        <p:strVal val="visible"/>
                                      </p:to>
                                    </p:set>
                                    <p:animEffect transition="in" filter="blinds(horizontal)">
                                      <p:cBhvr>
                                        <p:cTn id="52" dur="500"/>
                                        <p:tgtEl>
                                          <p:spTgt spid="560146">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560146">
                                            <p:txEl>
                                              <p:pRg st="1" end="1"/>
                                            </p:txEl>
                                          </p:spTgt>
                                        </p:tgtEl>
                                        <p:attrNameLst>
                                          <p:attrName>style.visibility</p:attrName>
                                        </p:attrNameLst>
                                      </p:cBhvr>
                                      <p:to>
                                        <p:strVal val="visible"/>
                                      </p:to>
                                    </p:set>
                                    <p:animEffect transition="in" filter="blinds(horizontal)">
                                      <p:cBhvr>
                                        <p:cTn id="57" dur="500"/>
                                        <p:tgtEl>
                                          <p:spTgt spid="560146">
                                            <p:txEl>
                                              <p:pRg st="1" end="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560146">
                                            <p:txEl>
                                              <p:pRg st="2" end="2"/>
                                            </p:txEl>
                                          </p:spTgt>
                                        </p:tgtEl>
                                        <p:attrNameLst>
                                          <p:attrName>style.visibility</p:attrName>
                                        </p:attrNameLst>
                                      </p:cBhvr>
                                      <p:to>
                                        <p:strVal val="visible"/>
                                      </p:to>
                                    </p:set>
                                    <p:animEffect transition="in" filter="blinds(horizontal)">
                                      <p:cBhvr>
                                        <p:cTn id="62" dur="500"/>
                                        <p:tgtEl>
                                          <p:spTgt spid="560146">
                                            <p:txEl>
                                              <p:pRg st="2" end="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560146">
                                            <p:txEl>
                                              <p:pRg st="3" end="3"/>
                                            </p:txEl>
                                          </p:spTgt>
                                        </p:tgtEl>
                                        <p:attrNameLst>
                                          <p:attrName>style.visibility</p:attrName>
                                        </p:attrNameLst>
                                      </p:cBhvr>
                                      <p:to>
                                        <p:strVal val="visible"/>
                                      </p:to>
                                    </p:set>
                                    <p:animEffect transition="in" filter="blinds(horizontal)">
                                      <p:cBhvr>
                                        <p:cTn id="67" dur="500"/>
                                        <p:tgtEl>
                                          <p:spTgt spid="560146">
                                            <p:txEl>
                                              <p:pRg st="3" end="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560147"/>
                                        </p:tgtEl>
                                        <p:attrNameLst>
                                          <p:attrName>style.visibility</p:attrName>
                                        </p:attrNameLst>
                                      </p:cBhvr>
                                      <p:to>
                                        <p:strVal val="visible"/>
                                      </p:to>
                                    </p:set>
                                    <p:animEffect transition="in" filter="blinds(horizontal)">
                                      <p:cBhvr>
                                        <p:cTn id="72" dur="500"/>
                                        <p:tgtEl>
                                          <p:spTgt spid="560147"/>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560148"/>
                                        </p:tgtEl>
                                        <p:attrNameLst>
                                          <p:attrName>style.visibility</p:attrName>
                                        </p:attrNameLst>
                                      </p:cBhvr>
                                      <p:to>
                                        <p:strVal val="visible"/>
                                      </p:to>
                                    </p:set>
                                    <p:animEffect transition="in" filter="blinds(horizontal)">
                                      <p:cBhvr>
                                        <p:cTn id="77" dur="500"/>
                                        <p:tgtEl>
                                          <p:spTgt spid="560148"/>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560149"/>
                                        </p:tgtEl>
                                        <p:attrNameLst>
                                          <p:attrName>style.visibility</p:attrName>
                                        </p:attrNameLst>
                                      </p:cBhvr>
                                      <p:to>
                                        <p:strVal val="visible"/>
                                      </p:to>
                                    </p:set>
                                    <p:animEffect transition="in" filter="blinds(horizontal)">
                                      <p:cBhvr>
                                        <p:cTn id="82" dur="500"/>
                                        <p:tgtEl>
                                          <p:spTgt spid="560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0145" grpId="0"/>
      <p:bldP spid="560147" grpId="0"/>
      <p:bldP spid="560148" grpId="0"/>
      <p:bldP spid="56014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179" name="Rectangle 3"/>
          <p:cNvSpPr>
            <a:spLocks noGrp="1"/>
          </p:cNvSpPr>
          <p:nvPr>
            <p:ph idx="1"/>
          </p:nvPr>
        </p:nvSpPr>
        <p:spPr>
          <a:xfrm>
            <a:off x="177800" y="811213"/>
            <a:ext cx="7077075" cy="5378450"/>
          </a:xfrm>
        </p:spPr>
        <p:txBody>
          <a:bodyPr vert="horz" wrap="square" lIns="63500" tIns="25400" rIns="63500" bIns="25400" anchor="t" anchorCtr="0">
            <a:spAutoFit/>
          </a:bodyPr>
          <a:lstStyle/>
          <a:p>
            <a:pPr>
              <a:lnSpc>
                <a:spcPct val="110000"/>
              </a:lnSpc>
            </a:pPr>
            <a:r>
              <a:rPr lang="zh-CN" altLang="en-US" dirty="0">
                <a:ea typeface="微软雅黑" panose="020B0503020204020204" pitchFamily="34" charset="-122"/>
              </a:rPr>
              <a:t>汇编语言源程序由</a:t>
            </a:r>
            <a:r>
              <a:rPr lang="zh-CN" altLang="en-US" dirty="0">
                <a:solidFill>
                  <a:srgbClr val="FF0000"/>
                </a:solidFill>
                <a:ea typeface="微软雅黑" panose="020B0503020204020204" pitchFamily="34" charset="-122"/>
              </a:rPr>
              <a:t>汇编指令</a:t>
            </a:r>
            <a:r>
              <a:rPr lang="zh-CN" altLang="en-US" dirty="0">
                <a:ea typeface="微软雅黑" panose="020B0503020204020204" pitchFamily="34" charset="-122"/>
              </a:rPr>
              <a:t>构成</a:t>
            </a:r>
          </a:p>
          <a:p>
            <a:pPr>
              <a:lnSpc>
                <a:spcPct val="110000"/>
              </a:lnSpc>
              <a:spcBef>
                <a:spcPts val="600"/>
              </a:spcBef>
            </a:pPr>
            <a:r>
              <a:rPr lang="zh-CN" altLang="en-US" dirty="0">
                <a:ea typeface="微软雅黑" panose="020B0503020204020204" pitchFamily="34" charset="-122"/>
              </a:rPr>
              <a:t>你能用一句话描述</a:t>
            </a:r>
            <a:r>
              <a:rPr lang="zh-CN" altLang="en-US" dirty="0">
                <a:solidFill>
                  <a:srgbClr val="FF0000"/>
                </a:solidFill>
                <a:ea typeface="微软雅黑" panose="020B0503020204020204" pitchFamily="34" charset="-122"/>
              </a:rPr>
              <a:t>什么是汇编指令</a:t>
            </a:r>
            <a:r>
              <a:rPr lang="zh-CN" altLang="en-US" dirty="0">
                <a:ea typeface="微软雅黑" panose="020B0503020204020204" pitchFamily="34" charset="-122"/>
              </a:rPr>
              <a:t>吗？</a:t>
            </a:r>
          </a:p>
          <a:p>
            <a:pPr lvl="1">
              <a:lnSpc>
                <a:spcPct val="110000"/>
              </a:lnSpc>
            </a:pPr>
            <a:r>
              <a:rPr lang="zh-CN" altLang="en-US" dirty="0">
                <a:ea typeface="微软雅黑" panose="020B0503020204020204" pitchFamily="34" charset="-122"/>
              </a:rPr>
              <a:t>用助记符和标号来表示的指令（与机器指令一一对应）</a:t>
            </a:r>
          </a:p>
          <a:p>
            <a:pPr>
              <a:lnSpc>
                <a:spcPct val="110000"/>
              </a:lnSpc>
              <a:spcBef>
                <a:spcPts val="600"/>
              </a:spcBef>
            </a:pPr>
            <a:r>
              <a:rPr lang="zh-CN" altLang="en-US" dirty="0">
                <a:solidFill>
                  <a:srgbClr val="FF0000"/>
                </a:solidFill>
                <a:ea typeface="微软雅黑" panose="020B0503020204020204" pitchFamily="34" charset="-122"/>
                <a:hlinkClick r:id="" action="ppaction://hlinkshowjump?jump=nextslide"/>
              </a:rPr>
              <a:t>指令</a:t>
            </a:r>
            <a:r>
              <a:rPr lang="zh-CN" altLang="en-US" dirty="0">
                <a:ea typeface="微软雅黑" panose="020B0503020204020204" pitchFamily="34" charset="-122"/>
              </a:rPr>
              <a:t>又是什么呢？</a:t>
            </a:r>
          </a:p>
          <a:p>
            <a:pPr lvl="1">
              <a:lnSpc>
                <a:spcPct val="110000"/>
              </a:lnSpc>
            </a:pPr>
            <a:r>
              <a:rPr lang="zh-CN" altLang="en-US" dirty="0">
                <a:ea typeface="微软雅黑" panose="020B0503020204020204" pitchFamily="34" charset="-122"/>
              </a:rPr>
              <a:t>包含操作码和操作数或其地址码</a:t>
            </a:r>
          </a:p>
          <a:p>
            <a:pPr lvl="1">
              <a:lnSpc>
                <a:spcPct val="110000"/>
              </a:lnSpc>
              <a:buNone/>
            </a:pPr>
            <a:r>
              <a:rPr lang="zh-CN" altLang="en-US" dirty="0">
                <a:ea typeface="微软雅黑" panose="020B0503020204020204" pitchFamily="34" charset="-122"/>
              </a:rPr>
              <a:t>   </a:t>
            </a:r>
            <a:r>
              <a:rPr lang="zh-CN" altLang="en-US" dirty="0">
                <a:solidFill>
                  <a:srgbClr val="339933"/>
                </a:solidFill>
                <a:ea typeface="微软雅黑" panose="020B0503020204020204" pitchFamily="34" charset="-122"/>
              </a:rPr>
              <a:t>（</a:t>
            </a:r>
            <a:r>
              <a:rPr lang="zh-CN" altLang="en-US" dirty="0">
                <a:solidFill>
                  <a:srgbClr val="FF0000"/>
                </a:solidFill>
                <a:ea typeface="微软雅黑" panose="020B0503020204020204" pitchFamily="34" charset="-122"/>
              </a:rPr>
              <a:t>机器指令</a:t>
            </a:r>
            <a:r>
              <a:rPr lang="zh-CN" altLang="en-US" dirty="0">
                <a:solidFill>
                  <a:srgbClr val="339933"/>
                </a:solidFill>
                <a:ea typeface="微软雅黑" panose="020B0503020204020204" pitchFamily="34" charset="-122"/>
              </a:rPr>
              <a:t>用二进制表示，</a:t>
            </a:r>
            <a:r>
              <a:rPr lang="zh-CN" altLang="en-US" dirty="0">
                <a:solidFill>
                  <a:srgbClr val="FF0000"/>
                </a:solidFill>
                <a:ea typeface="微软雅黑" panose="020B0503020204020204" pitchFamily="34" charset="-122"/>
              </a:rPr>
              <a:t>汇编指令</a:t>
            </a:r>
            <a:r>
              <a:rPr lang="zh-CN" altLang="en-US" dirty="0">
                <a:solidFill>
                  <a:srgbClr val="339933"/>
                </a:solidFill>
                <a:ea typeface="微软雅黑" panose="020B0503020204020204" pitchFamily="34" charset="-122"/>
              </a:rPr>
              <a:t>用符号表示）</a:t>
            </a:r>
          </a:p>
          <a:p>
            <a:pPr lvl="1">
              <a:lnSpc>
                <a:spcPct val="110000"/>
              </a:lnSpc>
            </a:pPr>
            <a:r>
              <a:rPr lang="zh-CN" altLang="en-US" dirty="0">
                <a:ea typeface="微软雅黑" panose="020B0503020204020204" pitchFamily="34" charset="-122"/>
              </a:rPr>
              <a:t>可以描述：取（或存一个数）</a:t>
            </a:r>
          </a:p>
          <a:p>
            <a:pPr lvl="1">
              <a:lnSpc>
                <a:spcPct val="110000"/>
              </a:lnSpc>
              <a:buNone/>
            </a:pPr>
            <a:r>
              <a:rPr lang="zh-CN" altLang="en-US" dirty="0">
                <a:ea typeface="微软雅黑" panose="020B0503020204020204" pitchFamily="34" charset="-122"/>
              </a:rPr>
              <a:t>                      两个数加（或减、乘、除、与、或等）</a:t>
            </a:r>
          </a:p>
          <a:p>
            <a:pPr lvl="1">
              <a:lnSpc>
                <a:spcPct val="110000"/>
              </a:lnSpc>
              <a:buNone/>
            </a:pPr>
            <a:r>
              <a:rPr lang="zh-CN" altLang="en-US" dirty="0">
                <a:ea typeface="微软雅黑" panose="020B0503020204020204" pitchFamily="34" charset="-122"/>
              </a:rPr>
              <a:t>                      根据运算结果判断是否转移执行</a:t>
            </a:r>
          </a:p>
          <a:p>
            <a:pPr>
              <a:lnSpc>
                <a:spcPct val="110000"/>
              </a:lnSpc>
              <a:spcBef>
                <a:spcPts val="600"/>
              </a:spcBef>
            </a:pPr>
            <a:r>
              <a:rPr lang="zh-CN" altLang="en-US" dirty="0">
                <a:ea typeface="微软雅黑" panose="020B0503020204020204" pitchFamily="34" charset="-122"/>
              </a:rPr>
              <a:t>想象用</a:t>
            </a:r>
            <a:r>
              <a:rPr lang="zh-CN" altLang="en-US" dirty="0">
                <a:solidFill>
                  <a:srgbClr val="FF0000"/>
                </a:solidFill>
                <a:ea typeface="微软雅黑" panose="020B0503020204020204" pitchFamily="34" charset="-122"/>
              </a:rPr>
              <a:t>汇编语言</a:t>
            </a:r>
            <a:r>
              <a:rPr lang="zh-CN" altLang="en-US" dirty="0">
                <a:ea typeface="微软雅黑" panose="020B0503020204020204" pitchFamily="34" charset="-122"/>
              </a:rPr>
              <a:t>编写复杂程序是怎样的情形？</a:t>
            </a:r>
          </a:p>
          <a:p>
            <a:pPr lvl="1">
              <a:lnSpc>
                <a:spcPct val="110000"/>
              </a:lnSpc>
              <a:buNone/>
            </a:pPr>
            <a:r>
              <a:rPr lang="zh-CN" altLang="en-US" dirty="0">
                <a:solidFill>
                  <a:srgbClr val="008000"/>
                </a:solidFill>
                <a:ea typeface="微软雅黑" panose="020B0503020204020204" pitchFamily="34" charset="-122"/>
              </a:rPr>
              <a:t>（例如，用汇编语言实现排序（</a:t>
            </a:r>
            <a:r>
              <a:rPr lang="en-US" altLang="zh-CN" dirty="0">
                <a:solidFill>
                  <a:srgbClr val="008000"/>
                </a:solidFill>
                <a:ea typeface="微软雅黑" panose="020B0503020204020204" pitchFamily="34" charset="-122"/>
              </a:rPr>
              <a:t>sort</a:t>
            </a:r>
            <a:r>
              <a:rPr lang="zh-CN" altLang="en-US" dirty="0">
                <a:solidFill>
                  <a:srgbClr val="008000"/>
                </a:solidFill>
                <a:ea typeface="微软雅黑" panose="020B0503020204020204" pitchFamily="34" charset="-122"/>
              </a:rPr>
              <a:t>）、矩阵相乘）</a:t>
            </a:r>
          </a:p>
          <a:p>
            <a:pPr lvl="1">
              <a:lnSpc>
                <a:spcPct val="110000"/>
              </a:lnSpc>
            </a:pPr>
            <a:r>
              <a:rPr lang="zh-CN" altLang="en-US" dirty="0">
                <a:ea typeface="微软雅黑" panose="020B0503020204020204" pitchFamily="34" charset="-122"/>
              </a:rPr>
              <a:t>需要描述的细节太多了！程序会很长很长！而且在不同结构的机器上就不能运行！</a:t>
            </a:r>
          </a:p>
        </p:txBody>
      </p:sp>
      <p:sp>
        <p:nvSpPr>
          <p:cNvPr id="67586" name="Rectangle 1"/>
          <p:cNvSpPr/>
          <p:nvPr/>
        </p:nvSpPr>
        <p:spPr>
          <a:xfrm>
            <a:off x="455613" y="123825"/>
            <a:ext cx="8232775" cy="422275"/>
          </a:xfrm>
          <a:prstGeom prst="rect">
            <a:avLst/>
          </a:prstGeom>
          <a:noFill/>
          <a:ln w="9525">
            <a:noFill/>
          </a:ln>
        </p:spPr>
        <p:txBody>
          <a:bodyPr anchor="ctr" anchorCtr="0"/>
          <a:lstStyle/>
          <a:p>
            <a:pPr marL="119380" indent="-119380" algn="ctr" defTabSz="91440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4000" dirty="0">
                <a:solidFill>
                  <a:srgbClr val="CC3300"/>
                </a:solidFill>
                <a:latin typeface="Arial" panose="020B0604020202020204" pitchFamily="34" charset="0"/>
                <a:ea typeface="黑体" panose="02010609060101010101" pitchFamily="49" charset="-122"/>
              </a:rPr>
              <a:t>进一步认识机器级语言</a:t>
            </a:r>
          </a:p>
        </p:txBody>
      </p:sp>
      <p:grpSp>
        <p:nvGrpSpPr>
          <p:cNvPr id="562181" name="Group 5"/>
          <p:cNvGrpSpPr/>
          <p:nvPr/>
        </p:nvGrpSpPr>
        <p:grpSpPr>
          <a:xfrm>
            <a:off x="7046913" y="747713"/>
            <a:ext cx="1901825" cy="2800350"/>
            <a:chOff x="4439" y="884"/>
            <a:chExt cx="1198" cy="1764"/>
          </a:xfrm>
        </p:grpSpPr>
        <p:sp>
          <p:nvSpPr>
            <p:cNvPr id="67588" name="Text Box 6"/>
            <p:cNvSpPr txBox="1"/>
            <p:nvPr/>
          </p:nvSpPr>
          <p:spPr>
            <a:xfrm>
              <a:off x="4439" y="884"/>
              <a:ext cx="1180" cy="1764"/>
            </a:xfrm>
            <a:prstGeom prst="rect">
              <a:avLst/>
            </a:prstGeom>
            <a:noFill/>
            <a:ln w="9525">
              <a:noFill/>
            </a:ln>
          </p:spPr>
          <p:txBody>
            <a:bodyPr anchor="t" anchorCtr="0">
              <a:spAutoFit/>
            </a:bodyPr>
            <a:lstStyle/>
            <a:p>
              <a:r>
                <a:rPr lang="en-US" altLang="zh-CN" sz="2200" dirty="0">
                  <a:latin typeface="微软雅黑" panose="020B0503020204020204" pitchFamily="34" charset="-122"/>
                  <a:ea typeface="微软雅黑" panose="020B0503020204020204" pitchFamily="34" charset="-122"/>
                </a:rPr>
                <a:t>      sub </a:t>
              </a:r>
              <a:r>
                <a:rPr lang="en-US" altLang="zh-CN" sz="2200" dirty="0">
                  <a:solidFill>
                    <a:srgbClr val="993300"/>
                  </a:solidFill>
                  <a:latin typeface="微软雅黑" panose="020B0503020204020204" pitchFamily="34" charset="-122"/>
                  <a:ea typeface="微软雅黑" panose="020B0503020204020204" pitchFamily="34" charset="-122"/>
                </a:rPr>
                <a:t>B</a:t>
              </a:r>
            </a:p>
            <a:p>
              <a:r>
                <a:rPr lang="en-US" altLang="zh-CN" sz="2200" dirty="0">
                  <a:solidFill>
                    <a:srgbClr val="009242"/>
                  </a:solidFill>
                  <a:latin typeface="微软雅黑" panose="020B0503020204020204" pitchFamily="34" charset="-122"/>
                  <a:ea typeface="微软雅黑" panose="020B0503020204020204" pitchFamily="34" charset="-122"/>
                </a:rPr>
                <a:t>      jnz </a:t>
              </a:r>
              <a:r>
                <a:rPr lang="en-US" altLang="zh-CN" sz="2200" dirty="0">
                  <a:solidFill>
                    <a:srgbClr val="FF0000"/>
                  </a:solidFill>
                  <a:latin typeface="微软雅黑" panose="020B0503020204020204" pitchFamily="34" charset="-122"/>
                  <a:ea typeface="微软雅黑" panose="020B0503020204020204" pitchFamily="34" charset="-122"/>
                </a:rPr>
                <a:t>L0</a:t>
              </a:r>
            </a:p>
            <a:p>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en-US" altLang="zh-CN" sz="2200" dirty="0">
                  <a:latin typeface="微软雅黑" panose="020B0503020204020204" pitchFamily="34" charset="-122"/>
                  <a:ea typeface="微软雅黑" panose="020B0503020204020204" pitchFamily="34" charset="-122"/>
                </a:rPr>
                <a:t> </a:t>
              </a:r>
              <a:r>
                <a:rPr lang="en-US" altLang="zh-CN" sz="2200" dirty="0">
                  <a:solidFill>
                    <a:srgbClr val="FF0000"/>
                  </a:solidFill>
                  <a:latin typeface="微软雅黑" panose="020B0503020204020204" pitchFamily="34" charset="-122"/>
                  <a:ea typeface="微软雅黑" panose="020B0503020204020204" pitchFamily="34" charset="-122"/>
                </a:rPr>
                <a:t>L0</a:t>
              </a:r>
              <a:r>
                <a:rPr lang="zh-CN" altLang="en-US" sz="2200" dirty="0">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add </a:t>
              </a:r>
              <a:r>
                <a:rPr lang="en-US" altLang="zh-CN" sz="2200" dirty="0">
                  <a:solidFill>
                    <a:srgbClr val="0066FF"/>
                  </a:solidFill>
                  <a:latin typeface="微软雅黑" panose="020B0503020204020204" pitchFamily="34" charset="-122"/>
                  <a:ea typeface="微软雅黑" panose="020B0503020204020204" pitchFamily="34" charset="-122"/>
                </a:rPr>
                <a:t>C</a:t>
              </a:r>
              <a:endParaRPr lang="en-US" altLang="zh-CN" sz="2200" dirty="0">
                <a:latin typeface="微软雅黑" panose="020B0503020204020204" pitchFamily="34" charset="-122"/>
                <a:ea typeface="微软雅黑" panose="020B0503020204020204" pitchFamily="34" charset="-122"/>
              </a:endParaRPr>
            </a:p>
            <a:p>
              <a:r>
                <a:rPr lang="en-US" altLang="zh-CN" sz="2200" dirty="0">
                  <a:latin typeface="微软雅黑" panose="020B0503020204020204" pitchFamily="34" charset="-122"/>
                  <a:ea typeface="微软雅黑" panose="020B0503020204020204" pitchFamily="34" charset="-122"/>
                </a:rPr>
                <a:t>       ……</a:t>
              </a:r>
            </a:p>
            <a:p>
              <a:r>
                <a:rPr lang="en-US" altLang="zh-CN" sz="2200" dirty="0">
                  <a:solidFill>
                    <a:srgbClr val="993300"/>
                  </a:solidFill>
                  <a:latin typeface="微软雅黑" panose="020B0503020204020204" pitchFamily="34" charset="-122"/>
                  <a:ea typeface="微软雅黑" panose="020B0503020204020204" pitchFamily="34" charset="-122"/>
                </a:rPr>
                <a:t>B</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a:p>
              <a:r>
                <a:rPr lang="en-US" altLang="zh-CN" sz="2200" dirty="0">
                  <a:solidFill>
                    <a:srgbClr val="0066FF"/>
                  </a:solidFill>
                  <a:latin typeface="微软雅黑" panose="020B0503020204020204" pitchFamily="34" charset="-122"/>
                  <a:ea typeface="微软雅黑" panose="020B0503020204020204" pitchFamily="34" charset="-122"/>
                </a:rPr>
                <a:t>C</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p>
          </p:txBody>
        </p:sp>
        <p:grpSp>
          <p:nvGrpSpPr>
            <p:cNvPr id="67589" name="Group 7"/>
            <p:cNvGrpSpPr/>
            <p:nvPr/>
          </p:nvGrpSpPr>
          <p:grpSpPr>
            <a:xfrm>
              <a:off x="5439" y="1196"/>
              <a:ext cx="198" cy="681"/>
              <a:chOff x="5331" y="2259"/>
              <a:chExt cx="237" cy="641"/>
            </a:xfrm>
          </p:grpSpPr>
          <p:sp>
            <p:nvSpPr>
              <p:cNvPr id="67590" name="Line 8"/>
              <p:cNvSpPr/>
              <p:nvPr/>
            </p:nvSpPr>
            <p:spPr>
              <a:xfrm>
                <a:off x="5331" y="2267"/>
                <a:ext cx="237" cy="0"/>
              </a:xfrm>
              <a:prstGeom prst="line">
                <a:avLst/>
              </a:prstGeom>
              <a:ln w="57150" cap="flat" cmpd="sng">
                <a:solidFill>
                  <a:srgbClr val="CC0066"/>
                </a:solidFill>
                <a:prstDash val="solid"/>
                <a:round/>
                <a:headEnd type="none" w="med" len="med"/>
                <a:tailEnd type="none" w="med" len="med"/>
              </a:ln>
            </p:spPr>
          </p:sp>
          <p:sp>
            <p:nvSpPr>
              <p:cNvPr id="67591" name="Line 9"/>
              <p:cNvSpPr/>
              <p:nvPr/>
            </p:nvSpPr>
            <p:spPr>
              <a:xfrm>
                <a:off x="5550" y="2259"/>
                <a:ext cx="0" cy="641"/>
              </a:xfrm>
              <a:prstGeom prst="line">
                <a:avLst/>
              </a:prstGeom>
              <a:ln w="57150" cap="flat" cmpd="sng">
                <a:solidFill>
                  <a:srgbClr val="CC0066"/>
                </a:solidFill>
                <a:prstDash val="solid"/>
                <a:round/>
                <a:headEnd type="none" w="med" len="med"/>
                <a:tailEnd type="none" w="med" len="med"/>
              </a:ln>
            </p:spPr>
          </p:sp>
          <p:sp>
            <p:nvSpPr>
              <p:cNvPr id="67592" name="Line 10"/>
              <p:cNvSpPr/>
              <p:nvPr/>
            </p:nvSpPr>
            <p:spPr>
              <a:xfrm flipH="1">
                <a:off x="5367" y="2889"/>
                <a:ext cx="164" cy="9"/>
              </a:xfrm>
              <a:prstGeom prst="line">
                <a:avLst/>
              </a:prstGeom>
              <a:ln w="57150" cap="flat" cmpd="sng">
                <a:solidFill>
                  <a:srgbClr val="CC0066"/>
                </a:solidFill>
                <a:prstDash val="solid"/>
                <a:round/>
                <a:headEnd type="none" w="med" len="med"/>
                <a:tailEnd type="triangle" w="med" len="med"/>
              </a:ln>
            </p:spPr>
          </p:sp>
        </p:grpSp>
      </p:grpSp>
      <p:sp>
        <p:nvSpPr>
          <p:cNvPr id="562187" name="Text Box 11"/>
          <p:cNvSpPr txBox="1"/>
          <p:nvPr/>
        </p:nvSpPr>
        <p:spPr>
          <a:xfrm>
            <a:off x="7002463" y="3603625"/>
            <a:ext cx="1954212" cy="1625600"/>
          </a:xfrm>
          <a:prstGeom prst="rect">
            <a:avLst/>
          </a:prstGeom>
          <a:noFill/>
          <a:ln w="9525" cap="flat" cmpd="sng">
            <a:solidFill>
              <a:srgbClr val="CC3300"/>
            </a:solidFill>
            <a:prstDash val="solid"/>
            <a:miter/>
            <a:headEnd type="none" w="med" len="med"/>
            <a:tailEnd type="none" w="med" len="med"/>
          </a:ln>
        </p:spPr>
        <p:txBody>
          <a:bodyPr rIns="0" anchor="t" anchorCtr="0">
            <a:spAutoFit/>
          </a:bodyPr>
          <a:lstStyle/>
          <a:p>
            <a:pPr>
              <a:spcBef>
                <a:spcPct val="50000"/>
              </a:spcBef>
            </a:pPr>
            <a:r>
              <a:rPr lang="zh-CN" altLang="en-US" sz="2000" dirty="0">
                <a:solidFill>
                  <a:srgbClr val="CC3300"/>
                </a:solidFill>
                <a:latin typeface="Arial" panose="020B0604020202020204" pitchFamily="34" charset="0"/>
                <a:ea typeface="微软雅黑" panose="020B0503020204020204" pitchFamily="34" charset="-122"/>
              </a:rPr>
              <a:t>机器语言和汇编语言都是面向机器结构的语言，故它们统称为</a:t>
            </a:r>
            <a:r>
              <a:rPr lang="zh-CN" altLang="en-US" sz="2000" dirty="0">
                <a:solidFill>
                  <a:srgbClr val="008000"/>
                </a:solidFill>
                <a:latin typeface="Arial" panose="020B0604020202020204" pitchFamily="34" charset="0"/>
                <a:ea typeface="微软雅黑" panose="020B0503020204020204" pitchFamily="34" charset="-122"/>
              </a:rPr>
              <a:t>机器级语言</a:t>
            </a:r>
          </a:p>
        </p:txBody>
      </p:sp>
      <p:sp>
        <p:nvSpPr>
          <p:cNvPr id="562188" name="Text Box 12"/>
          <p:cNvSpPr txBox="1"/>
          <p:nvPr/>
        </p:nvSpPr>
        <p:spPr>
          <a:xfrm>
            <a:off x="385763" y="6173788"/>
            <a:ext cx="7472362" cy="427037"/>
          </a:xfrm>
          <a:prstGeom prst="rect">
            <a:avLst/>
          </a:prstGeom>
          <a:noFill/>
          <a:ln w="9525">
            <a:noFill/>
          </a:ln>
        </p:spPr>
        <p:txBody>
          <a:bodyPr anchor="t" anchorCtr="0">
            <a:spAutoFit/>
          </a:bodyPr>
          <a:lstStyle/>
          <a:p>
            <a:pPr>
              <a:spcBef>
                <a:spcPct val="50000"/>
              </a:spcBef>
            </a:pPr>
            <a:r>
              <a:rPr lang="zh-CN" altLang="en-US" sz="2200" dirty="0">
                <a:latin typeface="Arial" panose="020B0604020202020204" pitchFamily="34" charset="0"/>
                <a:ea typeface="微软雅黑" panose="020B0503020204020204" pitchFamily="34" charset="-122"/>
              </a:rPr>
              <a:t>结论：用汇编语言比机器语言好，但是，还是很麻烦！</a:t>
            </a:r>
          </a:p>
        </p:txBody>
      </p:sp>
      <p:sp>
        <p:nvSpPr>
          <p:cNvPr id="562189" name="Text Box 13"/>
          <p:cNvSpPr txBox="1"/>
          <p:nvPr/>
        </p:nvSpPr>
        <p:spPr>
          <a:xfrm>
            <a:off x="7586663" y="5859463"/>
            <a:ext cx="1081087" cy="427037"/>
          </a:xfrm>
          <a:prstGeom prst="rect">
            <a:avLst/>
          </a:prstGeom>
          <a:noFill/>
          <a:ln w="9525">
            <a:noFill/>
          </a:ln>
        </p:spPr>
        <p:txBody>
          <a:bodyPr anchor="t" anchorCtr="0">
            <a:spAutoFit/>
          </a:bodyPr>
          <a:lstStyle/>
          <a:p>
            <a:pPr>
              <a:spcBef>
                <a:spcPct val="50000"/>
              </a:spcBef>
            </a:pPr>
            <a:r>
              <a:rPr lang="en-US" altLang="zh-CN" sz="2200" dirty="0">
                <a:latin typeface="微软雅黑" panose="020B0503020204020204" pitchFamily="34" charset="-122"/>
                <a:ea typeface="微软雅黑" panose="020B0503020204020204" pitchFamily="34" charset="-122"/>
                <a:hlinkClick r:id="rId2" action="ppaction://hlinksldjump"/>
              </a:rPr>
              <a:t>SKIP</a:t>
            </a:r>
            <a:endParaRPr lang="en-US" altLang="zh-CN" sz="2200" dirty="0">
              <a:latin typeface="微软雅黑" panose="020B0503020204020204" pitchFamily="34" charset="-122"/>
              <a:ea typeface="微软雅黑" panose="020B0503020204020204" pitchFamily="34"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2181"/>
                                        </p:tgtEl>
                                        <p:attrNameLst>
                                          <p:attrName>style.visibility</p:attrName>
                                        </p:attrNameLst>
                                      </p:cBhvr>
                                      <p:to>
                                        <p:strVal val="visible"/>
                                      </p:to>
                                    </p:set>
                                    <p:animEffect transition="in" filter="blinds(horizontal)">
                                      <p:cBhvr>
                                        <p:cTn id="7" dur="500"/>
                                        <p:tgtEl>
                                          <p:spTgt spid="56218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62179">
                                            <p:txEl>
                                              <p:pRg st="0" end="0"/>
                                            </p:txEl>
                                          </p:spTgt>
                                        </p:tgtEl>
                                        <p:attrNameLst>
                                          <p:attrName>style.visibility</p:attrName>
                                        </p:attrNameLst>
                                      </p:cBhvr>
                                      <p:to>
                                        <p:strVal val="visible"/>
                                      </p:to>
                                    </p:set>
                                    <p:animEffect transition="in" filter="blinds(horizontal)">
                                      <p:cBhvr>
                                        <p:cTn id="12" dur="500"/>
                                        <p:tgtEl>
                                          <p:spTgt spid="56217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62179">
                                            <p:txEl>
                                              <p:pRg st="1" end="1"/>
                                            </p:txEl>
                                          </p:spTgt>
                                        </p:tgtEl>
                                        <p:attrNameLst>
                                          <p:attrName>style.visibility</p:attrName>
                                        </p:attrNameLst>
                                      </p:cBhvr>
                                      <p:to>
                                        <p:strVal val="visible"/>
                                      </p:to>
                                    </p:set>
                                    <p:animEffect transition="in" filter="blinds(horizontal)">
                                      <p:cBhvr>
                                        <p:cTn id="17" dur="500"/>
                                        <p:tgtEl>
                                          <p:spTgt spid="562179">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62179">
                                            <p:txEl>
                                              <p:pRg st="2" end="2"/>
                                            </p:txEl>
                                          </p:spTgt>
                                        </p:tgtEl>
                                        <p:attrNameLst>
                                          <p:attrName>style.visibility</p:attrName>
                                        </p:attrNameLst>
                                      </p:cBhvr>
                                      <p:to>
                                        <p:strVal val="visible"/>
                                      </p:to>
                                    </p:set>
                                    <p:animEffect transition="in" filter="blinds(horizontal)">
                                      <p:cBhvr>
                                        <p:cTn id="22" dur="500"/>
                                        <p:tgtEl>
                                          <p:spTgt spid="562179">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62179">
                                            <p:txEl>
                                              <p:pRg st="3" end="3"/>
                                            </p:txEl>
                                          </p:spTgt>
                                        </p:tgtEl>
                                        <p:attrNameLst>
                                          <p:attrName>style.visibility</p:attrName>
                                        </p:attrNameLst>
                                      </p:cBhvr>
                                      <p:to>
                                        <p:strVal val="visible"/>
                                      </p:to>
                                    </p:set>
                                    <p:animEffect transition="in" filter="blinds(horizontal)">
                                      <p:cBhvr>
                                        <p:cTn id="27" dur="500"/>
                                        <p:tgtEl>
                                          <p:spTgt spid="562179">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62179">
                                            <p:txEl>
                                              <p:pRg st="4" end="4"/>
                                            </p:txEl>
                                          </p:spTgt>
                                        </p:tgtEl>
                                        <p:attrNameLst>
                                          <p:attrName>style.visibility</p:attrName>
                                        </p:attrNameLst>
                                      </p:cBhvr>
                                      <p:to>
                                        <p:strVal val="visible"/>
                                      </p:to>
                                    </p:set>
                                    <p:animEffect transition="in" filter="blinds(horizontal)">
                                      <p:cBhvr>
                                        <p:cTn id="32" dur="500"/>
                                        <p:tgtEl>
                                          <p:spTgt spid="562179">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62179">
                                            <p:txEl>
                                              <p:pRg st="5" end="5"/>
                                            </p:txEl>
                                          </p:spTgt>
                                        </p:tgtEl>
                                        <p:attrNameLst>
                                          <p:attrName>style.visibility</p:attrName>
                                        </p:attrNameLst>
                                      </p:cBhvr>
                                      <p:to>
                                        <p:strVal val="visible"/>
                                      </p:to>
                                    </p:set>
                                    <p:animEffect transition="in" filter="blinds(horizontal)">
                                      <p:cBhvr>
                                        <p:cTn id="37" dur="500"/>
                                        <p:tgtEl>
                                          <p:spTgt spid="562179">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562179">
                                            <p:txEl>
                                              <p:pRg st="6" end="6"/>
                                            </p:txEl>
                                          </p:spTgt>
                                        </p:tgtEl>
                                        <p:attrNameLst>
                                          <p:attrName>style.visibility</p:attrName>
                                        </p:attrNameLst>
                                      </p:cBhvr>
                                      <p:to>
                                        <p:strVal val="visible"/>
                                      </p:to>
                                    </p:set>
                                    <p:animEffect transition="in" filter="blinds(horizontal)">
                                      <p:cBhvr>
                                        <p:cTn id="42" dur="500"/>
                                        <p:tgtEl>
                                          <p:spTgt spid="562179">
                                            <p:txEl>
                                              <p:pRg st="6" end="6"/>
                                            </p:txEl>
                                          </p:spTgt>
                                        </p:tgtEl>
                                      </p:cBhvr>
                                    </p:animEffect>
                                  </p:childTnLst>
                                </p:cTn>
                              </p:par>
                              <p:par>
                                <p:cTn id="43" presetID="3" presetClass="entr" presetSubtype="10" fill="hold" nodeType="withEffect">
                                  <p:stCondLst>
                                    <p:cond delay="0"/>
                                  </p:stCondLst>
                                  <p:childTnLst>
                                    <p:set>
                                      <p:cBhvr>
                                        <p:cTn id="44" dur="1" fill="hold">
                                          <p:stCondLst>
                                            <p:cond delay="0"/>
                                          </p:stCondLst>
                                        </p:cTn>
                                        <p:tgtEl>
                                          <p:spTgt spid="562179">
                                            <p:txEl>
                                              <p:pRg st="7" end="7"/>
                                            </p:txEl>
                                          </p:spTgt>
                                        </p:tgtEl>
                                        <p:attrNameLst>
                                          <p:attrName>style.visibility</p:attrName>
                                        </p:attrNameLst>
                                      </p:cBhvr>
                                      <p:to>
                                        <p:strVal val="visible"/>
                                      </p:to>
                                    </p:set>
                                    <p:animEffect transition="in" filter="blinds(horizontal)">
                                      <p:cBhvr>
                                        <p:cTn id="45" dur="500"/>
                                        <p:tgtEl>
                                          <p:spTgt spid="562179">
                                            <p:txEl>
                                              <p:pRg st="7" end="7"/>
                                            </p:txEl>
                                          </p:spTgt>
                                        </p:tgtEl>
                                      </p:cBhvr>
                                    </p:animEffect>
                                  </p:childTnLst>
                                </p:cTn>
                              </p:par>
                              <p:par>
                                <p:cTn id="46" presetID="3" presetClass="entr" presetSubtype="10" fill="hold" nodeType="withEffect">
                                  <p:stCondLst>
                                    <p:cond delay="0"/>
                                  </p:stCondLst>
                                  <p:childTnLst>
                                    <p:set>
                                      <p:cBhvr>
                                        <p:cTn id="47" dur="1" fill="hold">
                                          <p:stCondLst>
                                            <p:cond delay="0"/>
                                          </p:stCondLst>
                                        </p:cTn>
                                        <p:tgtEl>
                                          <p:spTgt spid="562179">
                                            <p:txEl>
                                              <p:pRg st="8" end="8"/>
                                            </p:txEl>
                                          </p:spTgt>
                                        </p:tgtEl>
                                        <p:attrNameLst>
                                          <p:attrName>style.visibility</p:attrName>
                                        </p:attrNameLst>
                                      </p:cBhvr>
                                      <p:to>
                                        <p:strVal val="visible"/>
                                      </p:to>
                                    </p:set>
                                    <p:animEffect transition="in" filter="blinds(horizontal)">
                                      <p:cBhvr>
                                        <p:cTn id="48" dur="500"/>
                                        <p:tgtEl>
                                          <p:spTgt spid="562179">
                                            <p:txEl>
                                              <p:pRg st="8" end="8"/>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nodeType="clickEffect">
                                  <p:stCondLst>
                                    <p:cond delay="0"/>
                                  </p:stCondLst>
                                  <p:childTnLst>
                                    <p:set>
                                      <p:cBhvr>
                                        <p:cTn id="52" dur="1" fill="hold">
                                          <p:stCondLst>
                                            <p:cond delay="0"/>
                                          </p:stCondLst>
                                        </p:cTn>
                                        <p:tgtEl>
                                          <p:spTgt spid="562179">
                                            <p:txEl>
                                              <p:pRg st="9" end="9"/>
                                            </p:txEl>
                                          </p:spTgt>
                                        </p:tgtEl>
                                        <p:attrNameLst>
                                          <p:attrName>style.visibility</p:attrName>
                                        </p:attrNameLst>
                                      </p:cBhvr>
                                      <p:to>
                                        <p:strVal val="visible"/>
                                      </p:to>
                                    </p:set>
                                    <p:animEffect transition="in" filter="blinds(horizontal)">
                                      <p:cBhvr>
                                        <p:cTn id="53" dur="500"/>
                                        <p:tgtEl>
                                          <p:spTgt spid="562179">
                                            <p:txEl>
                                              <p:pRg st="9" end="9"/>
                                            </p:txEl>
                                          </p:spTgt>
                                        </p:tgtEl>
                                      </p:cBhvr>
                                    </p:animEffect>
                                  </p:childTnLst>
                                </p:cTn>
                              </p:par>
                              <p:par>
                                <p:cTn id="54" presetID="3" presetClass="entr" presetSubtype="10" fill="hold" nodeType="withEffect">
                                  <p:stCondLst>
                                    <p:cond delay="0"/>
                                  </p:stCondLst>
                                  <p:childTnLst>
                                    <p:set>
                                      <p:cBhvr>
                                        <p:cTn id="55" dur="1" fill="hold">
                                          <p:stCondLst>
                                            <p:cond delay="0"/>
                                          </p:stCondLst>
                                        </p:cTn>
                                        <p:tgtEl>
                                          <p:spTgt spid="562179">
                                            <p:txEl>
                                              <p:pRg st="10" end="10"/>
                                            </p:txEl>
                                          </p:spTgt>
                                        </p:tgtEl>
                                        <p:attrNameLst>
                                          <p:attrName>style.visibility</p:attrName>
                                        </p:attrNameLst>
                                      </p:cBhvr>
                                      <p:to>
                                        <p:strVal val="visible"/>
                                      </p:to>
                                    </p:set>
                                    <p:animEffect transition="in" filter="blinds(horizontal)">
                                      <p:cBhvr>
                                        <p:cTn id="56" dur="500"/>
                                        <p:tgtEl>
                                          <p:spTgt spid="562179">
                                            <p:txEl>
                                              <p:pRg st="10" end="1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3" presetClass="entr" presetSubtype="10" fill="hold" nodeType="clickEffect">
                                  <p:stCondLst>
                                    <p:cond delay="0"/>
                                  </p:stCondLst>
                                  <p:childTnLst>
                                    <p:set>
                                      <p:cBhvr>
                                        <p:cTn id="60" dur="1" fill="hold">
                                          <p:stCondLst>
                                            <p:cond delay="0"/>
                                          </p:stCondLst>
                                        </p:cTn>
                                        <p:tgtEl>
                                          <p:spTgt spid="562179">
                                            <p:txEl>
                                              <p:pRg st="11" end="11"/>
                                            </p:txEl>
                                          </p:spTgt>
                                        </p:tgtEl>
                                        <p:attrNameLst>
                                          <p:attrName>style.visibility</p:attrName>
                                        </p:attrNameLst>
                                      </p:cBhvr>
                                      <p:to>
                                        <p:strVal val="visible"/>
                                      </p:to>
                                    </p:set>
                                    <p:animEffect transition="in" filter="blinds(horizontal)">
                                      <p:cBhvr>
                                        <p:cTn id="61" dur="500"/>
                                        <p:tgtEl>
                                          <p:spTgt spid="562179">
                                            <p:txEl>
                                              <p:pRg st="11" end="11"/>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3" presetClass="entr" presetSubtype="10" fill="hold" grpId="0" nodeType="clickEffect">
                                  <p:stCondLst>
                                    <p:cond delay="0"/>
                                  </p:stCondLst>
                                  <p:childTnLst>
                                    <p:set>
                                      <p:cBhvr>
                                        <p:cTn id="65" dur="1" fill="hold">
                                          <p:stCondLst>
                                            <p:cond delay="0"/>
                                          </p:stCondLst>
                                        </p:cTn>
                                        <p:tgtEl>
                                          <p:spTgt spid="562187"/>
                                        </p:tgtEl>
                                        <p:attrNameLst>
                                          <p:attrName>style.visibility</p:attrName>
                                        </p:attrNameLst>
                                      </p:cBhvr>
                                      <p:to>
                                        <p:strVal val="visible"/>
                                      </p:to>
                                    </p:set>
                                    <p:animEffect transition="in" filter="blinds(horizontal)">
                                      <p:cBhvr>
                                        <p:cTn id="66" dur="500"/>
                                        <p:tgtEl>
                                          <p:spTgt spid="562187"/>
                                        </p:tgtEl>
                                      </p:cBhvr>
                                    </p:animEffect>
                                  </p:childTnLst>
                                </p:cTn>
                              </p:par>
                            </p:childTnLst>
                          </p:cTn>
                        </p:par>
                      </p:childTnLst>
                    </p:cTn>
                  </p:par>
                  <p:par>
                    <p:cTn id="67" fill="hold">
                      <p:stCondLst>
                        <p:cond delay="indefinite"/>
                      </p:stCondLst>
                      <p:childTnLst>
                        <p:par>
                          <p:cTn id="68" fill="hold">
                            <p:stCondLst>
                              <p:cond delay="0"/>
                            </p:stCondLst>
                            <p:childTnLst>
                              <p:par>
                                <p:cTn id="69" presetID="3" presetClass="entr" presetSubtype="10" fill="hold" grpId="0" nodeType="clickEffect">
                                  <p:stCondLst>
                                    <p:cond delay="0"/>
                                  </p:stCondLst>
                                  <p:childTnLst>
                                    <p:set>
                                      <p:cBhvr>
                                        <p:cTn id="70" dur="1" fill="hold">
                                          <p:stCondLst>
                                            <p:cond delay="0"/>
                                          </p:stCondLst>
                                        </p:cTn>
                                        <p:tgtEl>
                                          <p:spTgt spid="562188"/>
                                        </p:tgtEl>
                                        <p:attrNameLst>
                                          <p:attrName>style.visibility</p:attrName>
                                        </p:attrNameLst>
                                      </p:cBhvr>
                                      <p:to>
                                        <p:strVal val="visible"/>
                                      </p:to>
                                    </p:set>
                                    <p:animEffect transition="in" filter="blinds(horizontal)">
                                      <p:cBhvr>
                                        <p:cTn id="71" dur="500"/>
                                        <p:tgtEl>
                                          <p:spTgt spid="562188"/>
                                        </p:tgtEl>
                                      </p:cBhvr>
                                    </p:animEffect>
                                  </p:childTnLst>
                                </p:cTn>
                              </p:par>
                            </p:childTnLst>
                          </p:cTn>
                        </p:par>
                      </p:childTnLst>
                    </p:cTn>
                  </p:par>
                  <p:par>
                    <p:cTn id="72" fill="hold">
                      <p:stCondLst>
                        <p:cond delay="indefinite"/>
                      </p:stCondLst>
                      <p:childTnLst>
                        <p:par>
                          <p:cTn id="73" fill="hold">
                            <p:stCondLst>
                              <p:cond delay="0"/>
                            </p:stCondLst>
                            <p:childTnLst>
                              <p:par>
                                <p:cTn id="74" presetID="3" presetClass="entr" presetSubtype="10" fill="hold" grpId="0" nodeType="clickEffect">
                                  <p:stCondLst>
                                    <p:cond delay="0"/>
                                  </p:stCondLst>
                                  <p:childTnLst>
                                    <p:set>
                                      <p:cBhvr>
                                        <p:cTn id="75" dur="1" fill="hold">
                                          <p:stCondLst>
                                            <p:cond delay="0"/>
                                          </p:stCondLst>
                                        </p:cTn>
                                        <p:tgtEl>
                                          <p:spTgt spid="562189"/>
                                        </p:tgtEl>
                                        <p:attrNameLst>
                                          <p:attrName>style.visibility</p:attrName>
                                        </p:attrNameLst>
                                      </p:cBhvr>
                                      <p:to>
                                        <p:strVal val="visible"/>
                                      </p:to>
                                    </p:set>
                                    <p:animEffect transition="in" filter="blinds(horizontal)">
                                      <p:cBhvr>
                                        <p:cTn id="76" dur="500"/>
                                        <p:tgtEl>
                                          <p:spTgt spid="5621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2187" grpId="0" animBg="1"/>
      <p:bldP spid="562188" grpId="0"/>
      <p:bldP spid="56218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p:cNvSpPr>
            <a:spLocks noGrp="1"/>
          </p:cNvSpPr>
          <p:nvPr>
            <p:ph type="title"/>
          </p:nvPr>
        </p:nvSpPr>
        <p:spPr>
          <a:xfrm>
            <a:off x="457200" y="98425"/>
            <a:ext cx="8229600" cy="561975"/>
          </a:xfrm>
        </p:spPr>
        <p:txBody>
          <a:bodyPr vert="horz" wrap="square" lIns="63500" tIns="25400" rIns="63500" bIns="25400" anchor="t" anchorCtr="0">
            <a:spAutoFit/>
          </a:bodyPr>
          <a:lstStyle/>
          <a:p>
            <a:r>
              <a:rPr lang="zh-CN" altLang="en-US" sz="3600" dirty="0"/>
              <a:t>指令所能描述的功能</a:t>
            </a:r>
          </a:p>
        </p:txBody>
      </p:sp>
      <p:sp>
        <p:nvSpPr>
          <p:cNvPr id="563203" name="Text Box 3"/>
          <p:cNvSpPr txBox="1"/>
          <p:nvPr/>
        </p:nvSpPr>
        <p:spPr>
          <a:xfrm>
            <a:off x="115888" y="684213"/>
            <a:ext cx="8893175" cy="427037"/>
          </a:xfrm>
          <a:prstGeom prst="rect">
            <a:avLst/>
          </a:prstGeom>
          <a:noFill/>
          <a:ln w="9525">
            <a:noFill/>
          </a:ln>
        </p:spPr>
        <p:txBody>
          <a:bodyPr anchor="t" anchorCtr="0">
            <a:spAutoFit/>
          </a:bodyPr>
          <a:lstStyle/>
          <a:p>
            <a:pPr marL="342900" indent="-342900" eaLnBrk="0" hangingPunct="0">
              <a:spcBef>
                <a:spcPct val="20000"/>
              </a:spcBef>
            </a:pPr>
            <a:r>
              <a:rPr lang="zh-CN" altLang="en-US" sz="2200" dirty="0">
                <a:solidFill>
                  <a:srgbClr val="3333CC"/>
                </a:solidFill>
                <a:latin typeface="微软雅黑" panose="020B0503020204020204" pitchFamily="34" charset="-122"/>
                <a:ea typeface="微软雅黑" panose="020B0503020204020204" pitchFamily="34" charset="-122"/>
              </a:rPr>
              <a:t>对于以下结构的机器，你能设计出几条指令吗？</a:t>
            </a:r>
          </a:p>
        </p:txBody>
      </p:sp>
      <p:sp>
        <p:nvSpPr>
          <p:cNvPr id="563204" name="Text Box 4"/>
          <p:cNvSpPr txBox="1"/>
          <p:nvPr/>
        </p:nvSpPr>
        <p:spPr>
          <a:xfrm>
            <a:off x="161925" y="1042988"/>
            <a:ext cx="8551863" cy="1016000"/>
          </a:xfrm>
          <a:prstGeom prst="rect">
            <a:avLst/>
          </a:prstGeom>
          <a:noFill/>
          <a:ln w="9525">
            <a:noFill/>
          </a:ln>
        </p:spPr>
        <p:txBody>
          <a:bodyPr anchor="t" anchorCtr="0">
            <a:spAutoFit/>
          </a:bodyPr>
          <a:lstStyle/>
          <a:p>
            <a:pPr marL="342900" indent="-342900" eaLnBrk="0" hangingPunct="0"/>
            <a:r>
              <a:rPr lang="en-US" altLang="zh-CN" sz="2000" dirty="0">
                <a:solidFill>
                  <a:srgbClr val="008000"/>
                </a:solidFill>
                <a:latin typeface="微软雅黑" panose="020B0503020204020204" pitchFamily="34" charset="-122"/>
                <a:ea typeface="微软雅黑" panose="020B0503020204020204" pitchFamily="34" charset="-122"/>
              </a:rPr>
              <a:t>Load M#</a:t>
            </a:r>
            <a:r>
              <a:rPr lang="zh-CN" altLang="en-US" sz="2000" dirty="0">
                <a:solidFill>
                  <a:srgbClr val="008000"/>
                </a:solidFill>
                <a:latin typeface="微软雅黑" panose="020B0503020204020204" pitchFamily="34" charset="-122"/>
                <a:ea typeface="微软雅黑" panose="020B0503020204020204" pitchFamily="34" charset="-122"/>
              </a:rPr>
              <a:t>，</a:t>
            </a:r>
            <a:r>
              <a:rPr lang="en-US" altLang="zh-CN" sz="2000" dirty="0">
                <a:solidFill>
                  <a:srgbClr val="008000"/>
                </a:solidFill>
                <a:latin typeface="微软雅黑" panose="020B0503020204020204" pitchFamily="34" charset="-122"/>
                <a:ea typeface="微软雅黑" panose="020B0503020204020204" pitchFamily="34" charset="-122"/>
              </a:rPr>
              <a:t>R#     </a:t>
            </a:r>
            <a:r>
              <a:rPr lang="zh-CN" altLang="en-US" sz="2000" dirty="0">
                <a:solidFill>
                  <a:srgbClr val="008000"/>
                </a:solidFill>
                <a:latin typeface="微软雅黑" panose="020B0503020204020204" pitchFamily="34" charset="-122"/>
                <a:ea typeface="微软雅黑" panose="020B0503020204020204" pitchFamily="34" charset="-122"/>
              </a:rPr>
              <a:t>（将存储单元内容装入寄存器）</a:t>
            </a:r>
          </a:p>
          <a:p>
            <a:pPr marL="342900" indent="-342900" eaLnBrk="0" hangingPunct="0"/>
            <a:r>
              <a:rPr lang="en-US" altLang="zh-CN" sz="2000" dirty="0">
                <a:solidFill>
                  <a:srgbClr val="008000"/>
                </a:solidFill>
                <a:latin typeface="微软雅黑" panose="020B0503020204020204" pitchFamily="34" charset="-122"/>
                <a:ea typeface="微软雅黑" panose="020B0503020204020204" pitchFamily="34" charset="-122"/>
              </a:rPr>
              <a:t>Store R#</a:t>
            </a:r>
            <a:r>
              <a:rPr lang="zh-CN" altLang="en-US" sz="2000" dirty="0">
                <a:solidFill>
                  <a:srgbClr val="008000"/>
                </a:solidFill>
                <a:latin typeface="微软雅黑" panose="020B0503020204020204" pitchFamily="34" charset="-122"/>
                <a:ea typeface="微软雅黑" panose="020B0503020204020204" pitchFamily="34" charset="-122"/>
              </a:rPr>
              <a:t>，</a:t>
            </a:r>
            <a:r>
              <a:rPr lang="en-US" altLang="zh-CN" sz="2000" dirty="0">
                <a:solidFill>
                  <a:srgbClr val="008000"/>
                </a:solidFill>
                <a:latin typeface="微软雅黑" panose="020B0503020204020204" pitchFamily="34" charset="-122"/>
                <a:ea typeface="微软雅黑" panose="020B0503020204020204" pitchFamily="34" charset="-122"/>
              </a:rPr>
              <a:t>M#      </a:t>
            </a:r>
            <a:r>
              <a:rPr lang="zh-CN" altLang="en-US" sz="2000" dirty="0">
                <a:solidFill>
                  <a:srgbClr val="008000"/>
                </a:solidFill>
                <a:latin typeface="微软雅黑" panose="020B0503020204020204" pitchFamily="34" charset="-122"/>
                <a:ea typeface="微软雅黑" panose="020B0503020204020204" pitchFamily="34" charset="-122"/>
              </a:rPr>
              <a:t>（将寄存器内容装入存储单元）</a:t>
            </a:r>
            <a:endParaRPr lang="en-US" altLang="zh-CN" sz="2000" dirty="0">
              <a:solidFill>
                <a:srgbClr val="008000"/>
              </a:solidFill>
              <a:latin typeface="微软雅黑" panose="020B0503020204020204" pitchFamily="34" charset="-122"/>
              <a:ea typeface="微软雅黑" panose="020B0503020204020204" pitchFamily="34" charset="-122"/>
            </a:endParaRPr>
          </a:p>
          <a:p>
            <a:pPr marL="342900" indent="-342900" eaLnBrk="0" hangingPunct="0"/>
            <a:r>
              <a:rPr lang="en-US" altLang="zh-CN" sz="2000" dirty="0">
                <a:solidFill>
                  <a:srgbClr val="008000"/>
                </a:solidFill>
                <a:latin typeface="微软雅黑" panose="020B0503020204020204" pitchFamily="34" charset="-122"/>
                <a:ea typeface="微软雅黑" panose="020B0503020204020204" pitchFamily="34" charset="-122"/>
              </a:rPr>
              <a:t>Add R#</a:t>
            </a:r>
            <a:r>
              <a:rPr lang="zh-CN" altLang="en-US" sz="2000" dirty="0">
                <a:solidFill>
                  <a:srgbClr val="008000"/>
                </a:solidFill>
                <a:latin typeface="微软雅黑" panose="020B0503020204020204" pitchFamily="34" charset="-122"/>
                <a:ea typeface="微软雅黑" panose="020B0503020204020204" pitchFamily="34" charset="-122"/>
              </a:rPr>
              <a:t>，</a:t>
            </a:r>
            <a:r>
              <a:rPr lang="en-US" altLang="zh-CN" sz="2000" dirty="0">
                <a:solidFill>
                  <a:srgbClr val="008000"/>
                </a:solidFill>
                <a:latin typeface="微软雅黑" panose="020B0503020204020204" pitchFamily="34" charset="-122"/>
                <a:ea typeface="微软雅黑" panose="020B0503020204020204" pitchFamily="34" charset="-122"/>
              </a:rPr>
              <a:t>R# </a:t>
            </a:r>
            <a:r>
              <a:rPr lang="zh-CN" altLang="en-US" sz="2000" dirty="0">
                <a:solidFill>
                  <a:srgbClr val="008000"/>
                </a:solidFill>
                <a:latin typeface="微软雅黑" panose="020B0503020204020204" pitchFamily="34" charset="-122"/>
                <a:ea typeface="微软雅黑" panose="020B0503020204020204" pitchFamily="34" charset="-122"/>
              </a:rPr>
              <a:t>（类似的还有</a:t>
            </a:r>
            <a:r>
              <a:rPr lang="en-US" altLang="zh-CN" sz="2000" dirty="0">
                <a:solidFill>
                  <a:srgbClr val="008000"/>
                </a:solidFill>
                <a:latin typeface="微软雅黑" panose="020B0503020204020204" pitchFamily="34" charset="-122"/>
                <a:ea typeface="微软雅黑" panose="020B0503020204020204" pitchFamily="34" charset="-122"/>
              </a:rPr>
              <a:t>Sub</a:t>
            </a:r>
            <a:r>
              <a:rPr lang="zh-CN" altLang="en-US" sz="2000" dirty="0">
                <a:solidFill>
                  <a:srgbClr val="008000"/>
                </a:solidFill>
                <a:latin typeface="微软雅黑" panose="020B0503020204020204" pitchFamily="34" charset="-122"/>
                <a:ea typeface="微软雅黑" panose="020B0503020204020204" pitchFamily="34" charset="-122"/>
              </a:rPr>
              <a:t>，</a:t>
            </a:r>
            <a:r>
              <a:rPr lang="en-US" altLang="zh-CN" sz="2000" dirty="0">
                <a:solidFill>
                  <a:srgbClr val="008000"/>
                </a:solidFill>
                <a:latin typeface="微软雅黑" panose="020B0503020204020204" pitchFamily="34" charset="-122"/>
                <a:ea typeface="微软雅黑" panose="020B0503020204020204" pitchFamily="34" charset="-122"/>
              </a:rPr>
              <a:t>Mul</a:t>
            </a:r>
            <a:r>
              <a:rPr lang="zh-CN" altLang="en-US" sz="2000" dirty="0">
                <a:solidFill>
                  <a:srgbClr val="008000"/>
                </a:solidFill>
                <a:latin typeface="微软雅黑" panose="020B0503020204020204" pitchFamily="34" charset="-122"/>
                <a:ea typeface="微软雅黑" panose="020B0503020204020204" pitchFamily="34" charset="-122"/>
              </a:rPr>
              <a:t>等；操作数还可“</a:t>
            </a:r>
            <a:r>
              <a:rPr lang="en-US" altLang="zh-CN" sz="2000" dirty="0">
                <a:solidFill>
                  <a:srgbClr val="008000"/>
                </a:solidFill>
                <a:latin typeface="微软雅黑" panose="020B0503020204020204" pitchFamily="34" charset="-122"/>
                <a:ea typeface="微软雅黑" panose="020B0503020204020204" pitchFamily="34" charset="-122"/>
              </a:rPr>
              <a:t>R#</a:t>
            </a:r>
            <a:r>
              <a:rPr lang="zh-CN" altLang="en-US" sz="2000" dirty="0">
                <a:solidFill>
                  <a:srgbClr val="008000"/>
                </a:solidFill>
                <a:latin typeface="微软雅黑" panose="020B0503020204020204" pitchFamily="34" charset="-122"/>
                <a:ea typeface="微软雅黑" panose="020B0503020204020204" pitchFamily="34" charset="-122"/>
              </a:rPr>
              <a:t>，</a:t>
            </a:r>
            <a:r>
              <a:rPr lang="en-US" altLang="zh-CN" sz="2000" dirty="0">
                <a:solidFill>
                  <a:srgbClr val="008000"/>
                </a:solidFill>
                <a:latin typeface="微软雅黑" panose="020B0503020204020204" pitchFamily="34" charset="-122"/>
                <a:ea typeface="微软雅黑" panose="020B0503020204020204" pitchFamily="34" charset="-122"/>
              </a:rPr>
              <a:t>M#”</a:t>
            </a:r>
            <a:r>
              <a:rPr lang="zh-CN" altLang="en-US" sz="2000" dirty="0">
                <a:solidFill>
                  <a:srgbClr val="008000"/>
                </a:solidFill>
                <a:latin typeface="微软雅黑" panose="020B0503020204020204" pitchFamily="34" charset="-122"/>
                <a:ea typeface="微软雅黑" panose="020B0503020204020204" pitchFamily="34" charset="-122"/>
              </a:rPr>
              <a:t>等）</a:t>
            </a:r>
            <a:endParaRPr lang="en-US" altLang="zh-CN" sz="2400" dirty="0">
              <a:solidFill>
                <a:srgbClr val="008000"/>
              </a:solidFill>
              <a:latin typeface="微软雅黑" panose="020B0503020204020204" pitchFamily="34" charset="-122"/>
              <a:ea typeface="微软雅黑" panose="020B0503020204020204" pitchFamily="34" charset="-122"/>
            </a:endParaRPr>
          </a:p>
        </p:txBody>
      </p:sp>
      <p:sp>
        <p:nvSpPr>
          <p:cNvPr id="563296" name="Text Box 96"/>
          <p:cNvSpPr txBox="1"/>
          <p:nvPr/>
        </p:nvSpPr>
        <p:spPr>
          <a:xfrm>
            <a:off x="7497763" y="954088"/>
            <a:ext cx="1079500" cy="427037"/>
          </a:xfrm>
          <a:prstGeom prst="rect">
            <a:avLst/>
          </a:prstGeom>
          <a:noFill/>
          <a:ln w="9525">
            <a:noFill/>
          </a:ln>
        </p:spPr>
        <p:txBody>
          <a:bodyPr anchor="t" anchorCtr="0">
            <a:spAutoFit/>
          </a:bodyPr>
          <a:lstStyle/>
          <a:p>
            <a:pPr>
              <a:spcBef>
                <a:spcPct val="50000"/>
              </a:spcBef>
            </a:pPr>
            <a:r>
              <a:rPr lang="en-US" altLang="zh-CN" sz="2200" dirty="0">
                <a:latin typeface="微软雅黑" panose="020B0503020204020204" pitchFamily="34" charset="-122"/>
                <a:ea typeface="微软雅黑" panose="020B0503020204020204" pitchFamily="34" charset="-122"/>
                <a:hlinkClick r:id="" action="ppaction://hlinkshowjump?jump=previousslide"/>
              </a:rPr>
              <a:t>BACK</a:t>
            </a:r>
            <a:endParaRPr lang="en-US" altLang="zh-CN" sz="2200" dirty="0">
              <a:latin typeface="微软雅黑" panose="020B0503020204020204" pitchFamily="34" charset="-122"/>
              <a:ea typeface="微软雅黑" panose="020B0503020204020204" pitchFamily="34" charset="-122"/>
            </a:endParaRPr>
          </a:p>
        </p:txBody>
      </p:sp>
      <p:grpSp>
        <p:nvGrpSpPr>
          <p:cNvPr id="68613" name="组合 96"/>
          <p:cNvGrpSpPr/>
          <p:nvPr/>
        </p:nvGrpSpPr>
        <p:grpSpPr>
          <a:xfrm>
            <a:off x="161925" y="1989138"/>
            <a:ext cx="8859838" cy="4651375"/>
            <a:chOff x="161925" y="2076412"/>
            <a:chExt cx="8859838" cy="4639168"/>
          </a:xfrm>
        </p:grpSpPr>
        <p:sp>
          <p:nvSpPr>
            <p:cNvPr id="68614" name="Text Box 61"/>
            <p:cNvSpPr txBox="1"/>
            <p:nvPr/>
          </p:nvSpPr>
          <p:spPr>
            <a:xfrm>
              <a:off x="387350" y="2753075"/>
              <a:ext cx="116998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GPRs</a:t>
              </a:r>
            </a:p>
          </p:txBody>
        </p:sp>
        <p:grpSp>
          <p:nvGrpSpPr>
            <p:cNvPr id="68615" name="Group 63"/>
            <p:cNvGrpSpPr/>
            <p:nvPr/>
          </p:nvGrpSpPr>
          <p:grpSpPr>
            <a:xfrm>
              <a:off x="877888" y="3253137"/>
              <a:ext cx="1035050" cy="1574800"/>
              <a:chOff x="2228" y="1678"/>
              <a:chExt cx="737" cy="992"/>
            </a:xfrm>
          </p:grpSpPr>
          <p:sp>
            <p:nvSpPr>
              <p:cNvPr id="68616" name="Rectangle 64"/>
              <p:cNvSpPr/>
              <p:nvPr/>
            </p:nvSpPr>
            <p:spPr>
              <a:xfrm>
                <a:off x="2228" y="1678"/>
                <a:ext cx="737" cy="992"/>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68617" name="Line 65"/>
              <p:cNvSpPr/>
              <p:nvPr/>
            </p:nvSpPr>
            <p:spPr>
              <a:xfrm>
                <a:off x="2228" y="1933"/>
                <a:ext cx="736" cy="0"/>
              </a:xfrm>
              <a:prstGeom prst="line">
                <a:avLst/>
              </a:prstGeom>
              <a:ln w="9525" cap="flat" cmpd="sng">
                <a:solidFill>
                  <a:schemeClr val="tx1"/>
                </a:solidFill>
                <a:prstDash val="solid"/>
                <a:round/>
                <a:headEnd type="none" w="med" len="med"/>
                <a:tailEnd type="none" w="med" len="med"/>
              </a:ln>
            </p:spPr>
          </p:sp>
          <p:sp>
            <p:nvSpPr>
              <p:cNvPr id="68618" name="Line 66"/>
              <p:cNvSpPr/>
              <p:nvPr/>
            </p:nvSpPr>
            <p:spPr>
              <a:xfrm>
                <a:off x="2228" y="2188"/>
                <a:ext cx="736" cy="0"/>
              </a:xfrm>
              <a:prstGeom prst="line">
                <a:avLst/>
              </a:prstGeom>
              <a:ln w="9525" cap="flat" cmpd="sng">
                <a:solidFill>
                  <a:schemeClr val="tx1"/>
                </a:solidFill>
                <a:prstDash val="solid"/>
                <a:round/>
                <a:headEnd type="none" w="med" len="med"/>
                <a:tailEnd type="none" w="med" len="med"/>
              </a:ln>
            </p:spPr>
          </p:sp>
          <p:sp>
            <p:nvSpPr>
              <p:cNvPr id="68619" name="Line 67"/>
              <p:cNvSpPr/>
              <p:nvPr/>
            </p:nvSpPr>
            <p:spPr>
              <a:xfrm>
                <a:off x="2228" y="2415"/>
                <a:ext cx="736" cy="0"/>
              </a:xfrm>
              <a:prstGeom prst="line">
                <a:avLst/>
              </a:prstGeom>
              <a:ln w="9525" cap="flat" cmpd="sng">
                <a:solidFill>
                  <a:schemeClr val="tx1"/>
                </a:solidFill>
                <a:prstDash val="solid"/>
                <a:round/>
                <a:headEnd type="none" w="med" len="med"/>
                <a:tailEnd type="none" w="med" len="med"/>
              </a:ln>
            </p:spPr>
          </p:sp>
        </p:grpSp>
        <p:sp>
          <p:nvSpPr>
            <p:cNvPr id="68620" name="Text Box 68"/>
            <p:cNvSpPr txBox="1"/>
            <p:nvPr/>
          </p:nvSpPr>
          <p:spPr>
            <a:xfrm>
              <a:off x="519113" y="3267425"/>
              <a:ext cx="315912"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0</a:t>
              </a:r>
            </a:p>
          </p:txBody>
        </p:sp>
        <p:sp>
          <p:nvSpPr>
            <p:cNvPr id="68621" name="Text Box 69"/>
            <p:cNvSpPr txBox="1"/>
            <p:nvPr/>
          </p:nvSpPr>
          <p:spPr>
            <a:xfrm>
              <a:off x="520700" y="3653187"/>
              <a:ext cx="315913"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1</a:t>
              </a:r>
            </a:p>
          </p:txBody>
        </p:sp>
        <p:sp>
          <p:nvSpPr>
            <p:cNvPr id="68622" name="Text Box 70"/>
            <p:cNvSpPr txBox="1"/>
            <p:nvPr/>
          </p:nvSpPr>
          <p:spPr>
            <a:xfrm>
              <a:off x="520700" y="4064350"/>
              <a:ext cx="315913" cy="366712"/>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2</a:t>
              </a:r>
            </a:p>
          </p:txBody>
        </p:sp>
        <p:sp>
          <p:nvSpPr>
            <p:cNvPr id="68623" name="Text Box 71"/>
            <p:cNvSpPr txBox="1"/>
            <p:nvPr/>
          </p:nvSpPr>
          <p:spPr>
            <a:xfrm>
              <a:off x="519113" y="4513612"/>
              <a:ext cx="315912" cy="36671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latin typeface="微软雅黑" panose="020B0503020204020204" pitchFamily="34" charset="-122"/>
                  <a:ea typeface="微软雅黑" panose="020B0503020204020204" pitchFamily="34" charset="-122"/>
                </a:rPr>
                <a:t>3</a:t>
              </a:r>
            </a:p>
          </p:txBody>
        </p:sp>
        <p:sp>
          <p:nvSpPr>
            <p:cNvPr id="68624" name="Rectangle 72"/>
            <p:cNvSpPr/>
            <p:nvPr/>
          </p:nvSpPr>
          <p:spPr>
            <a:xfrm>
              <a:off x="882650" y="3253137"/>
              <a:ext cx="1035050" cy="1574800"/>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nvGrpSpPr>
            <p:cNvPr id="68625" name="组合 25"/>
            <p:cNvGrpSpPr/>
            <p:nvPr/>
          </p:nvGrpSpPr>
          <p:grpSpPr>
            <a:xfrm>
              <a:off x="652463" y="5389912"/>
              <a:ext cx="1406525" cy="711376"/>
              <a:chOff x="1241560" y="5094186"/>
              <a:chExt cx="1484313" cy="649421"/>
            </a:xfrm>
          </p:grpSpPr>
          <p:grpSp>
            <p:nvGrpSpPr>
              <p:cNvPr id="68626" name="Group 19"/>
              <p:cNvGrpSpPr/>
              <p:nvPr/>
            </p:nvGrpSpPr>
            <p:grpSpPr>
              <a:xfrm rot="-5400000" flipH="1">
                <a:off x="1659002" y="4676736"/>
                <a:ext cx="649421" cy="1484313"/>
                <a:chOff x="3078" y="2330"/>
                <a:chExt cx="625" cy="1580"/>
              </a:xfrm>
            </p:grpSpPr>
            <p:sp>
              <p:nvSpPr>
                <p:cNvPr id="68627" name="Line 12"/>
                <p:cNvSpPr/>
                <p:nvPr/>
              </p:nvSpPr>
              <p:spPr>
                <a:xfrm flipH="1">
                  <a:off x="3078" y="2330"/>
                  <a:ext cx="9" cy="691"/>
                </a:xfrm>
                <a:prstGeom prst="line">
                  <a:avLst/>
                </a:prstGeom>
                <a:ln w="25400" cap="flat" cmpd="sng">
                  <a:solidFill>
                    <a:schemeClr val="tx1"/>
                  </a:solidFill>
                  <a:prstDash val="solid"/>
                  <a:round/>
                  <a:headEnd type="none" w="med" len="med"/>
                  <a:tailEnd type="none" w="med" len="med"/>
                </a:ln>
              </p:spPr>
            </p:sp>
            <p:sp>
              <p:nvSpPr>
                <p:cNvPr id="68628" name="Line 13"/>
                <p:cNvSpPr/>
                <p:nvPr/>
              </p:nvSpPr>
              <p:spPr>
                <a:xfrm>
                  <a:off x="3107" y="2330"/>
                  <a:ext cx="592" cy="307"/>
                </a:xfrm>
                <a:prstGeom prst="line">
                  <a:avLst/>
                </a:prstGeom>
                <a:ln w="25400" cap="flat" cmpd="sng">
                  <a:solidFill>
                    <a:schemeClr val="tx1"/>
                  </a:solidFill>
                  <a:prstDash val="solid"/>
                  <a:round/>
                  <a:headEnd type="none" w="med" len="med"/>
                  <a:tailEnd type="none" w="med" len="med"/>
                </a:ln>
              </p:spPr>
            </p:sp>
            <p:sp>
              <p:nvSpPr>
                <p:cNvPr id="68629" name="Line 14"/>
                <p:cNvSpPr/>
                <p:nvPr/>
              </p:nvSpPr>
              <p:spPr>
                <a:xfrm>
                  <a:off x="3087" y="3018"/>
                  <a:ext cx="213" cy="110"/>
                </a:xfrm>
                <a:prstGeom prst="line">
                  <a:avLst/>
                </a:prstGeom>
                <a:ln w="25400" cap="flat" cmpd="sng">
                  <a:solidFill>
                    <a:schemeClr val="tx1"/>
                  </a:solidFill>
                  <a:prstDash val="solid"/>
                  <a:round/>
                  <a:headEnd type="none" w="med" len="med"/>
                  <a:tailEnd type="none" w="med" len="med"/>
                </a:ln>
              </p:spPr>
            </p:sp>
            <p:sp>
              <p:nvSpPr>
                <p:cNvPr id="68630" name="Line 16"/>
                <p:cNvSpPr/>
                <p:nvPr/>
              </p:nvSpPr>
              <p:spPr>
                <a:xfrm>
                  <a:off x="3693" y="2644"/>
                  <a:ext cx="10" cy="457"/>
                </a:xfrm>
                <a:prstGeom prst="line">
                  <a:avLst/>
                </a:prstGeom>
                <a:ln w="25400" cap="flat" cmpd="sng">
                  <a:solidFill>
                    <a:schemeClr val="tx1"/>
                  </a:solidFill>
                  <a:prstDash val="solid"/>
                  <a:round/>
                  <a:headEnd type="none" w="med" len="med"/>
                  <a:tailEnd type="none" w="med" len="med"/>
                </a:ln>
              </p:spPr>
            </p:sp>
            <p:sp>
              <p:nvSpPr>
                <p:cNvPr id="68631" name="Line 18"/>
                <p:cNvSpPr/>
                <p:nvPr/>
              </p:nvSpPr>
              <p:spPr>
                <a:xfrm flipV="1">
                  <a:off x="3120" y="3256"/>
                  <a:ext cx="0" cy="654"/>
                </a:xfrm>
                <a:prstGeom prst="line">
                  <a:avLst/>
                </a:prstGeom>
                <a:ln w="25400" cap="flat" cmpd="sng">
                  <a:solidFill>
                    <a:schemeClr val="tx1"/>
                  </a:solidFill>
                  <a:prstDash val="solid"/>
                  <a:round/>
                  <a:headEnd type="none" w="med" len="med"/>
                  <a:tailEnd type="none" w="med" len="med"/>
                </a:ln>
              </p:spPr>
            </p:sp>
            <p:sp>
              <p:nvSpPr>
                <p:cNvPr id="68632" name="Line 19"/>
                <p:cNvSpPr/>
                <p:nvPr/>
              </p:nvSpPr>
              <p:spPr>
                <a:xfrm flipV="1">
                  <a:off x="3135" y="3549"/>
                  <a:ext cx="564" cy="349"/>
                </a:xfrm>
                <a:prstGeom prst="line">
                  <a:avLst/>
                </a:prstGeom>
                <a:ln w="25400" cap="flat" cmpd="sng">
                  <a:solidFill>
                    <a:schemeClr val="tx1"/>
                  </a:solidFill>
                  <a:prstDash val="solid"/>
                  <a:round/>
                  <a:headEnd type="none" w="med" len="med"/>
                  <a:tailEnd type="none" w="med" len="med"/>
                </a:ln>
              </p:spPr>
            </p:sp>
            <p:sp>
              <p:nvSpPr>
                <p:cNvPr id="68633" name="Line 20"/>
                <p:cNvSpPr/>
                <p:nvPr/>
              </p:nvSpPr>
              <p:spPr>
                <a:xfrm flipV="1">
                  <a:off x="3121" y="3125"/>
                  <a:ext cx="171" cy="124"/>
                </a:xfrm>
                <a:prstGeom prst="line">
                  <a:avLst/>
                </a:prstGeom>
                <a:ln w="25400" cap="flat" cmpd="sng">
                  <a:solidFill>
                    <a:schemeClr val="tx1"/>
                  </a:solidFill>
                  <a:prstDash val="solid"/>
                  <a:round/>
                  <a:headEnd type="none" w="med" len="med"/>
                  <a:tailEnd type="none" w="med" len="med"/>
                </a:ln>
              </p:spPr>
            </p:sp>
            <p:sp>
              <p:nvSpPr>
                <p:cNvPr id="68634" name="Line 22"/>
                <p:cNvSpPr/>
                <p:nvPr/>
              </p:nvSpPr>
              <p:spPr>
                <a:xfrm flipV="1">
                  <a:off x="3702" y="3067"/>
                  <a:ext cx="0" cy="481"/>
                </a:xfrm>
                <a:prstGeom prst="line">
                  <a:avLst/>
                </a:prstGeom>
                <a:ln w="25400" cap="flat" cmpd="sng">
                  <a:solidFill>
                    <a:schemeClr val="tx1"/>
                  </a:solidFill>
                  <a:prstDash val="solid"/>
                  <a:round/>
                  <a:headEnd type="none" w="med" len="med"/>
                  <a:tailEnd type="none" w="med" len="med"/>
                </a:ln>
              </p:spPr>
            </p:sp>
          </p:grpSp>
          <p:sp>
            <p:nvSpPr>
              <p:cNvPr id="68635" name="Rectangle 25"/>
              <p:cNvSpPr/>
              <p:nvPr/>
            </p:nvSpPr>
            <p:spPr>
              <a:xfrm flipH="1">
                <a:off x="1574496" y="5298266"/>
                <a:ext cx="859310" cy="422167"/>
              </a:xfrm>
              <a:prstGeom prst="rect">
                <a:avLst/>
              </a:prstGeom>
              <a:noFill/>
              <a:ln w="12700">
                <a:noFill/>
              </a:ln>
            </p:spPr>
            <p:txBody>
              <a:bodyPr lIns="90488" tIns="44450" rIns="90488" bIns="44450" anchor="t" anchorCtr="0">
                <a:spAutoFit/>
              </a:bodyPr>
              <a:lstStyle/>
              <a:p>
                <a:pPr eaLnBrk="0" hangingPunct="0">
                  <a:lnSpc>
                    <a:spcPct val="90000"/>
                  </a:lnSpc>
                </a:pPr>
                <a:r>
                  <a:rPr lang="en-US" altLang="zh-CN" sz="2400" dirty="0">
                    <a:latin typeface="Arial" panose="020B0604020202020204" pitchFamily="34" charset="0"/>
                  </a:rPr>
                  <a:t>ALU</a:t>
                </a:r>
                <a:endParaRPr lang="en-US" altLang="zh-CN" sz="2400" dirty="0">
                  <a:latin typeface="Arial" panose="020B0604020202020204" pitchFamily="34" charset="0"/>
                  <a:ea typeface="Arial" panose="020B0604020202020204" pitchFamily="34" charset="0"/>
                </a:endParaRPr>
              </a:p>
            </p:txBody>
          </p:sp>
        </p:grpSp>
        <p:sp>
          <p:nvSpPr>
            <p:cNvPr id="68636" name="Line 30"/>
            <p:cNvSpPr/>
            <p:nvPr/>
          </p:nvSpPr>
          <p:spPr>
            <a:xfrm rot="-5400000" flipH="1">
              <a:off x="704052" y="5106539"/>
              <a:ext cx="566737" cy="0"/>
            </a:xfrm>
            <a:prstGeom prst="line">
              <a:avLst/>
            </a:prstGeom>
            <a:ln w="38100" cap="flat" cmpd="sng">
              <a:solidFill>
                <a:srgbClr val="3333CC"/>
              </a:solidFill>
              <a:prstDash val="solid"/>
              <a:round/>
              <a:headEnd type="none" w="med" len="med"/>
              <a:tailEnd type="triangle" w="med" len="med"/>
            </a:ln>
          </p:spPr>
        </p:sp>
        <p:sp>
          <p:nvSpPr>
            <p:cNvPr id="68637" name="Line 31"/>
            <p:cNvSpPr/>
            <p:nvPr/>
          </p:nvSpPr>
          <p:spPr>
            <a:xfrm rot="-5400000" flipH="1" flipV="1">
              <a:off x="1496219" y="5120831"/>
              <a:ext cx="592138" cy="0"/>
            </a:xfrm>
            <a:prstGeom prst="line">
              <a:avLst/>
            </a:prstGeom>
            <a:ln w="38100" cap="flat" cmpd="sng">
              <a:solidFill>
                <a:srgbClr val="3333CC"/>
              </a:solidFill>
              <a:prstDash val="solid"/>
              <a:round/>
              <a:headEnd type="none" w="med" len="med"/>
              <a:tailEnd type="triangle" w="med" len="med"/>
            </a:ln>
          </p:spPr>
        </p:sp>
        <p:sp>
          <p:nvSpPr>
            <p:cNvPr id="68638" name="Text Box 6"/>
            <p:cNvSpPr txBox="1"/>
            <p:nvPr/>
          </p:nvSpPr>
          <p:spPr>
            <a:xfrm>
              <a:off x="2971800" y="5084338"/>
              <a:ext cx="584200" cy="369887"/>
            </a:xfrm>
            <a:prstGeom prst="rect">
              <a:avLst/>
            </a:prstGeom>
            <a:solidFill>
              <a:srgbClr val="FF0000">
                <a:alpha val="18039"/>
              </a:srgbClr>
            </a:solidFill>
            <a:ln w="25400"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 PC</a:t>
              </a:r>
            </a:p>
          </p:txBody>
        </p:sp>
        <p:sp>
          <p:nvSpPr>
            <p:cNvPr id="68639" name="Text Box 13"/>
            <p:cNvSpPr txBox="1"/>
            <p:nvPr/>
          </p:nvSpPr>
          <p:spPr>
            <a:xfrm>
              <a:off x="4560888" y="5084338"/>
              <a:ext cx="781050" cy="369887"/>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MAR</a:t>
              </a:r>
            </a:p>
          </p:txBody>
        </p:sp>
        <p:sp>
          <p:nvSpPr>
            <p:cNvPr id="68640" name="Text Box 14"/>
            <p:cNvSpPr txBox="1"/>
            <p:nvPr/>
          </p:nvSpPr>
          <p:spPr>
            <a:xfrm>
              <a:off x="4257675" y="3095173"/>
              <a:ext cx="1084263" cy="36830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chemeClr val="accent2"/>
                  </a:solidFill>
                  <a:latin typeface="微软雅黑" panose="020B0503020204020204" pitchFamily="34" charset="-122"/>
                  <a:ea typeface="微软雅黑" panose="020B0503020204020204" pitchFamily="34" charset="-122"/>
                </a:rPr>
                <a:t>  MDR</a:t>
              </a:r>
            </a:p>
          </p:txBody>
        </p:sp>
        <p:sp>
          <p:nvSpPr>
            <p:cNvPr id="68641" name="Text Box 32"/>
            <p:cNvSpPr txBox="1"/>
            <p:nvPr/>
          </p:nvSpPr>
          <p:spPr>
            <a:xfrm>
              <a:off x="3040063" y="5683600"/>
              <a:ext cx="1508125" cy="400050"/>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000" dirty="0">
                  <a:latin typeface="微软雅黑" panose="020B0503020204020204" pitchFamily="34" charset="-122"/>
                  <a:ea typeface="微软雅黑" panose="020B0503020204020204" pitchFamily="34" charset="-122"/>
                </a:rPr>
                <a:t>标志寄存器</a:t>
              </a:r>
              <a:endParaRPr lang="en-US" altLang="zh-CN" sz="2000" dirty="0">
                <a:latin typeface="微软雅黑" panose="020B0503020204020204" pitchFamily="34" charset="-122"/>
                <a:ea typeface="微软雅黑" panose="020B0503020204020204" pitchFamily="34" charset="-122"/>
              </a:endParaRPr>
            </a:p>
          </p:txBody>
        </p:sp>
        <p:sp>
          <p:nvSpPr>
            <p:cNvPr id="68642" name="Text Box 2"/>
            <p:cNvSpPr txBox="1"/>
            <p:nvPr/>
          </p:nvSpPr>
          <p:spPr>
            <a:xfrm>
              <a:off x="2852738" y="4085800"/>
              <a:ext cx="1358900" cy="466725"/>
            </a:xfrm>
            <a:prstGeom prst="rect">
              <a:avLst/>
            </a:prstGeom>
            <a:solidFill>
              <a:srgbClr val="0000FF">
                <a:alpha val="25882"/>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r>
                <a:rPr lang="zh-CN" altLang="en-US" sz="2400" dirty="0">
                  <a:latin typeface="微软雅黑" panose="020B0503020204020204" pitchFamily="34" charset="-122"/>
                  <a:ea typeface="微软雅黑" panose="020B0503020204020204" pitchFamily="34" charset="-122"/>
                </a:rPr>
                <a:t> 控制器</a:t>
              </a:r>
            </a:p>
          </p:txBody>
        </p:sp>
        <p:grpSp>
          <p:nvGrpSpPr>
            <p:cNvPr id="68643" name="组合 42"/>
            <p:cNvGrpSpPr/>
            <p:nvPr/>
          </p:nvGrpSpPr>
          <p:grpSpPr>
            <a:xfrm>
              <a:off x="5334000" y="2766535"/>
              <a:ext cx="1179513" cy="752475"/>
              <a:chOff x="7442619" y="4868863"/>
              <a:chExt cx="1118160" cy="648200"/>
            </a:xfrm>
          </p:grpSpPr>
          <p:sp>
            <p:nvSpPr>
              <p:cNvPr id="68644" name="Text Box 55"/>
              <p:cNvSpPr txBox="1"/>
              <p:nvPr/>
            </p:nvSpPr>
            <p:spPr>
              <a:xfrm>
                <a:off x="7641184" y="4868863"/>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3333CC"/>
                    </a:solidFill>
                    <a:latin typeface="微软雅黑" panose="020B0503020204020204" pitchFamily="34" charset="-122"/>
                    <a:ea typeface="微软雅黑" panose="020B0503020204020204" pitchFamily="34" charset="-122"/>
                  </a:rPr>
                  <a:t>数据</a:t>
                </a:r>
              </a:p>
            </p:txBody>
          </p:sp>
          <p:sp>
            <p:nvSpPr>
              <p:cNvPr id="68645" name="AutoShape 56"/>
              <p:cNvSpPr/>
              <p:nvPr/>
            </p:nvSpPr>
            <p:spPr>
              <a:xfrm>
                <a:off x="7442619" y="5138739"/>
                <a:ext cx="1118160" cy="378324"/>
              </a:xfrm>
              <a:prstGeom prst="leftRightArrow">
                <a:avLst>
                  <a:gd name="adj1" fmla="val 50000"/>
                  <a:gd name="adj2" fmla="val 55854"/>
                </a:avLst>
              </a:prstGeom>
              <a:solidFill>
                <a:schemeClr val="bg1"/>
              </a:solidFill>
              <a:ln w="28575" cap="flat" cmpd="sng">
                <a:solidFill>
                  <a:srgbClr val="3333CC"/>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grpSp>
          <p:nvGrpSpPr>
            <p:cNvPr id="68646" name="组合 43"/>
            <p:cNvGrpSpPr/>
            <p:nvPr/>
          </p:nvGrpSpPr>
          <p:grpSpPr>
            <a:xfrm>
              <a:off x="5381625" y="3804335"/>
              <a:ext cx="1077913" cy="703263"/>
              <a:chOff x="7482051" y="3223714"/>
              <a:chExt cx="1077320" cy="606260"/>
            </a:xfrm>
          </p:grpSpPr>
          <p:sp>
            <p:nvSpPr>
              <p:cNvPr id="68647" name="AutoShape 54"/>
              <p:cNvSpPr/>
              <p:nvPr/>
            </p:nvSpPr>
            <p:spPr>
              <a:xfrm>
                <a:off x="7482051" y="3475038"/>
                <a:ext cx="1077320" cy="354936"/>
              </a:xfrm>
              <a:prstGeom prst="leftRightArrow">
                <a:avLst>
                  <a:gd name="adj1" fmla="val 50000"/>
                  <a:gd name="adj2" fmla="val 53819"/>
                </a:avLst>
              </a:prstGeom>
              <a:solidFill>
                <a:schemeClr val="bg1"/>
              </a:solidFill>
              <a:ln w="28575" cap="flat" cmpd="sng">
                <a:solidFill>
                  <a:srgbClr val="FF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68648" name="Text Box 57"/>
              <p:cNvSpPr txBox="1"/>
              <p:nvPr/>
            </p:nvSpPr>
            <p:spPr>
              <a:xfrm>
                <a:off x="7682024" y="3223714"/>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a:t>
                </a:r>
              </a:p>
            </p:txBody>
          </p:sp>
        </p:grpSp>
        <p:grpSp>
          <p:nvGrpSpPr>
            <p:cNvPr id="68649" name="组合 44"/>
            <p:cNvGrpSpPr/>
            <p:nvPr/>
          </p:nvGrpSpPr>
          <p:grpSpPr>
            <a:xfrm>
              <a:off x="5356225" y="4777473"/>
              <a:ext cx="1133475" cy="766762"/>
              <a:chOff x="7597835" y="1807906"/>
              <a:chExt cx="961535" cy="660644"/>
            </a:xfrm>
          </p:grpSpPr>
          <p:sp>
            <p:nvSpPr>
              <p:cNvPr id="68650" name="Text Box 53"/>
              <p:cNvSpPr txBox="1"/>
              <p:nvPr/>
            </p:nvSpPr>
            <p:spPr>
              <a:xfrm>
                <a:off x="7637346" y="1807906"/>
                <a:ext cx="759053" cy="396875"/>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8000"/>
                    </a:solidFill>
                    <a:latin typeface="微软雅黑" panose="020B0503020204020204" pitchFamily="34" charset="-122"/>
                    <a:ea typeface="微软雅黑" panose="020B0503020204020204" pitchFamily="34" charset="-122"/>
                  </a:rPr>
                  <a:t>地址</a:t>
                </a:r>
              </a:p>
            </p:txBody>
          </p:sp>
          <p:sp>
            <p:nvSpPr>
              <p:cNvPr id="68651" name="AutoShape 58"/>
              <p:cNvSpPr/>
              <p:nvPr/>
            </p:nvSpPr>
            <p:spPr>
              <a:xfrm>
                <a:off x="7597835" y="2040659"/>
                <a:ext cx="961535" cy="427891"/>
              </a:xfrm>
              <a:prstGeom prst="rightArrow">
                <a:avLst>
                  <a:gd name="adj1" fmla="val 50000"/>
                  <a:gd name="adj2" fmla="val 58165"/>
                </a:avLst>
              </a:prstGeom>
              <a:solidFill>
                <a:schemeClr val="bg1"/>
              </a:solidFill>
              <a:ln w="28575" cap="flat" cmpd="sng">
                <a:solidFill>
                  <a:srgbClr val="0080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sp>
          <p:nvSpPr>
            <p:cNvPr id="68652" name="Line 59"/>
            <p:cNvSpPr/>
            <p:nvPr/>
          </p:nvSpPr>
          <p:spPr>
            <a:xfrm rot="5400000" flipH="1" flipV="1">
              <a:off x="4769644" y="3764332"/>
              <a:ext cx="0" cy="1116012"/>
            </a:xfrm>
            <a:prstGeom prst="line">
              <a:avLst/>
            </a:prstGeom>
            <a:ln w="38100" cap="flat" cmpd="sng">
              <a:solidFill>
                <a:srgbClr val="FF3300"/>
              </a:solidFill>
              <a:prstDash val="dash"/>
              <a:round/>
              <a:headEnd type="none" w="med" len="med"/>
              <a:tailEnd type="triangle" w="med" len="med"/>
            </a:ln>
          </p:spPr>
        </p:sp>
        <p:sp>
          <p:nvSpPr>
            <p:cNvPr id="68653" name="Text Box 49"/>
            <p:cNvSpPr txBox="1"/>
            <p:nvPr/>
          </p:nvSpPr>
          <p:spPr>
            <a:xfrm>
              <a:off x="2735263" y="3093585"/>
              <a:ext cx="1144587" cy="376238"/>
            </a:xfrm>
            <a:prstGeom prst="rect">
              <a:avLst/>
            </a:prstGeom>
            <a:solidFill>
              <a:srgbClr val="FF0000">
                <a:alpha val="18039"/>
              </a:srgbClr>
            </a:solidFill>
            <a:ln w="28575" cap="flat" cmpd="sng">
              <a:solidFill>
                <a:schemeClr val="tx1"/>
              </a:solidFill>
              <a:prstDash val="solid"/>
              <a:miter/>
              <a:headEnd type="none" w="med" len="med"/>
              <a:tailEnd type="none" w="med" len="med"/>
            </a:ln>
          </p:spPr>
          <p:txBody>
            <a:bodyPr anchor="t" anchorCtr="0">
              <a:spAutoFit/>
            </a:bodyPr>
            <a:lstStyle/>
            <a:p>
              <a:pPr marL="342900" indent="-342900" eaLnBrk="0" hangingPunct="0">
                <a:spcBef>
                  <a:spcPct val="50000"/>
                </a:spcBef>
              </a:pPr>
              <a:r>
                <a:rPr lang="en-US" altLang="zh-CN" sz="1800" dirty="0">
                  <a:solidFill>
                    <a:srgbClr val="FF3300"/>
                  </a:solidFill>
                  <a:latin typeface="微软雅黑" panose="020B0503020204020204" pitchFamily="34" charset="-122"/>
                  <a:ea typeface="微软雅黑" panose="020B0503020204020204" pitchFamily="34" charset="-122"/>
                </a:rPr>
                <a:t>    </a:t>
              </a:r>
              <a:endParaRPr lang="en-US" altLang="zh-CN" sz="1800" dirty="0">
                <a:solidFill>
                  <a:schemeClr val="hlink"/>
                </a:solidFill>
                <a:latin typeface="微软雅黑" panose="020B0503020204020204" pitchFamily="34" charset="-122"/>
                <a:ea typeface="微软雅黑" panose="020B0503020204020204" pitchFamily="34" charset="-122"/>
              </a:endParaRPr>
            </a:p>
          </p:txBody>
        </p:sp>
        <p:sp>
          <p:nvSpPr>
            <p:cNvPr id="68654" name="矩形 46"/>
            <p:cNvSpPr/>
            <p:nvPr/>
          </p:nvSpPr>
          <p:spPr>
            <a:xfrm>
              <a:off x="2368550" y="3112635"/>
              <a:ext cx="493713"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IR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68655" name="Group 73"/>
            <p:cNvGrpSpPr/>
            <p:nvPr/>
          </p:nvGrpSpPr>
          <p:grpSpPr>
            <a:xfrm>
              <a:off x="6502400" y="2076412"/>
              <a:ext cx="1577975" cy="4052888"/>
              <a:chOff x="4125" y="1565"/>
              <a:chExt cx="994" cy="2553"/>
            </a:xfrm>
          </p:grpSpPr>
          <p:grpSp>
            <p:nvGrpSpPr>
              <p:cNvPr id="68656" name="Group 74"/>
              <p:cNvGrpSpPr/>
              <p:nvPr/>
            </p:nvGrpSpPr>
            <p:grpSpPr>
              <a:xfrm>
                <a:off x="4125" y="1565"/>
                <a:ext cx="994" cy="2553"/>
                <a:chOff x="4156" y="1565"/>
                <a:chExt cx="1026" cy="2553"/>
              </a:xfrm>
            </p:grpSpPr>
            <p:sp>
              <p:nvSpPr>
                <p:cNvPr id="68657" name="Text Box 75"/>
                <p:cNvSpPr txBox="1"/>
                <p:nvPr/>
              </p:nvSpPr>
              <p:spPr>
                <a:xfrm>
                  <a:off x="4156" y="1565"/>
                  <a:ext cx="737" cy="288"/>
                </a:xfrm>
                <a:prstGeom prst="rect">
                  <a:avLst/>
                </a:prstGeom>
                <a:solidFill>
                  <a:srgbClr val="0000FF">
                    <a:alpha val="25882"/>
                  </a:srgbClr>
                </a:solidFill>
                <a:ln w="9525">
                  <a:noFill/>
                </a:ln>
              </p:spPr>
              <p:txBody>
                <a:bodyPr anchor="t" anchorCtr="0">
                  <a:spAutoFit/>
                </a:bodyPr>
                <a:lstStyle/>
                <a:p>
                  <a:pPr marL="342900" indent="-342900" eaLnBrk="0" hangingPunct="0">
                    <a:spcBef>
                      <a:spcPct val="50000"/>
                    </a:spcBef>
                  </a:pPr>
                  <a:r>
                    <a:rPr lang="zh-CN" altLang="en-US" sz="2400" dirty="0">
                      <a:latin typeface="微软雅黑" panose="020B0503020204020204" pitchFamily="34" charset="-122"/>
                      <a:ea typeface="微软雅黑" panose="020B0503020204020204" pitchFamily="34" charset="-122"/>
                    </a:rPr>
                    <a:t>存储器</a:t>
                  </a:r>
                </a:p>
              </p:txBody>
            </p:sp>
            <p:grpSp>
              <p:nvGrpSpPr>
                <p:cNvPr id="68658" name="Group 76"/>
                <p:cNvGrpSpPr/>
                <p:nvPr/>
              </p:nvGrpSpPr>
              <p:grpSpPr>
                <a:xfrm>
                  <a:off x="4156" y="1877"/>
                  <a:ext cx="737" cy="2211"/>
                  <a:chOff x="3447" y="1423"/>
                  <a:chExt cx="879" cy="2211"/>
                </a:xfrm>
              </p:grpSpPr>
              <p:sp>
                <p:nvSpPr>
                  <p:cNvPr id="68659" name="Rectangle 77"/>
                  <p:cNvSpPr/>
                  <p:nvPr/>
                </p:nvSpPr>
                <p:spPr>
                  <a:xfrm>
                    <a:off x="3447" y="1423"/>
                    <a:ext cx="879" cy="2211"/>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68660" name="Line 78"/>
                  <p:cNvSpPr/>
                  <p:nvPr/>
                </p:nvSpPr>
                <p:spPr>
                  <a:xfrm>
                    <a:off x="3447" y="1678"/>
                    <a:ext cx="878" cy="0"/>
                  </a:xfrm>
                  <a:prstGeom prst="line">
                    <a:avLst/>
                  </a:prstGeom>
                  <a:ln w="9525" cap="flat" cmpd="sng">
                    <a:solidFill>
                      <a:schemeClr val="tx1"/>
                    </a:solidFill>
                    <a:prstDash val="solid"/>
                    <a:round/>
                    <a:headEnd type="none" w="med" len="med"/>
                    <a:tailEnd type="none" w="med" len="med"/>
                  </a:ln>
                </p:spPr>
              </p:sp>
              <p:sp>
                <p:nvSpPr>
                  <p:cNvPr id="68661" name="Line 79"/>
                  <p:cNvSpPr/>
                  <p:nvPr/>
                </p:nvSpPr>
                <p:spPr>
                  <a:xfrm>
                    <a:off x="3447" y="1962"/>
                    <a:ext cx="878" cy="0"/>
                  </a:xfrm>
                  <a:prstGeom prst="line">
                    <a:avLst/>
                  </a:prstGeom>
                  <a:ln w="9525" cap="flat" cmpd="sng">
                    <a:solidFill>
                      <a:schemeClr val="tx1"/>
                    </a:solidFill>
                    <a:prstDash val="solid"/>
                    <a:round/>
                    <a:headEnd type="none" w="med" len="med"/>
                    <a:tailEnd type="none" w="med" len="med"/>
                  </a:ln>
                </p:spPr>
              </p:sp>
              <p:sp>
                <p:nvSpPr>
                  <p:cNvPr id="68662" name="Line 80"/>
                  <p:cNvSpPr/>
                  <p:nvPr/>
                </p:nvSpPr>
                <p:spPr>
                  <a:xfrm>
                    <a:off x="3447" y="2245"/>
                    <a:ext cx="878" cy="0"/>
                  </a:xfrm>
                  <a:prstGeom prst="line">
                    <a:avLst/>
                  </a:prstGeom>
                  <a:ln w="9525" cap="flat" cmpd="sng">
                    <a:solidFill>
                      <a:schemeClr val="tx1"/>
                    </a:solidFill>
                    <a:prstDash val="solid"/>
                    <a:round/>
                    <a:headEnd type="none" w="med" len="med"/>
                    <a:tailEnd type="none" w="med" len="med"/>
                  </a:ln>
                </p:spPr>
              </p:sp>
              <p:sp>
                <p:nvSpPr>
                  <p:cNvPr id="68663" name="Line 81"/>
                  <p:cNvSpPr/>
                  <p:nvPr/>
                </p:nvSpPr>
                <p:spPr>
                  <a:xfrm>
                    <a:off x="3447" y="2529"/>
                    <a:ext cx="878" cy="0"/>
                  </a:xfrm>
                  <a:prstGeom prst="line">
                    <a:avLst/>
                  </a:prstGeom>
                  <a:ln w="9525" cap="flat" cmpd="sng">
                    <a:solidFill>
                      <a:schemeClr val="tx1"/>
                    </a:solidFill>
                    <a:prstDash val="solid"/>
                    <a:round/>
                    <a:headEnd type="none" w="med" len="med"/>
                    <a:tailEnd type="none" w="med" len="med"/>
                  </a:ln>
                </p:spPr>
              </p:sp>
              <p:sp>
                <p:nvSpPr>
                  <p:cNvPr id="68664" name="Line 82"/>
                  <p:cNvSpPr/>
                  <p:nvPr/>
                </p:nvSpPr>
                <p:spPr>
                  <a:xfrm>
                    <a:off x="3447" y="2812"/>
                    <a:ext cx="878" cy="0"/>
                  </a:xfrm>
                  <a:prstGeom prst="line">
                    <a:avLst/>
                  </a:prstGeom>
                  <a:ln w="9525" cap="flat" cmpd="sng">
                    <a:solidFill>
                      <a:schemeClr val="tx1"/>
                    </a:solidFill>
                    <a:prstDash val="solid"/>
                    <a:round/>
                    <a:headEnd type="none" w="med" len="med"/>
                    <a:tailEnd type="none" w="med" len="med"/>
                  </a:ln>
                </p:spPr>
              </p:sp>
              <p:sp>
                <p:nvSpPr>
                  <p:cNvPr id="68665" name="Line 83"/>
                  <p:cNvSpPr/>
                  <p:nvPr/>
                </p:nvSpPr>
                <p:spPr>
                  <a:xfrm>
                    <a:off x="3447" y="3096"/>
                    <a:ext cx="878" cy="0"/>
                  </a:xfrm>
                  <a:prstGeom prst="line">
                    <a:avLst/>
                  </a:prstGeom>
                  <a:ln w="9525" cap="flat" cmpd="sng">
                    <a:solidFill>
                      <a:schemeClr val="tx1"/>
                    </a:solidFill>
                    <a:prstDash val="solid"/>
                    <a:round/>
                    <a:headEnd type="none" w="med" len="med"/>
                    <a:tailEnd type="none" w="med" len="med"/>
                  </a:ln>
                </p:spPr>
              </p:sp>
              <p:sp>
                <p:nvSpPr>
                  <p:cNvPr id="68666" name="Line 84"/>
                  <p:cNvSpPr/>
                  <p:nvPr/>
                </p:nvSpPr>
                <p:spPr>
                  <a:xfrm>
                    <a:off x="3447" y="3379"/>
                    <a:ext cx="878" cy="0"/>
                  </a:xfrm>
                  <a:prstGeom prst="line">
                    <a:avLst/>
                  </a:prstGeom>
                  <a:ln w="9525" cap="flat" cmpd="sng">
                    <a:solidFill>
                      <a:schemeClr val="tx1"/>
                    </a:solidFill>
                    <a:prstDash val="solid"/>
                    <a:round/>
                    <a:headEnd type="none" w="med" len="med"/>
                    <a:tailEnd type="none" w="med" len="med"/>
                  </a:ln>
                </p:spPr>
              </p:sp>
            </p:grpSp>
            <p:sp>
              <p:nvSpPr>
                <p:cNvPr id="68667" name="Text Box 85"/>
                <p:cNvSpPr txBox="1"/>
                <p:nvPr/>
              </p:nvSpPr>
              <p:spPr>
                <a:xfrm>
                  <a:off x="4864" y="1941"/>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0</a:t>
                  </a:r>
                </a:p>
              </p:txBody>
            </p:sp>
            <p:sp>
              <p:nvSpPr>
                <p:cNvPr id="68668" name="Text Box 86"/>
                <p:cNvSpPr txBox="1"/>
                <p:nvPr/>
              </p:nvSpPr>
              <p:spPr>
                <a:xfrm>
                  <a:off x="4865" y="2160"/>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a:t>
                  </a:r>
                </a:p>
              </p:txBody>
            </p:sp>
            <p:sp>
              <p:nvSpPr>
                <p:cNvPr id="68669" name="Text Box 87"/>
                <p:cNvSpPr txBox="1"/>
                <p:nvPr/>
              </p:nvSpPr>
              <p:spPr>
                <a:xfrm>
                  <a:off x="4865" y="2472"/>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2</a:t>
                  </a:r>
                </a:p>
              </p:txBody>
            </p:sp>
            <p:sp>
              <p:nvSpPr>
                <p:cNvPr id="68670" name="Text Box 88"/>
                <p:cNvSpPr txBox="1"/>
                <p:nvPr/>
              </p:nvSpPr>
              <p:spPr>
                <a:xfrm>
                  <a:off x="4864" y="2755"/>
                  <a:ext cx="199" cy="231"/>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3</a:t>
                  </a:r>
                </a:p>
              </p:txBody>
            </p:sp>
            <p:sp>
              <p:nvSpPr>
                <p:cNvPr id="68671" name="Text Box 90"/>
                <p:cNvSpPr txBox="1"/>
                <p:nvPr/>
              </p:nvSpPr>
              <p:spPr>
                <a:xfrm>
                  <a:off x="4865" y="3322"/>
                  <a:ext cx="199" cy="231"/>
                </a:xfrm>
                <a:prstGeom prst="rect">
                  <a:avLst/>
                </a:prstGeom>
                <a:noFill/>
                <a:ln w="9525">
                  <a:noFill/>
                </a:ln>
              </p:spPr>
              <p:txBody>
                <a:bodyPr anchor="t" anchorCtr="0">
                  <a:spAutoFit/>
                </a:bodyPr>
                <a:lstStyle/>
                <a:p>
                  <a:pPr marL="342900" indent="-342900" eaLnBrk="0" hangingPunct="0">
                    <a:spcBef>
                      <a:spcPct val="50000"/>
                    </a:spcBef>
                  </a:pPr>
                  <a:endParaRPr lang="en-US" altLang="zh-CN" sz="1800" dirty="0">
                    <a:solidFill>
                      <a:srgbClr val="008000"/>
                    </a:solidFill>
                    <a:latin typeface="微软雅黑" panose="020B0503020204020204" pitchFamily="34" charset="-122"/>
                    <a:ea typeface="微软雅黑" panose="020B0503020204020204" pitchFamily="34" charset="-122"/>
                  </a:endParaRPr>
                </a:p>
              </p:txBody>
            </p:sp>
            <p:sp>
              <p:nvSpPr>
                <p:cNvPr id="68672" name="Text Box 91"/>
                <p:cNvSpPr txBox="1"/>
                <p:nvPr/>
              </p:nvSpPr>
              <p:spPr>
                <a:xfrm>
                  <a:off x="4864" y="3578"/>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14</a:t>
                  </a:r>
                </a:p>
              </p:txBody>
            </p:sp>
            <p:sp>
              <p:nvSpPr>
                <p:cNvPr id="68673" name="Text Box 92"/>
                <p:cNvSpPr txBox="1"/>
                <p:nvPr/>
              </p:nvSpPr>
              <p:spPr>
                <a:xfrm>
                  <a:off x="4864" y="3885"/>
                  <a:ext cx="318" cy="233"/>
                </a:xfrm>
                <a:prstGeom prst="rect">
                  <a:avLst/>
                </a:prstGeom>
                <a:noFill/>
                <a:ln w="9525">
                  <a:noFill/>
                </a:ln>
              </p:spPr>
              <p:txBody>
                <a:bodyPr anchor="t" anchorCtr="0">
                  <a:spAutoFit/>
                </a:bodyPr>
                <a:lstStyle/>
                <a:p>
                  <a:pPr marL="342900" indent="-342900" eaLnBrk="0" hangingPunct="0">
                    <a:spcBef>
                      <a:spcPct val="50000"/>
                    </a:spcBef>
                  </a:pPr>
                  <a:r>
                    <a:rPr lang="en-US" altLang="zh-CN" sz="1800" dirty="0">
                      <a:solidFill>
                        <a:srgbClr val="008000"/>
                      </a:solidFill>
                      <a:latin typeface="微软雅黑" panose="020B0503020204020204" pitchFamily="34" charset="-122"/>
                      <a:ea typeface="微软雅黑" panose="020B0503020204020204" pitchFamily="34" charset="-122"/>
                    </a:rPr>
                    <a:t>15</a:t>
                  </a:r>
                </a:p>
              </p:txBody>
            </p:sp>
          </p:grpSp>
          <p:sp>
            <p:nvSpPr>
              <p:cNvPr id="68674" name="Rectangle 93"/>
              <p:cNvSpPr/>
              <p:nvPr/>
            </p:nvSpPr>
            <p:spPr>
              <a:xfrm>
                <a:off x="4127" y="1877"/>
                <a:ext cx="708" cy="2211"/>
              </a:xfrm>
              <a:prstGeom prst="rect">
                <a:avLst/>
              </a:prstGeom>
              <a:solidFill>
                <a:srgbClr val="008000">
                  <a:alpha val="16862"/>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120" name="直接连接符 119"/>
            <p:cNvCxnSpPr/>
            <p:nvPr/>
          </p:nvCxnSpPr>
          <p:spPr>
            <a:xfrm>
              <a:off x="3222625" y="3092912"/>
              <a:ext cx="0" cy="376833"/>
            </a:xfrm>
            <a:prstGeom prst="line">
              <a:avLst/>
            </a:prstGeom>
            <a:ln w="25400"/>
          </p:spPr>
          <p:style>
            <a:lnRef idx="1">
              <a:schemeClr val="dk1"/>
            </a:lnRef>
            <a:fillRef idx="0">
              <a:schemeClr val="dk1"/>
            </a:fillRef>
            <a:effectRef idx="0">
              <a:schemeClr val="dk1"/>
            </a:effectRef>
            <a:fontRef idx="minor">
              <a:schemeClr val="tx1"/>
            </a:fontRef>
          </p:style>
        </p:cxnSp>
        <p:sp>
          <p:nvSpPr>
            <p:cNvPr id="68676" name="矩形 70"/>
            <p:cNvSpPr/>
            <p:nvPr/>
          </p:nvSpPr>
          <p:spPr>
            <a:xfrm>
              <a:off x="2681288" y="3125335"/>
              <a:ext cx="571500" cy="369888"/>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OP</a:t>
              </a:r>
              <a:endParaRPr lang="zh-CN" altLang="en-US" sz="1800" dirty="0">
                <a:solidFill>
                  <a:srgbClr val="FF0000"/>
                </a:solidFill>
                <a:latin typeface="微软雅黑" panose="020B0503020204020204" pitchFamily="34" charset="-122"/>
                <a:ea typeface="微软雅黑" panose="020B0503020204020204" pitchFamily="34" charset="-122"/>
              </a:endParaRPr>
            </a:p>
          </p:txBody>
        </p:sp>
        <p:sp>
          <p:nvSpPr>
            <p:cNvPr id="68677" name="矩形 72"/>
            <p:cNvSpPr/>
            <p:nvPr/>
          </p:nvSpPr>
          <p:spPr>
            <a:xfrm>
              <a:off x="3219450" y="3095173"/>
              <a:ext cx="754063" cy="369887"/>
            </a:xfrm>
            <a:prstGeom prst="rect">
              <a:avLst/>
            </a:prstGeom>
            <a:noFill/>
            <a:ln w="9525">
              <a:noFill/>
            </a:ln>
          </p:spPr>
          <p:txBody>
            <a:bodyPr anchor="t" anchorCtr="0">
              <a:spAutoFit/>
            </a:bodyPr>
            <a:lstStyle/>
            <a:p>
              <a:pPr eaLnBrk="0" hangingPunct="0"/>
              <a:r>
                <a:rPr lang="en-US" altLang="zh-CN" sz="1800" dirty="0">
                  <a:solidFill>
                    <a:srgbClr val="FF0000"/>
                  </a:solidFill>
                  <a:latin typeface="微软雅黑" panose="020B0503020204020204" pitchFamily="34" charset="-122"/>
                  <a:ea typeface="微软雅黑" panose="020B0503020204020204" pitchFamily="34" charset="-122"/>
                </a:rPr>
                <a:t>addr</a:t>
              </a:r>
              <a:endParaRPr lang="zh-CN" altLang="en-US" sz="1800" dirty="0">
                <a:solidFill>
                  <a:srgbClr val="FF0000"/>
                </a:solidFill>
                <a:latin typeface="微软雅黑" panose="020B0503020204020204" pitchFamily="34" charset="-122"/>
                <a:ea typeface="微软雅黑" panose="020B0503020204020204" pitchFamily="34" charset="-122"/>
              </a:endParaRPr>
            </a:p>
          </p:txBody>
        </p:sp>
        <p:grpSp>
          <p:nvGrpSpPr>
            <p:cNvPr id="68678" name="Group 7"/>
            <p:cNvGrpSpPr/>
            <p:nvPr/>
          </p:nvGrpSpPr>
          <p:grpSpPr>
            <a:xfrm>
              <a:off x="7993063" y="3047420"/>
              <a:ext cx="1028700" cy="831850"/>
              <a:chOff x="5035" y="1579"/>
              <a:chExt cx="648" cy="524"/>
            </a:xfrm>
          </p:grpSpPr>
          <p:sp>
            <p:nvSpPr>
              <p:cNvPr id="68679" name="Text Box 8"/>
              <p:cNvSpPr txBox="1"/>
              <p:nvPr/>
            </p:nvSpPr>
            <p:spPr>
              <a:xfrm>
                <a:off x="5261" y="1579"/>
                <a:ext cx="422"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输入</a:t>
                </a: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68680" name="AutoShape 9"/>
              <p:cNvSpPr/>
              <p:nvPr/>
            </p:nvSpPr>
            <p:spPr>
              <a:xfrm>
                <a:off x="5035" y="1791"/>
                <a:ext cx="199" cy="141"/>
              </a:xfrm>
              <a:prstGeom prst="leftRightArrow">
                <a:avLst>
                  <a:gd name="adj1" fmla="val 50000"/>
                  <a:gd name="adj2" fmla="val 28200"/>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pPr marL="342900" indent="-342900" algn="ctr" eaLnBrk="0" hangingPunct="0"/>
                <a:endParaRPr lang="zh-CN" altLang="en-US" sz="1800" dirty="0">
                  <a:solidFill>
                    <a:srgbClr val="CC3300"/>
                  </a:solidFill>
                  <a:latin typeface="微软雅黑" panose="020B0503020204020204" pitchFamily="34" charset="-122"/>
                  <a:ea typeface="微软雅黑" panose="020B0503020204020204" pitchFamily="34" charset="-122"/>
                </a:endParaRPr>
              </a:p>
            </p:txBody>
          </p:sp>
        </p:grpSp>
        <p:grpSp>
          <p:nvGrpSpPr>
            <p:cNvPr id="68681" name="Group 10"/>
            <p:cNvGrpSpPr/>
            <p:nvPr/>
          </p:nvGrpSpPr>
          <p:grpSpPr>
            <a:xfrm>
              <a:off x="7991475" y="4352345"/>
              <a:ext cx="990600" cy="831850"/>
              <a:chOff x="5034" y="2415"/>
              <a:chExt cx="624" cy="524"/>
            </a:xfrm>
          </p:grpSpPr>
          <p:sp>
            <p:nvSpPr>
              <p:cNvPr id="68682" name="Text Box 11"/>
              <p:cNvSpPr txBox="1"/>
              <p:nvPr/>
            </p:nvSpPr>
            <p:spPr>
              <a:xfrm>
                <a:off x="5261" y="2415"/>
                <a:ext cx="397" cy="524"/>
              </a:xfrm>
              <a:prstGeom prst="rect">
                <a:avLst/>
              </a:prstGeom>
              <a:solidFill>
                <a:srgbClr val="0000FF">
                  <a:alpha val="25882"/>
                </a:srgbClr>
              </a:solidFill>
              <a:ln w="9525" cap="flat" cmpd="sng">
                <a:solidFill>
                  <a:schemeClr val="tx1"/>
                </a:solidFill>
                <a:prstDash val="solid"/>
                <a:miter/>
                <a:headEnd type="none" w="med" len="med"/>
                <a:tailEnd type="none" w="med" len="med"/>
              </a:ln>
            </p:spPr>
            <p:txBody>
              <a:bodyPr lIns="0" rIns="0" anchor="t" anchorCtr="0">
                <a:spAutoFit/>
              </a:bodyPr>
              <a:lstStyle/>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输出</a:t>
                </a:r>
                <a:endParaRPr lang="en-US" altLang="zh-CN" sz="2400" dirty="0">
                  <a:solidFill>
                    <a:srgbClr val="CC3300"/>
                  </a:solidFill>
                  <a:latin typeface="微软雅黑" panose="020B0503020204020204" pitchFamily="34" charset="-122"/>
                  <a:ea typeface="微软雅黑" panose="020B0503020204020204" pitchFamily="34" charset="-122"/>
                </a:endParaRPr>
              </a:p>
              <a:p>
                <a:pPr marL="342900" indent="-342900" eaLnBrk="0" hangingPunct="0"/>
                <a:r>
                  <a:rPr lang="zh-CN" altLang="en-US" sz="2400" dirty="0">
                    <a:solidFill>
                      <a:srgbClr val="CC3300"/>
                    </a:solidFill>
                    <a:latin typeface="微软雅黑" panose="020B0503020204020204" pitchFamily="34" charset="-122"/>
                    <a:ea typeface="微软雅黑" panose="020B0503020204020204" pitchFamily="34" charset="-122"/>
                  </a:rPr>
                  <a:t>设备</a:t>
                </a:r>
              </a:p>
            </p:txBody>
          </p:sp>
          <p:sp>
            <p:nvSpPr>
              <p:cNvPr id="68683" name="AutoShape 12"/>
              <p:cNvSpPr/>
              <p:nvPr/>
            </p:nvSpPr>
            <p:spPr>
              <a:xfrm>
                <a:off x="5034" y="2614"/>
                <a:ext cx="227" cy="141"/>
              </a:xfrm>
              <a:prstGeom prst="leftRightArrow">
                <a:avLst>
                  <a:gd name="adj1" fmla="val 50000"/>
                  <a:gd name="adj2" fmla="val 32168"/>
                </a:avLst>
              </a:prstGeom>
              <a:solidFill>
                <a:schemeClr val="bg1"/>
              </a:solidFill>
              <a:ln w="28575" cap="flat" cmpd="sng">
                <a:solidFill>
                  <a:srgbClr val="CC3300"/>
                </a:solidFill>
                <a:prstDash val="solid"/>
                <a:miter/>
                <a:headEnd type="none" w="med" len="med"/>
                <a:tailEnd type="none" w="med" len="med"/>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cxnSp>
          <p:nvCxnSpPr>
            <p:cNvPr id="125" name="直接连接符 124"/>
            <p:cNvCxnSpPr/>
            <p:nvPr/>
          </p:nvCxnSpPr>
          <p:spPr>
            <a:xfrm>
              <a:off x="7745413" y="4559079"/>
              <a:ext cx="0" cy="535167"/>
            </a:xfrm>
            <a:prstGeom prst="line">
              <a:avLst/>
            </a:prstGeom>
            <a:ln w="50800">
              <a:prstDash val="sysDot"/>
            </a:ln>
          </p:spPr>
          <p:style>
            <a:lnRef idx="1">
              <a:schemeClr val="dk1"/>
            </a:lnRef>
            <a:fillRef idx="0">
              <a:schemeClr val="dk1"/>
            </a:fillRef>
            <a:effectRef idx="0">
              <a:schemeClr val="dk1"/>
            </a:effectRef>
            <a:fontRef idx="minor">
              <a:schemeClr val="tx1"/>
            </a:fontRef>
          </p:style>
        </p:cxnSp>
        <p:cxnSp>
          <p:nvCxnSpPr>
            <p:cNvPr id="126" name="直接连接符 125"/>
            <p:cNvCxnSpPr/>
            <p:nvPr/>
          </p:nvCxnSpPr>
          <p:spPr>
            <a:xfrm>
              <a:off x="7092950" y="4559079"/>
              <a:ext cx="0" cy="535167"/>
            </a:xfrm>
            <a:prstGeom prst="line">
              <a:avLst/>
            </a:prstGeom>
            <a:ln w="50800">
              <a:prstDash val="sysDot"/>
            </a:ln>
          </p:spPr>
          <p:style>
            <a:lnRef idx="1">
              <a:schemeClr val="dk1"/>
            </a:lnRef>
            <a:fillRef idx="0">
              <a:schemeClr val="dk1"/>
            </a:fillRef>
            <a:effectRef idx="0">
              <a:schemeClr val="dk1"/>
            </a:effectRef>
            <a:fontRef idx="minor">
              <a:schemeClr val="tx1"/>
            </a:fontRef>
          </p:style>
        </p:cxnSp>
        <p:sp>
          <p:nvSpPr>
            <p:cNvPr id="68686" name="Line 39"/>
            <p:cNvSpPr/>
            <p:nvPr/>
          </p:nvSpPr>
          <p:spPr>
            <a:xfrm rot="-5400000">
              <a:off x="2051530" y="4876887"/>
              <a:ext cx="0" cy="3420000"/>
            </a:xfrm>
            <a:prstGeom prst="line">
              <a:avLst/>
            </a:prstGeom>
            <a:ln w="38100" cap="flat" cmpd="sng">
              <a:solidFill>
                <a:srgbClr val="3333CC"/>
              </a:solidFill>
              <a:prstDash val="solid"/>
              <a:round/>
              <a:headEnd type="none" w="med" len="med"/>
              <a:tailEnd type="none" w="med" len="med"/>
            </a:ln>
          </p:spPr>
        </p:sp>
        <p:sp>
          <p:nvSpPr>
            <p:cNvPr id="68687" name="Line 40"/>
            <p:cNvSpPr/>
            <p:nvPr/>
          </p:nvSpPr>
          <p:spPr>
            <a:xfrm rot="-5400000" flipV="1">
              <a:off x="3509494" y="6371937"/>
              <a:ext cx="504825" cy="0"/>
            </a:xfrm>
            <a:prstGeom prst="line">
              <a:avLst/>
            </a:prstGeom>
            <a:ln w="38100" cap="flat" cmpd="sng">
              <a:solidFill>
                <a:srgbClr val="3333CC"/>
              </a:solidFill>
              <a:prstDash val="solid"/>
              <a:round/>
              <a:headEnd type="none" w="med" len="med"/>
              <a:tailEnd type="triangle" w="med" len="med"/>
            </a:ln>
          </p:spPr>
        </p:sp>
        <p:sp>
          <p:nvSpPr>
            <p:cNvPr id="68688" name="Line 41"/>
            <p:cNvSpPr/>
            <p:nvPr/>
          </p:nvSpPr>
          <p:spPr>
            <a:xfrm rot="-5400000" flipH="1" flipV="1">
              <a:off x="1072874" y="6331295"/>
              <a:ext cx="517525" cy="0"/>
            </a:xfrm>
            <a:prstGeom prst="line">
              <a:avLst/>
            </a:prstGeom>
            <a:ln w="34925" cap="flat" cmpd="sng">
              <a:solidFill>
                <a:srgbClr val="3333CC"/>
              </a:solidFill>
              <a:prstDash val="solid"/>
              <a:round/>
              <a:headEnd type="none" w="med" len="med"/>
              <a:tailEnd type="triangle" w="med" len="med"/>
            </a:ln>
          </p:spPr>
        </p:sp>
        <p:sp>
          <p:nvSpPr>
            <p:cNvPr id="68689" name="Line 51"/>
            <p:cNvSpPr/>
            <p:nvPr/>
          </p:nvSpPr>
          <p:spPr>
            <a:xfrm flipV="1">
              <a:off x="341530" y="2664355"/>
              <a:ext cx="0" cy="3960000"/>
            </a:xfrm>
            <a:prstGeom prst="line">
              <a:avLst/>
            </a:prstGeom>
            <a:ln w="38100" cap="flat" cmpd="sng">
              <a:solidFill>
                <a:srgbClr val="0066FF"/>
              </a:solidFill>
              <a:prstDash val="solid"/>
              <a:round/>
              <a:headEnd type="none" w="med" len="med"/>
              <a:tailEnd type="none" w="med" len="med"/>
            </a:ln>
          </p:spPr>
        </p:sp>
        <p:sp>
          <p:nvSpPr>
            <p:cNvPr id="68690" name="Line 39"/>
            <p:cNvSpPr/>
            <p:nvPr/>
          </p:nvSpPr>
          <p:spPr>
            <a:xfrm rot="-5400000">
              <a:off x="2575080" y="379740"/>
              <a:ext cx="19050" cy="4514850"/>
            </a:xfrm>
            <a:prstGeom prst="line">
              <a:avLst/>
            </a:prstGeom>
            <a:ln w="38100" cap="flat" cmpd="sng">
              <a:solidFill>
                <a:srgbClr val="3333CC"/>
              </a:solidFill>
              <a:prstDash val="solid"/>
              <a:round/>
              <a:headEnd type="none" w="med" len="med"/>
              <a:tailEnd type="none" w="med" len="med"/>
            </a:ln>
          </p:spPr>
        </p:sp>
        <p:sp>
          <p:nvSpPr>
            <p:cNvPr id="68691" name="Line 40"/>
            <p:cNvSpPr/>
            <p:nvPr/>
          </p:nvSpPr>
          <p:spPr>
            <a:xfrm rot="5400000" flipV="1">
              <a:off x="4545802" y="2862341"/>
              <a:ext cx="503237" cy="0"/>
            </a:xfrm>
            <a:prstGeom prst="line">
              <a:avLst/>
            </a:prstGeom>
            <a:ln w="38100" cap="flat" cmpd="sng">
              <a:solidFill>
                <a:srgbClr val="3333CC"/>
              </a:solidFill>
              <a:prstDash val="solid"/>
              <a:round/>
              <a:headEnd type="triangle" w="med" len="med"/>
              <a:tailEnd type="triangle" w="med" len="med"/>
            </a:ln>
          </p:spPr>
        </p:sp>
        <p:sp>
          <p:nvSpPr>
            <p:cNvPr id="68692" name="Line 40"/>
            <p:cNvSpPr/>
            <p:nvPr/>
          </p:nvSpPr>
          <p:spPr>
            <a:xfrm rot="5400000">
              <a:off x="1178850" y="2951915"/>
              <a:ext cx="576000" cy="0"/>
            </a:xfrm>
            <a:prstGeom prst="line">
              <a:avLst/>
            </a:prstGeom>
            <a:ln w="38100" cap="flat" cmpd="sng">
              <a:solidFill>
                <a:srgbClr val="3333CC"/>
              </a:solidFill>
              <a:prstDash val="solid"/>
              <a:round/>
              <a:headEnd type="triangle" w="med" len="med"/>
              <a:tailEnd type="triangle" w="med" len="med"/>
            </a:ln>
          </p:spPr>
        </p:sp>
        <p:sp>
          <p:nvSpPr>
            <p:cNvPr id="68693" name="Line 33"/>
            <p:cNvSpPr/>
            <p:nvPr/>
          </p:nvSpPr>
          <p:spPr>
            <a:xfrm flipH="1">
              <a:off x="3851275" y="3266623"/>
              <a:ext cx="396875" cy="0"/>
            </a:xfrm>
            <a:prstGeom prst="line">
              <a:avLst/>
            </a:prstGeom>
            <a:ln w="38100" cap="flat" cmpd="sng">
              <a:solidFill>
                <a:srgbClr val="3333CC"/>
              </a:solidFill>
              <a:prstDash val="solid"/>
              <a:round/>
              <a:headEnd type="none" w="med" len="med"/>
              <a:tailEnd type="triangle" w="med" len="med"/>
            </a:ln>
          </p:spPr>
        </p:sp>
        <p:sp>
          <p:nvSpPr>
            <p:cNvPr id="68694" name="Line 40"/>
            <p:cNvSpPr/>
            <p:nvPr/>
          </p:nvSpPr>
          <p:spPr>
            <a:xfrm rot="5400000" flipV="1">
              <a:off x="2673350" y="3728613"/>
              <a:ext cx="647700" cy="0"/>
            </a:xfrm>
            <a:prstGeom prst="line">
              <a:avLst/>
            </a:prstGeom>
            <a:ln w="38100" cap="flat" cmpd="sng">
              <a:solidFill>
                <a:srgbClr val="00B050"/>
              </a:solidFill>
              <a:prstDash val="solid"/>
              <a:round/>
              <a:headEnd type="none" w="med" len="med"/>
              <a:tailEnd type="triangle" w="med" len="med"/>
            </a:ln>
          </p:spPr>
        </p:sp>
        <p:sp>
          <p:nvSpPr>
            <p:cNvPr id="68695" name="Line 50"/>
            <p:cNvSpPr/>
            <p:nvPr/>
          </p:nvSpPr>
          <p:spPr>
            <a:xfrm rot="-10800000" flipH="1">
              <a:off x="3556000" y="5251025"/>
              <a:ext cx="1008063" cy="0"/>
            </a:xfrm>
            <a:prstGeom prst="line">
              <a:avLst/>
            </a:prstGeom>
            <a:ln w="38100" cap="flat" cmpd="sng">
              <a:solidFill>
                <a:schemeClr val="hlink"/>
              </a:solidFill>
              <a:prstDash val="solid"/>
              <a:round/>
              <a:headEnd type="none" w="med" len="med"/>
              <a:tailEnd type="triangle" w="med" len="med"/>
            </a:ln>
          </p:spPr>
        </p:sp>
        <p:sp>
          <p:nvSpPr>
            <p:cNvPr id="68696" name="Line 40"/>
            <p:cNvSpPr/>
            <p:nvPr/>
          </p:nvSpPr>
          <p:spPr>
            <a:xfrm rot="5400000" flipV="1">
              <a:off x="3338950" y="3657263"/>
              <a:ext cx="396000" cy="0"/>
            </a:xfrm>
            <a:prstGeom prst="line">
              <a:avLst/>
            </a:prstGeom>
            <a:ln w="38100" cap="flat" cmpd="sng">
              <a:solidFill>
                <a:srgbClr val="00B050"/>
              </a:solidFill>
              <a:prstDash val="solid"/>
              <a:round/>
              <a:headEnd type="none" w="med" len="med"/>
              <a:tailEnd type="none" w="med" len="med"/>
            </a:ln>
          </p:spPr>
        </p:sp>
        <p:sp>
          <p:nvSpPr>
            <p:cNvPr id="68697" name="Line 50"/>
            <p:cNvSpPr/>
            <p:nvPr/>
          </p:nvSpPr>
          <p:spPr>
            <a:xfrm rot="-10800000" flipH="1">
              <a:off x="3528363" y="3855263"/>
              <a:ext cx="1404000" cy="0"/>
            </a:xfrm>
            <a:prstGeom prst="line">
              <a:avLst/>
            </a:prstGeom>
            <a:ln w="38100" cap="flat" cmpd="sng">
              <a:solidFill>
                <a:schemeClr val="hlink"/>
              </a:solidFill>
              <a:prstDash val="solid"/>
              <a:round/>
              <a:headEnd type="none" w="med" len="med"/>
              <a:tailEnd type="none" w="med" len="med"/>
            </a:ln>
          </p:spPr>
        </p:sp>
        <p:sp>
          <p:nvSpPr>
            <p:cNvPr id="68698" name="Line 40"/>
            <p:cNvSpPr/>
            <p:nvPr/>
          </p:nvSpPr>
          <p:spPr>
            <a:xfrm rot="5400000">
              <a:off x="4302362" y="4485403"/>
              <a:ext cx="1260000" cy="0"/>
            </a:xfrm>
            <a:prstGeom prst="line">
              <a:avLst/>
            </a:prstGeom>
            <a:ln w="38100" cap="flat" cmpd="sng">
              <a:solidFill>
                <a:srgbClr val="00B050"/>
              </a:solidFill>
              <a:prstDash val="solid"/>
              <a:round/>
              <a:headEnd type="none" w="med" len="med"/>
              <a:tailEnd type="triangle" w="med" len="med"/>
            </a:ln>
          </p:spPr>
        </p:sp>
        <p:sp>
          <p:nvSpPr>
            <p:cNvPr id="68699" name="Line 59"/>
            <p:cNvSpPr/>
            <p:nvPr/>
          </p:nvSpPr>
          <p:spPr>
            <a:xfrm rot="5400000" flipV="1">
              <a:off x="2519740" y="3906085"/>
              <a:ext cx="0" cy="576000"/>
            </a:xfrm>
            <a:prstGeom prst="line">
              <a:avLst/>
            </a:prstGeom>
            <a:ln w="38100" cap="flat" cmpd="sng">
              <a:solidFill>
                <a:srgbClr val="FF3300"/>
              </a:solidFill>
              <a:prstDash val="dash"/>
              <a:round/>
              <a:headEnd type="none" w="med" len="med"/>
              <a:tailEnd type="none" w="med" len="med"/>
            </a:ln>
          </p:spPr>
        </p:sp>
        <p:sp>
          <p:nvSpPr>
            <p:cNvPr id="68700" name="Line 59"/>
            <p:cNvSpPr/>
            <p:nvPr/>
          </p:nvSpPr>
          <p:spPr>
            <a:xfrm rot="-5400000" flipH="1" flipV="1">
              <a:off x="2042319" y="5670106"/>
              <a:ext cx="0" cy="468312"/>
            </a:xfrm>
            <a:prstGeom prst="line">
              <a:avLst/>
            </a:prstGeom>
            <a:ln w="38100" cap="flat" cmpd="sng">
              <a:solidFill>
                <a:srgbClr val="FF3300"/>
              </a:solidFill>
              <a:prstDash val="dash"/>
              <a:round/>
              <a:headEnd type="none" w="med" len="med"/>
              <a:tailEnd type="triangle" w="med" len="med"/>
            </a:ln>
          </p:spPr>
        </p:sp>
        <p:sp>
          <p:nvSpPr>
            <p:cNvPr id="68701" name="Line 40"/>
            <p:cNvSpPr/>
            <p:nvPr/>
          </p:nvSpPr>
          <p:spPr>
            <a:xfrm rot="5400000">
              <a:off x="1430745" y="5058275"/>
              <a:ext cx="1692000" cy="0"/>
            </a:xfrm>
            <a:prstGeom prst="line">
              <a:avLst/>
            </a:prstGeom>
            <a:ln w="38100" cap="flat" cmpd="sng">
              <a:solidFill>
                <a:srgbClr val="FF0000"/>
              </a:solidFill>
              <a:prstDash val="dash"/>
              <a:round/>
              <a:headEnd type="none" w="med" len="med"/>
              <a:tailEnd type="none" w="med" len="med"/>
            </a:ln>
          </p:spPr>
        </p:sp>
        <p:sp>
          <p:nvSpPr>
            <p:cNvPr id="68702" name="Line 50"/>
            <p:cNvSpPr/>
            <p:nvPr/>
          </p:nvSpPr>
          <p:spPr>
            <a:xfrm rot="-10800000" flipH="1">
              <a:off x="2609850" y="5904262"/>
              <a:ext cx="431800" cy="0"/>
            </a:xfrm>
            <a:prstGeom prst="line">
              <a:avLst/>
            </a:prstGeom>
            <a:ln w="38100" cap="flat" cmpd="sng">
              <a:solidFill>
                <a:schemeClr val="hlink"/>
              </a:solidFill>
              <a:prstDash val="solid"/>
              <a:round/>
              <a:headEnd type="none" w="med" len="med"/>
              <a:tailEnd type="none" w="med" len="med"/>
            </a:ln>
          </p:spPr>
        </p:sp>
        <p:sp>
          <p:nvSpPr>
            <p:cNvPr id="68703" name="Line 40"/>
            <p:cNvSpPr/>
            <p:nvPr/>
          </p:nvSpPr>
          <p:spPr>
            <a:xfrm rot="5400000">
              <a:off x="1872387" y="5184295"/>
              <a:ext cx="1440000" cy="0"/>
            </a:xfrm>
            <a:prstGeom prst="line">
              <a:avLst/>
            </a:prstGeom>
            <a:ln w="38100" cap="flat" cmpd="sng">
              <a:solidFill>
                <a:srgbClr val="00B050"/>
              </a:solidFill>
              <a:prstDash val="solid"/>
              <a:round/>
              <a:headEnd type="none" w="med" len="med"/>
              <a:tailEnd type="none" w="med" len="med"/>
            </a:ln>
          </p:spPr>
        </p:sp>
        <p:sp>
          <p:nvSpPr>
            <p:cNvPr id="68704" name="Line 50"/>
            <p:cNvSpPr/>
            <p:nvPr/>
          </p:nvSpPr>
          <p:spPr>
            <a:xfrm rot="-10800000" flipH="1">
              <a:off x="2573338" y="4446163"/>
              <a:ext cx="288925" cy="0"/>
            </a:xfrm>
            <a:prstGeom prst="line">
              <a:avLst/>
            </a:prstGeom>
            <a:ln w="38100" cap="flat" cmpd="sng">
              <a:solidFill>
                <a:schemeClr val="hlink"/>
              </a:solidFill>
              <a:prstDash val="solid"/>
              <a:round/>
              <a:headEnd type="none" w="med" len="med"/>
              <a:tailEnd type="triangle" w="med" len="med"/>
            </a:ln>
          </p:spPr>
        </p:sp>
        <p:sp>
          <p:nvSpPr>
            <p:cNvPr id="68705" name="Line 59"/>
            <p:cNvSpPr/>
            <p:nvPr/>
          </p:nvSpPr>
          <p:spPr>
            <a:xfrm rot="5400000" flipH="1" flipV="1">
              <a:off x="6250777" y="5841320"/>
              <a:ext cx="0" cy="1116013"/>
            </a:xfrm>
            <a:prstGeom prst="line">
              <a:avLst/>
            </a:prstGeom>
            <a:ln w="38100" cap="flat" cmpd="sng">
              <a:solidFill>
                <a:srgbClr val="FF3300"/>
              </a:solidFill>
              <a:prstDash val="dash"/>
              <a:round/>
              <a:headEnd type="none" w="med" len="med"/>
              <a:tailEnd type="triangle" w="med" len="med"/>
            </a:ln>
          </p:spPr>
        </p:sp>
        <p:sp>
          <p:nvSpPr>
            <p:cNvPr id="68706" name="Text Box 57"/>
            <p:cNvSpPr txBox="1"/>
            <p:nvPr/>
          </p:nvSpPr>
          <p:spPr>
            <a:xfrm>
              <a:off x="6832600" y="6179300"/>
              <a:ext cx="1700213"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控制信号线</a:t>
              </a:r>
            </a:p>
          </p:txBody>
        </p:sp>
        <p:sp>
          <p:nvSpPr>
            <p:cNvPr id="150" name="矩形 149"/>
            <p:cNvSpPr/>
            <p:nvPr/>
          </p:nvSpPr>
          <p:spPr>
            <a:xfrm>
              <a:off x="161925" y="2188828"/>
              <a:ext cx="5172075" cy="452675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a:noFill/>
                </a:ln>
                <a:solidFill>
                  <a:schemeClr val="lt1"/>
                </a:solidFill>
                <a:effectLst/>
                <a:uLnTx/>
                <a:uFillTx/>
                <a:latin typeface="+mn-lt"/>
                <a:ea typeface="+mn-ea"/>
                <a:cs typeface="+mn-cs"/>
              </a:endParaRPr>
            </a:p>
          </p:txBody>
        </p:sp>
        <p:sp>
          <p:nvSpPr>
            <p:cNvPr id="68708" name="Text Box 57"/>
            <p:cNvSpPr txBox="1"/>
            <p:nvPr/>
          </p:nvSpPr>
          <p:spPr>
            <a:xfrm>
              <a:off x="232569" y="2189174"/>
              <a:ext cx="2563812"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FF3300"/>
                  </a:solidFill>
                  <a:latin typeface="微软雅黑" panose="020B0503020204020204" pitchFamily="34" charset="-122"/>
                  <a:ea typeface="微软雅黑" panose="020B0503020204020204" pitchFamily="34" charset="-122"/>
                </a:rPr>
                <a:t>中央处理器（</a:t>
              </a:r>
              <a:r>
                <a:rPr lang="en-US" altLang="zh-CN" sz="2000" dirty="0">
                  <a:solidFill>
                    <a:srgbClr val="FF3300"/>
                  </a:solidFill>
                  <a:latin typeface="微软雅黑" panose="020B0503020204020204" pitchFamily="34" charset="-122"/>
                  <a:ea typeface="微软雅黑" panose="020B0503020204020204" pitchFamily="34" charset="-122"/>
                </a:rPr>
                <a:t>CPU</a:t>
              </a:r>
              <a:r>
                <a:rPr lang="zh-CN" altLang="en-US" sz="2000" dirty="0">
                  <a:solidFill>
                    <a:srgbClr val="FF3300"/>
                  </a:solidFill>
                  <a:latin typeface="微软雅黑" panose="020B0503020204020204" pitchFamily="34" charset="-122"/>
                  <a:ea typeface="微软雅黑" panose="020B0503020204020204" pitchFamily="34" charset="-122"/>
                </a:rPr>
                <a:t>）</a:t>
              </a:r>
            </a:p>
          </p:txBody>
        </p:sp>
        <p:sp>
          <p:nvSpPr>
            <p:cNvPr id="68709" name="Text Box 61"/>
            <p:cNvSpPr txBox="1"/>
            <p:nvPr/>
          </p:nvSpPr>
          <p:spPr>
            <a:xfrm>
              <a:off x="926595" y="6076707"/>
              <a:ext cx="617537"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F</a:t>
              </a:r>
            </a:p>
          </p:txBody>
        </p:sp>
        <p:sp>
          <p:nvSpPr>
            <p:cNvPr id="68710" name="Text Box 61"/>
            <p:cNvSpPr txBox="1"/>
            <p:nvPr/>
          </p:nvSpPr>
          <p:spPr>
            <a:xfrm>
              <a:off x="619125" y="4861275"/>
              <a:ext cx="617538"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a:t>
              </a:r>
            </a:p>
          </p:txBody>
        </p:sp>
        <p:sp>
          <p:nvSpPr>
            <p:cNvPr id="68711" name="Text Box 61"/>
            <p:cNvSpPr txBox="1"/>
            <p:nvPr/>
          </p:nvSpPr>
          <p:spPr>
            <a:xfrm>
              <a:off x="1785938" y="4850162"/>
              <a:ext cx="619125" cy="457200"/>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B</a:t>
              </a:r>
            </a:p>
          </p:txBody>
        </p:sp>
        <p:sp>
          <p:nvSpPr>
            <p:cNvPr id="68712" name="Text Box 61"/>
            <p:cNvSpPr txBox="1"/>
            <p:nvPr/>
          </p:nvSpPr>
          <p:spPr>
            <a:xfrm>
              <a:off x="1738313" y="5897912"/>
              <a:ext cx="1262062" cy="461963"/>
            </a:xfrm>
            <a:prstGeom prst="rect">
              <a:avLst/>
            </a:prstGeom>
            <a:noFill/>
            <a:ln w="9525">
              <a:noFill/>
            </a:ln>
          </p:spPr>
          <p:txBody>
            <a:bodyPr anchor="t" anchorCtr="0">
              <a:spAutoFit/>
            </a:bodyPr>
            <a:lstStyle/>
            <a:p>
              <a:pPr marL="342900" indent="-342900" eaLnBrk="0" hangingPunct="0">
                <a:spcBef>
                  <a:spcPct val="50000"/>
                </a:spcBef>
              </a:pPr>
              <a:r>
                <a:rPr lang="en-US" altLang="zh-CN" sz="2400" dirty="0">
                  <a:latin typeface="微软雅黑" panose="020B0503020204020204" pitchFamily="34" charset="-122"/>
                  <a:ea typeface="微软雅黑" panose="020B0503020204020204" pitchFamily="34" charset="-122"/>
                </a:rPr>
                <a:t>ALUop</a:t>
              </a:r>
            </a:p>
          </p:txBody>
        </p:sp>
      </p:grpSp>
      <p:sp>
        <p:nvSpPr>
          <p:cNvPr id="68713" name="Line 59"/>
          <p:cNvSpPr/>
          <p:nvPr/>
        </p:nvSpPr>
        <p:spPr>
          <a:xfrm rot="5400000" flipH="1" flipV="1">
            <a:off x="6245225" y="6111875"/>
            <a:ext cx="0" cy="1114425"/>
          </a:xfrm>
          <a:prstGeom prst="line">
            <a:avLst/>
          </a:prstGeom>
          <a:ln w="38100" cap="flat" cmpd="sng">
            <a:solidFill>
              <a:srgbClr val="0000FF"/>
            </a:solidFill>
            <a:prstDash val="solid"/>
            <a:round/>
            <a:headEnd type="none" w="med" len="med"/>
            <a:tailEnd type="triangle" w="med" len="med"/>
          </a:ln>
        </p:spPr>
      </p:sp>
      <p:sp>
        <p:nvSpPr>
          <p:cNvPr id="68714" name="Text Box 57"/>
          <p:cNvSpPr txBox="1"/>
          <p:nvPr/>
        </p:nvSpPr>
        <p:spPr>
          <a:xfrm>
            <a:off x="6784975" y="6450013"/>
            <a:ext cx="1701800" cy="400050"/>
          </a:xfrm>
          <a:prstGeom prst="rect">
            <a:avLst/>
          </a:prstGeom>
          <a:noFill/>
          <a:ln w="9525">
            <a:noFill/>
          </a:ln>
        </p:spPr>
        <p:txBody>
          <a:bodyPr anchor="t" anchorCtr="0">
            <a:spAutoFit/>
          </a:bodyPr>
          <a:lstStyle/>
          <a:p>
            <a:pPr marL="342900" indent="-342900" eaLnBrk="0" hangingPunct="0">
              <a:spcBef>
                <a:spcPct val="50000"/>
              </a:spcBef>
            </a:pPr>
            <a:r>
              <a:rPr lang="zh-CN" altLang="en-US" sz="2000" dirty="0">
                <a:solidFill>
                  <a:srgbClr val="0000FF"/>
                </a:solidFill>
                <a:latin typeface="微软雅黑" panose="020B0503020204020204" pitchFamily="34" charset="-122"/>
                <a:ea typeface="微软雅黑" panose="020B0503020204020204" pitchFamily="34" charset="-122"/>
              </a:rPr>
              <a:t>数据传送线</a:t>
            </a:r>
          </a:p>
        </p:txBody>
      </p:sp>
      <p:sp>
        <p:nvSpPr>
          <p:cNvPr id="68715" name="Line 59"/>
          <p:cNvSpPr/>
          <p:nvPr/>
        </p:nvSpPr>
        <p:spPr>
          <a:xfrm rot="10800000" flipH="1" flipV="1">
            <a:off x="3257550" y="4464050"/>
            <a:ext cx="0" cy="539750"/>
          </a:xfrm>
          <a:prstGeom prst="line">
            <a:avLst/>
          </a:prstGeom>
          <a:ln w="38100" cap="flat" cmpd="sng">
            <a:solidFill>
              <a:srgbClr val="FF3300"/>
            </a:solidFill>
            <a:prstDash val="dash"/>
            <a:round/>
            <a:headEnd type="none" w="med" len="med"/>
            <a:tailEnd type="triangle" w="med" len="med"/>
          </a:ln>
        </p:spPr>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63203"/>
                                        </p:tgtEl>
                                        <p:attrNameLst>
                                          <p:attrName>style.visibility</p:attrName>
                                        </p:attrNameLst>
                                      </p:cBhvr>
                                      <p:to>
                                        <p:strVal val="visible"/>
                                      </p:to>
                                    </p:set>
                                    <p:animEffect transition="in" filter="blinds(horizontal)">
                                      <p:cBhvr>
                                        <p:cTn id="7" dur="500"/>
                                        <p:tgtEl>
                                          <p:spTgt spid="56320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63204">
                                            <p:txEl>
                                              <p:pRg st="0" end="0"/>
                                            </p:txEl>
                                          </p:spTgt>
                                        </p:tgtEl>
                                        <p:attrNameLst>
                                          <p:attrName>style.visibility</p:attrName>
                                        </p:attrNameLst>
                                      </p:cBhvr>
                                      <p:to>
                                        <p:strVal val="visible"/>
                                      </p:to>
                                    </p:set>
                                    <p:animEffect transition="in" filter="blinds(horizontal)">
                                      <p:cBhvr>
                                        <p:cTn id="12" dur="500"/>
                                        <p:tgtEl>
                                          <p:spTgt spid="56320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63204">
                                            <p:txEl>
                                              <p:pRg st="1" end="1"/>
                                            </p:txEl>
                                          </p:spTgt>
                                        </p:tgtEl>
                                        <p:attrNameLst>
                                          <p:attrName>style.visibility</p:attrName>
                                        </p:attrNameLst>
                                      </p:cBhvr>
                                      <p:to>
                                        <p:strVal val="visible"/>
                                      </p:to>
                                    </p:set>
                                    <p:animEffect transition="in" filter="blinds(horizontal)">
                                      <p:cBhvr>
                                        <p:cTn id="17" dur="500"/>
                                        <p:tgtEl>
                                          <p:spTgt spid="56320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63204">
                                            <p:txEl>
                                              <p:pRg st="2" end="2"/>
                                            </p:txEl>
                                          </p:spTgt>
                                        </p:tgtEl>
                                        <p:attrNameLst>
                                          <p:attrName>style.visibility</p:attrName>
                                        </p:attrNameLst>
                                      </p:cBhvr>
                                      <p:to>
                                        <p:strVal val="visible"/>
                                      </p:to>
                                    </p:set>
                                    <p:animEffect transition="in" filter="blinds(horizontal)">
                                      <p:cBhvr>
                                        <p:cTn id="22" dur="500"/>
                                        <p:tgtEl>
                                          <p:spTgt spid="56320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63296"/>
                                        </p:tgtEl>
                                        <p:attrNameLst>
                                          <p:attrName>style.visibility</p:attrName>
                                        </p:attrNameLst>
                                      </p:cBhvr>
                                      <p:to>
                                        <p:strVal val="visible"/>
                                      </p:to>
                                    </p:set>
                                    <p:animEffect transition="in" filter="blinds(horizontal)">
                                      <p:cBhvr>
                                        <p:cTn id="27" dur="500"/>
                                        <p:tgtEl>
                                          <p:spTgt spid="563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3203" grpId="0"/>
      <p:bldP spid="56329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p:cNvSpPr>
            <a:spLocks noGrp="1"/>
          </p:cNvSpPr>
          <p:nvPr>
            <p:ph type="title"/>
          </p:nvPr>
        </p:nvSpPr>
        <p:spPr>
          <a:xfrm>
            <a:off x="457200" y="128588"/>
            <a:ext cx="8229600" cy="533400"/>
          </a:xfrm>
        </p:spPr>
        <p:txBody>
          <a:bodyPr vert="horz" wrap="square" lIns="63500" tIns="25400" rIns="63500" bIns="25400" anchor="t" anchorCtr="0">
            <a:spAutoFit/>
          </a:bodyPr>
          <a:lstStyle/>
          <a:p>
            <a:r>
              <a:rPr lang="zh-CN" altLang="en-US" sz="3600" dirty="0"/>
              <a:t>用高级语言开发程序</a:t>
            </a:r>
          </a:p>
        </p:txBody>
      </p:sp>
      <p:sp>
        <p:nvSpPr>
          <p:cNvPr id="564227" name="Rectangle 3"/>
          <p:cNvSpPr>
            <a:spLocks noGrp="1"/>
          </p:cNvSpPr>
          <p:nvPr>
            <p:ph idx="1"/>
          </p:nvPr>
        </p:nvSpPr>
        <p:spPr>
          <a:xfrm>
            <a:off x="206375" y="908050"/>
            <a:ext cx="8621713" cy="5708650"/>
          </a:xfrm>
        </p:spPr>
        <p:txBody>
          <a:bodyPr vert="horz" wrap="square" lIns="63500" tIns="25400" rIns="63500" bIns="25400" anchor="t" anchorCtr="0">
            <a:spAutoFit/>
          </a:bodyPr>
          <a:lstStyle/>
          <a:p>
            <a:r>
              <a:rPr lang="zh-CN" altLang="en-US" dirty="0">
                <a:latin typeface="微软雅黑" panose="020B0503020204020204" pitchFamily="34" charset="-122"/>
                <a:ea typeface="微软雅黑" panose="020B0503020204020204" pitchFamily="34" charset="-122"/>
              </a:rPr>
              <a:t>随着技术的发展，出现了许多高级编程语言</a:t>
            </a:r>
          </a:p>
          <a:p>
            <a:pPr lvl="1"/>
            <a:r>
              <a:rPr lang="zh-CN" altLang="en-US" sz="2200" dirty="0">
                <a:latin typeface="微软雅黑" panose="020B0503020204020204" pitchFamily="34" charset="-122"/>
                <a:ea typeface="微软雅黑" panose="020B0503020204020204" pitchFamily="34" charset="-122"/>
              </a:rPr>
              <a:t>它们与具体机器结构无关</a:t>
            </a:r>
          </a:p>
          <a:p>
            <a:pPr lvl="1"/>
            <a:r>
              <a:rPr lang="zh-CN" altLang="en-US" sz="2200" dirty="0">
                <a:latin typeface="微软雅黑" panose="020B0503020204020204" pitchFamily="34" charset="-122"/>
                <a:ea typeface="微软雅黑" panose="020B0503020204020204" pitchFamily="34" charset="-122"/>
              </a:rPr>
              <a:t>面向算法描述，比机器级语言描述能力强得多</a:t>
            </a:r>
          </a:p>
          <a:p>
            <a:pPr lvl="1"/>
            <a:r>
              <a:rPr lang="zh-CN" altLang="en-US" sz="2200" dirty="0">
                <a:latin typeface="微软雅黑" panose="020B0503020204020204" pitchFamily="34" charset="-122"/>
                <a:ea typeface="微软雅黑" panose="020B0503020204020204" pitchFamily="34" charset="-122"/>
              </a:rPr>
              <a:t>高级语言中一条语句对应几条、几十条甚至几百条指令</a:t>
            </a:r>
          </a:p>
          <a:p>
            <a:pPr lvl="1"/>
            <a:r>
              <a:rPr lang="zh-CN" altLang="en-US" sz="2200" dirty="0">
                <a:latin typeface="微软雅黑" panose="020B0503020204020204" pitchFamily="34" charset="-122"/>
                <a:ea typeface="微软雅黑" panose="020B0503020204020204" pitchFamily="34" charset="-122"/>
              </a:rPr>
              <a:t>有“面向过程”和“面向对象”的语言之分</a:t>
            </a:r>
          </a:p>
          <a:p>
            <a:pPr lvl="1"/>
            <a:r>
              <a:rPr lang="zh-CN" altLang="en-US" sz="2200" dirty="0">
                <a:latin typeface="微软雅黑" panose="020B0503020204020204" pitchFamily="34" charset="-122"/>
                <a:ea typeface="微软雅黑" panose="020B0503020204020204" pitchFamily="34" charset="-122"/>
              </a:rPr>
              <a:t>处理逻辑分为三种结构</a:t>
            </a:r>
          </a:p>
          <a:p>
            <a:pPr lvl="2"/>
            <a:r>
              <a:rPr lang="zh-CN" altLang="en-US" sz="2200" dirty="0">
                <a:latin typeface="微软雅黑" panose="020B0503020204020204" pitchFamily="34" charset="-122"/>
                <a:ea typeface="微软雅黑" panose="020B0503020204020204" pitchFamily="34" charset="-122"/>
              </a:rPr>
              <a:t>顺序结构、选择结构、循环结构</a:t>
            </a:r>
          </a:p>
          <a:p>
            <a:pPr lvl="1"/>
            <a:r>
              <a:rPr lang="zh-CN" altLang="en-US" sz="2200" dirty="0">
                <a:latin typeface="微软雅黑" panose="020B0503020204020204" pitchFamily="34" charset="-122"/>
                <a:ea typeface="微软雅黑" panose="020B0503020204020204" pitchFamily="34" charset="-122"/>
              </a:rPr>
              <a:t>有两种转换方式：“编译”和“解释”</a:t>
            </a:r>
          </a:p>
          <a:p>
            <a:pPr lvl="2"/>
            <a:r>
              <a:rPr lang="zh-CN" altLang="en-US" sz="2200" dirty="0">
                <a:latin typeface="微软雅黑" panose="020B0503020204020204" pitchFamily="34" charset="-122"/>
                <a:ea typeface="微软雅黑" panose="020B0503020204020204" pitchFamily="34" charset="-122"/>
              </a:rPr>
              <a:t>编译程序</a:t>
            </a:r>
            <a:r>
              <a:rPr lang="en-US" altLang="zh-CN" sz="2200" dirty="0">
                <a:latin typeface="微软雅黑" panose="020B0503020204020204" pitchFamily="34" charset="-122"/>
                <a:ea typeface="微软雅黑" panose="020B0503020204020204" pitchFamily="34" charset="-122"/>
              </a:rPr>
              <a:t>(Complier)</a:t>
            </a:r>
            <a:r>
              <a:rPr lang="zh-CN" altLang="en-US" sz="2200" dirty="0">
                <a:latin typeface="微软雅黑" panose="020B0503020204020204" pitchFamily="34" charset="-122"/>
                <a:ea typeface="微软雅黑" panose="020B0503020204020204" pitchFamily="34" charset="-122"/>
              </a:rPr>
              <a:t>：</a:t>
            </a:r>
            <a:r>
              <a:rPr lang="zh-CN" altLang="en-US" sz="2200" dirty="0">
                <a:solidFill>
                  <a:srgbClr val="CC3300"/>
                </a:solidFill>
                <a:latin typeface="微软雅黑" panose="020B0503020204020204" pitchFamily="34" charset="-122"/>
                <a:ea typeface="微软雅黑" panose="020B0503020204020204" pitchFamily="34" charset="-122"/>
              </a:rPr>
              <a:t>将高级语言源程序转换为机器级目标程序，执行时只要启动目标程序即可</a:t>
            </a:r>
          </a:p>
          <a:p>
            <a:pPr lvl="2"/>
            <a:r>
              <a:rPr lang="zh-CN" altLang="en-US" sz="2200" dirty="0">
                <a:latin typeface="微软雅黑" panose="020B0503020204020204" pitchFamily="34" charset="-122"/>
                <a:ea typeface="微软雅黑" panose="020B0503020204020204" pitchFamily="34" charset="-122"/>
              </a:rPr>
              <a:t>解释程序</a:t>
            </a:r>
            <a:r>
              <a:rPr lang="en-US" altLang="zh-CN" sz="2200" dirty="0">
                <a:latin typeface="微软雅黑" panose="020B0503020204020204" pitchFamily="34" charset="-122"/>
                <a:ea typeface="微软雅黑" panose="020B0503020204020204" pitchFamily="34" charset="-122"/>
              </a:rPr>
              <a:t>(Interpreter )</a:t>
            </a:r>
            <a:r>
              <a:rPr lang="zh-CN" altLang="en-US" sz="2200" dirty="0">
                <a:latin typeface="微软雅黑" panose="020B0503020204020204" pitchFamily="34" charset="-122"/>
                <a:ea typeface="微软雅黑" panose="020B0503020204020204" pitchFamily="34" charset="-122"/>
              </a:rPr>
              <a:t>：</a:t>
            </a:r>
            <a:r>
              <a:rPr lang="zh-CN" altLang="en-US" sz="2200" dirty="0">
                <a:solidFill>
                  <a:srgbClr val="CC3300"/>
                </a:solidFill>
                <a:latin typeface="微软雅黑" panose="020B0503020204020204" pitchFamily="34" charset="-122"/>
                <a:ea typeface="微软雅黑" panose="020B0503020204020204" pitchFamily="34" charset="-122"/>
              </a:rPr>
              <a:t>将高级语言语句逐条翻译成机器指令并立即执行，不生成目标文件。</a:t>
            </a:r>
          </a:p>
        </p:txBody>
      </p:sp>
      <p:sp>
        <p:nvSpPr>
          <p:cNvPr id="69635" name="Text Box 4"/>
          <p:cNvSpPr txBox="1"/>
          <p:nvPr/>
        </p:nvSpPr>
        <p:spPr>
          <a:xfrm>
            <a:off x="6911975" y="908050"/>
            <a:ext cx="1485900" cy="366713"/>
          </a:xfrm>
          <a:prstGeom prst="rect">
            <a:avLst/>
          </a:prstGeom>
          <a:noFill/>
          <a:ln w="9525">
            <a:noFill/>
          </a:ln>
        </p:spPr>
        <p:txBody>
          <a:bodyPr anchor="t" anchorCtr="0">
            <a:spAutoFit/>
          </a:bodyPr>
          <a:lstStyle/>
          <a:p>
            <a:pPr>
              <a:spcBef>
                <a:spcPct val="50000"/>
              </a:spcBef>
            </a:pPr>
            <a:endParaRPr lang="zh-CN" altLang="en-US" sz="1800" dirty="0">
              <a:latin typeface="Arial" panose="020B0604020202020204" pitchFamily="34" charset="0"/>
              <a:ea typeface="宋体" panose="02010600030101010101" pitchFamily="2" charset="-122"/>
            </a:endParaRPr>
          </a:p>
        </p:txBody>
      </p:sp>
      <p:sp>
        <p:nvSpPr>
          <p:cNvPr id="564229" name="Text Box 5"/>
          <p:cNvSpPr txBox="1"/>
          <p:nvPr/>
        </p:nvSpPr>
        <p:spPr>
          <a:xfrm>
            <a:off x="6357938" y="3106738"/>
            <a:ext cx="2593975" cy="1311275"/>
          </a:xfrm>
          <a:prstGeom prst="rect">
            <a:avLst/>
          </a:prstGeom>
          <a:noFill/>
          <a:ln w="9525">
            <a:noFill/>
          </a:ln>
        </p:spPr>
        <p:txBody>
          <a:bodyPr lIns="18000" rIns="18000" anchor="t" anchorCtr="0">
            <a:spAutoFit/>
          </a:bodyPr>
          <a:lstStyle/>
          <a:p>
            <a:pPr>
              <a:spcBef>
                <a:spcPct val="50000"/>
              </a:spcBef>
            </a:pPr>
            <a:r>
              <a:rPr lang="zh-CN" altLang="en-US" sz="2000" dirty="0">
                <a:solidFill>
                  <a:srgbClr val="FF0000"/>
                </a:solidFill>
                <a:latin typeface="Arial" panose="020B0604020202020204" pitchFamily="34" charset="0"/>
                <a:ea typeface="微软雅黑" panose="020B0503020204020204" pitchFamily="34" charset="-122"/>
              </a:rPr>
              <a:t>现在，几乎所有程序员都用高级语言编程，但最终要将高级语言转换为机器语言程序</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4227">
                                            <p:txEl>
                                              <p:pRg st="1" end="1"/>
                                            </p:txEl>
                                          </p:spTgt>
                                        </p:tgtEl>
                                        <p:attrNameLst>
                                          <p:attrName>style.visibility</p:attrName>
                                        </p:attrNameLst>
                                      </p:cBhvr>
                                      <p:to>
                                        <p:strVal val="visible"/>
                                      </p:to>
                                    </p:set>
                                    <p:animEffect transition="in" filter="blinds(horizontal)">
                                      <p:cBhvr>
                                        <p:cTn id="7" dur="500"/>
                                        <p:tgtEl>
                                          <p:spTgt spid="56422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64227">
                                            <p:txEl>
                                              <p:pRg st="2" end="2"/>
                                            </p:txEl>
                                          </p:spTgt>
                                        </p:tgtEl>
                                        <p:attrNameLst>
                                          <p:attrName>style.visibility</p:attrName>
                                        </p:attrNameLst>
                                      </p:cBhvr>
                                      <p:to>
                                        <p:strVal val="visible"/>
                                      </p:to>
                                    </p:set>
                                    <p:animEffect transition="in" filter="blinds(horizontal)">
                                      <p:cBhvr>
                                        <p:cTn id="12" dur="500"/>
                                        <p:tgtEl>
                                          <p:spTgt spid="56422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64227">
                                            <p:txEl>
                                              <p:pRg st="3" end="3"/>
                                            </p:txEl>
                                          </p:spTgt>
                                        </p:tgtEl>
                                        <p:attrNameLst>
                                          <p:attrName>style.visibility</p:attrName>
                                        </p:attrNameLst>
                                      </p:cBhvr>
                                      <p:to>
                                        <p:strVal val="visible"/>
                                      </p:to>
                                    </p:set>
                                    <p:animEffect transition="in" filter="blinds(horizontal)">
                                      <p:cBhvr>
                                        <p:cTn id="17" dur="500"/>
                                        <p:tgtEl>
                                          <p:spTgt spid="56422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64227">
                                            <p:txEl>
                                              <p:pRg st="4" end="4"/>
                                            </p:txEl>
                                          </p:spTgt>
                                        </p:tgtEl>
                                        <p:attrNameLst>
                                          <p:attrName>style.visibility</p:attrName>
                                        </p:attrNameLst>
                                      </p:cBhvr>
                                      <p:to>
                                        <p:strVal val="visible"/>
                                      </p:to>
                                    </p:set>
                                    <p:animEffect transition="in" filter="blinds(horizontal)">
                                      <p:cBhvr>
                                        <p:cTn id="22" dur="500"/>
                                        <p:tgtEl>
                                          <p:spTgt spid="56422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64227">
                                            <p:txEl>
                                              <p:pRg st="5" end="5"/>
                                            </p:txEl>
                                          </p:spTgt>
                                        </p:tgtEl>
                                        <p:attrNameLst>
                                          <p:attrName>style.visibility</p:attrName>
                                        </p:attrNameLst>
                                      </p:cBhvr>
                                      <p:to>
                                        <p:strVal val="visible"/>
                                      </p:to>
                                    </p:set>
                                    <p:animEffect transition="in" filter="blinds(horizontal)">
                                      <p:cBhvr>
                                        <p:cTn id="27" dur="500"/>
                                        <p:tgtEl>
                                          <p:spTgt spid="564227">
                                            <p:txEl>
                                              <p:pRg st="5" end="5"/>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564227">
                                            <p:txEl>
                                              <p:pRg st="6" end="6"/>
                                            </p:txEl>
                                          </p:spTgt>
                                        </p:tgtEl>
                                        <p:attrNameLst>
                                          <p:attrName>style.visibility</p:attrName>
                                        </p:attrNameLst>
                                      </p:cBhvr>
                                      <p:to>
                                        <p:strVal val="visible"/>
                                      </p:to>
                                    </p:set>
                                    <p:animEffect transition="in" filter="blinds(horizontal)">
                                      <p:cBhvr>
                                        <p:cTn id="30" dur="500"/>
                                        <p:tgtEl>
                                          <p:spTgt spid="564227">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564229"/>
                                        </p:tgtEl>
                                        <p:attrNameLst>
                                          <p:attrName>style.visibility</p:attrName>
                                        </p:attrNameLst>
                                      </p:cBhvr>
                                      <p:to>
                                        <p:strVal val="visible"/>
                                      </p:to>
                                    </p:set>
                                    <p:animEffect transition="in" filter="blinds(horizontal)">
                                      <p:cBhvr>
                                        <p:cTn id="35" dur="500"/>
                                        <p:tgtEl>
                                          <p:spTgt spid="564229"/>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564227">
                                            <p:txEl>
                                              <p:pRg st="7" end="7"/>
                                            </p:txEl>
                                          </p:spTgt>
                                        </p:tgtEl>
                                        <p:attrNameLst>
                                          <p:attrName>style.visibility</p:attrName>
                                        </p:attrNameLst>
                                      </p:cBhvr>
                                      <p:to>
                                        <p:strVal val="visible"/>
                                      </p:to>
                                    </p:set>
                                    <p:animEffect transition="in" filter="blinds(horizontal)">
                                      <p:cBhvr>
                                        <p:cTn id="40" dur="500"/>
                                        <p:tgtEl>
                                          <p:spTgt spid="564227">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564227">
                                            <p:txEl>
                                              <p:pRg st="8" end="8"/>
                                            </p:txEl>
                                          </p:spTgt>
                                        </p:tgtEl>
                                        <p:attrNameLst>
                                          <p:attrName>style.visibility</p:attrName>
                                        </p:attrNameLst>
                                      </p:cBhvr>
                                      <p:to>
                                        <p:strVal val="visible"/>
                                      </p:to>
                                    </p:set>
                                    <p:animEffect transition="in" filter="blinds(horizontal)">
                                      <p:cBhvr>
                                        <p:cTn id="45" dur="500"/>
                                        <p:tgtEl>
                                          <p:spTgt spid="564227">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nodeType="clickEffect">
                                  <p:stCondLst>
                                    <p:cond delay="0"/>
                                  </p:stCondLst>
                                  <p:childTnLst>
                                    <p:set>
                                      <p:cBhvr>
                                        <p:cTn id="49" dur="1" fill="hold">
                                          <p:stCondLst>
                                            <p:cond delay="0"/>
                                          </p:stCondLst>
                                        </p:cTn>
                                        <p:tgtEl>
                                          <p:spTgt spid="564227">
                                            <p:txEl>
                                              <p:pRg st="9" end="9"/>
                                            </p:txEl>
                                          </p:spTgt>
                                        </p:tgtEl>
                                        <p:attrNameLst>
                                          <p:attrName>style.visibility</p:attrName>
                                        </p:attrNameLst>
                                      </p:cBhvr>
                                      <p:to>
                                        <p:strVal val="visible"/>
                                      </p:to>
                                    </p:set>
                                    <p:animEffect transition="in" filter="blinds(horizontal)">
                                      <p:cBhvr>
                                        <p:cTn id="50" dur="500"/>
                                        <p:tgtEl>
                                          <p:spTgt spid="56422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42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p:cNvSpPr>
            <a:spLocks noGrp="1"/>
          </p:cNvSpPr>
          <p:nvPr>
            <p:ph type="title" idx="4294967295"/>
          </p:nvPr>
        </p:nvSpPr>
        <p:spPr>
          <a:xfrm>
            <a:off x="566738" y="98425"/>
            <a:ext cx="8229600" cy="561975"/>
          </a:xfrm>
        </p:spPr>
        <p:txBody>
          <a:bodyPr vert="horz" wrap="square" lIns="63500" tIns="25400" rIns="63500" bIns="25400" anchor="t" anchorCtr="0">
            <a:spAutoFit/>
          </a:bodyPr>
          <a:lstStyle/>
          <a:p>
            <a:r>
              <a:rPr lang="zh-CN" altLang="en-US" sz="3600" dirty="0"/>
              <a:t>课程基本信息</a:t>
            </a:r>
          </a:p>
        </p:txBody>
      </p:sp>
      <p:sp>
        <p:nvSpPr>
          <p:cNvPr id="514051" name="Rectangle 3"/>
          <p:cNvSpPr>
            <a:spLocks noGrp="1" noChangeArrowheads="1"/>
          </p:cNvSpPr>
          <p:nvPr>
            <p:ph type="body" idx="1"/>
          </p:nvPr>
        </p:nvSpPr>
        <p:spPr>
          <a:xfrm>
            <a:off x="139700" y="776288"/>
            <a:ext cx="8850313" cy="5816600"/>
          </a:xfrm>
        </p:spPr>
        <p:txBody>
          <a:bodyPr vert="horz" wrap="square" lIns="63500" tIns="25400" rIns="63500" bIns="25400" numCol="1" anchor="t" anchorCtr="0" compatLnSpc="1">
            <a:spAutoFit/>
          </a:bodyPr>
          <a:lstStyle/>
          <a:p>
            <a:pPr marL="203200" marR="0" lvl="0" indent="-203200" algn="l" defTabSz="914400" rtl="0" eaLnBrk="0" fontAlgn="base" latinLnBrk="0" hangingPunct="0">
              <a:lnSpc>
                <a:spcPct val="100000"/>
              </a:lnSpc>
              <a:spcBef>
                <a:spcPts val="800"/>
              </a:spcBef>
              <a:spcAft>
                <a:spcPct val="0"/>
              </a:spcAft>
              <a:buClr>
                <a:schemeClr val="tx1"/>
              </a:buClr>
              <a:buSzPct val="60000"/>
              <a:buFont typeface="Wingdings" panose="05000000000000000000" pitchFamily="2" charset="2"/>
              <a:buChar char="u"/>
              <a:defRPr/>
            </a:pPr>
            <a:r>
              <a:rPr kumimoji="0" lang="zh-CN" altLang="en-US" sz="18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课程名称</a:t>
            </a:r>
          </a:p>
          <a:p>
            <a:pPr marL="685800" marR="0" lvl="1" indent="-190500" algn="l" defTabSz="914400" rtl="0" eaLnBrk="0" fontAlgn="base" latinLnBrk="0" hangingPunct="0">
              <a:lnSpc>
                <a:spcPct val="100000"/>
              </a:lnSpc>
              <a:spcBef>
                <a:spcPts val="800"/>
              </a:spcBef>
              <a:spcAft>
                <a:spcPct val="0"/>
              </a:spcAft>
              <a:buClrTx/>
              <a:buSzTx/>
              <a:buFontTx/>
              <a:buChar char="•"/>
              <a:defRPr/>
            </a:pP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数字逻辑与计算机组成</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  Digital Logic and Computer Organization</a:t>
            </a:r>
            <a:endPar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203200" marR="0" lvl="0" indent="-203200" algn="l" defTabSz="914400" rtl="0" eaLnBrk="0" fontAlgn="base" latinLnBrk="0" hangingPunct="0">
              <a:lnSpc>
                <a:spcPct val="100000"/>
              </a:lnSpc>
              <a:spcBef>
                <a:spcPts val="800"/>
              </a:spcBef>
              <a:spcAft>
                <a:spcPct val="0"/>
              </a:spcAft>
              <a:buClr>
                <a:schemeClr val="tx1"/>
              </a:buClr>
              <a:buSzPct val="60000"/>
              <a:buFont typeface="Wingdings" panose="05000000000000000000" pitchFamily="2" charset="2"/>
              <a:buChar char="u"/>
              <a:defRPr/>
            </a:pPr>
            <a:r>
              <a:rPr kumimoji="0" lang="zh-CN" altLang="en-US" sz="18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在线课程</a:t>
            </a:r>
          </a:p>
          <a:p>
            <a:pPr marL="685800" marR="0" lvl="1" indent="-190500" algn="l" defTabSz="914400" rtl="0" eaLnBrk="0" fontAlgn="base" latinLnBrk="0" hangingPunct="0">
              <a:lnSpc>
                <a:spcPct val="100000"/>
              </a:lnSpc>
              <a:spcBef>
                <a:spcPts val="800"/>
              </a:spcBef>
              <a:spcAft>
                <a:spcPct val="0"/>
              </a:spcAft>
              <a:buClrTx/>
              <a:buSzTx/>
              <a:buFontTx/>
              <a:buChar char="•"/>
              <a:defRPr/>
            </a:pPr>
            <a:r>
              <a:rPr kumimoji="0" lang="zh-CN" altLang="en-US"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中国大学</a:t>
            </a:r>
            <a:r>
              <a:rPr kumimoji="0" lang="en-US" altLang="zh-CN"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MOOC</a:t>
            </a:r>
            <a:r>
              <a:rPr kumimoji="0" lang="zh-CN" altLang="en-US"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平台</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有多门“数字逻辑电路</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、“计算机组成原理”</a:t>
            </a:r>
            <a:endPar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685800" marR="0" lvl="1" indent="-190500" algn="l" defTabSz="914400" rtl="0" eaLnBrk="0" fontAlgn="base" latinLnBrk="0" hangingPunct="0">
              <a:lnSpc>
                <a:spcPct val="100000"/>
              </a:lnSpc>
              <a:spcBef>
                <a:spcPts val="800"/>
              </a:spcBef>
              <a:spcAft>
                <a:spcPct val="0"/>
              </a:spcAft>
              <a:buClrTx/>
              <a:buSzTx/>
              <a:buFontTx/>
              <a:buChar char="•"/>
              <a:defRPr/>
            </a:pP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超星大视频（袁春风，</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2011</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年，计算机组成原理），</a:t>
            </a:r>
            <a:r>
              <a:rPr kumimoji="0" lang="en-US" altLang="zh-CN"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B</a:t>
            </a:r>
            <a:r>
              <a:rPr kumimoji="0" lang="zh-CN" altLang="en-US"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站</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可以观看</a:t>
            </a:r>
            <a:endPar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hlinkClick r:id="rId2"/>
            </a:endParaRPr>
          </a:p>
          <a:p>
            <a:pPr marL="685800" marR="0" lvl="1" indent="-190500" algn="l" defTabSz="914400" rtl="0" eaLnBrk="0" fontAlgn="base" latinLnBrk="0" hangingPunct="0">
              <a:lnSpc>
                <a:spcPct val="100000"/>
              </a:lnSpc>
              <a:spcBef>
                <a:spcPts val="800"/>
              </a:spcBef>
              <a:spcAft>
                <a:spcPct val="0"/>
              </a:spcAft>
              <a:buClrTx/>
              <a:buSzTx/>
              <a:buFontTx/>
              <a:buChar char="•"/>
              <a:defRPr/>
            </a:pPr>
            <a:r>
              <a:rPr kumimoji="0" lang="zh-CN" altLang="en-US"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爱课程中精品资源共享课</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（袁春风，</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2015</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年，计算机组成原理）</a:t>
            </a:r>
            <a:endPar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hlinkClick r:id="rId3"/>
            </a:endParaRPr>
          </a:p>
          <a:p>
            <a:pPr marL="495300" marR="0" lvl="1" indent="0" algn="l" defTabSz="914400" rtl="0" eaLnBrk="0" fontAlgn="base" latinLnBrk="0" hangingPunct="0">
              <a:lnSpc>
                <a:spcPct val="100000"/>
              </a:lnSpc>
              <a:spcBef>
                <a:spcPts val="800"/>
              </a:spcBef>
              <a:spcAft>
                <a:spcPct val="0"/>
              </a:spcAft>
              <a:buClrTx/>
              <a:buSzTx/>
              <a:buFontTx/>
              <a:buNone/>
              <a:defRPr/>
            </a:pPr>
            <a:r>
              <a:rPr kumimoji="0" lang="en-US" altLang="zh-CN" sz="1800" b="1" i="0" u="sng" strike="noStrike" kern="0" cap="none" spc="0" normalizeH="0" baseline="0" noProof="0" dirty="0">
                <a:ln>
                  <a:noFill/>
                </a:ln>
                <a:solidFill>
                  <a:srgbClr val="0000FF"/>
                </a:solidFill>
                <a:effectLst/>
                <a:uLnTx/>
                <a:uFillTx/>
                <a:latin typeface="+mn-lt"/>
                <a:ea typeface="+mn-ea"/>
                <a:cs typeface="+mn-ea"/>
                <a:hlinkClick r:id="rId3"/>
              </a:rPr>
              <a:t>http://www.icourses.cn/sCourse/course_5884.html</a:t>
            </a:r>
            <a:endParaRPr kumimoji="0" lang="zh-CN" altLang="en-US" sz="18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203200" marR="0" lvl="0" indent="-203200" algn="l" defTabSz="914400" rtl="0" eaLnBrk="0" fontAlgn="base" latinLnBrk="0" hangingPunct="0">
              <a:lnSpc>
                <a:spcPct val="100000"/>
              </a:lnSpc>
              <a:spcBef>
                <a:spcPts val="800"/>
              </a:spcBef>
              <a:spcAft>
                <a:spcPct val="0"/>
              </a:spcAft>
              <a:buClr>
                <a:schemeClr val="tx1"/>
              </a:buClr>
              <a:buSzPct val="60000"/>
              <a:buFont typeface="Wingdings" panose="05000000000000000000" pitchFamily="2" charset="2"/>
              <a:buChar char="u"/>
              <a:defRPr/>
            </a:pPr>
            <a:r>
              <a:rPr kumimoji="0" lang="zh-CN" altLang="en-US" sz="18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教材：</a:t>
            </a:r>
          </a:p>
          <a:p>
            <a:pPr marL="685800" marR="0" lvl="1" indent="-190500" algn="l" defTabSz="914400" rtl="0" eaLnBrk="0" fontAlgn="base" latinLnBrk="0" hangingPunct="0">
              <a:lnSpc>
                <a:spcPct val="100000"/>
              </a:lnSpc>
              <a:spcBef>
                <a:spcPts val="800"/>
              </a:spcBef>
              <a:spcAft>
                <a:spcPct val="0"/>
              </a:spcAft>
              <a:buClrTx/>
              <a:buSzTx/>
              <a:buFontTx/>
              <a:buChar char="•"/>
              <a:defRPr/>
            </a:pP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数字逻辑与计算机组成</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，袁春风 武港山 吴海军 余子濠，机械工业出版社</a:t>
            </a:r>
            <a:endPar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203200" marR="0" lvl="0" indent="-203200" algn="l" defTabSz="914400" rtl="0" eaLnBrk="0" fontAlgn="base" latinLnBrk="0" hangingPunct="0">
              <a:lnSpc>
                <a:spcPct val="100000"/>
              </a:lnSpc>
              <a:spcBef>
                <a:spcPts val="800"/>
              </a:spcBef>
              <a:spcAft>
                <a:spcPct val="0"/>
              </a:spcAft>
              <a:buClr>
                <a:schemeClr val="tx1"/>
              </a:buClr>
              <a:buSzPct val="60000"/>
              <a:buFont typeface="Wingdings" panose="05000000000000000000" pitchFamily="2" charset="2"/>
              <a:buChar char="u"/>
              <a:defRPr/>
            </a:pPr>
            <a:r>
              <a:rPr kumimoji="0" lang="zh-CN" altLang="en-US" sz="18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主要参考教材：</a:t>
            </a:r>
          </a:p>
          <a:p>
            <a:pPr marL="685800" marR="0" lvl="1" indent="-190500" algn="l" defTabSz="914400" rtl="0" eaLnBrk="0" fontAlgn="base" latinLnBrk="0" hangingPunct="0">
              <a:lnSpc>
                <a:spcPct val="100000"/>
              </a:lnSpc>
              <a:spcBef>
                <a:spcPts val="800"/>
              </a:spcBef>
              <a:spcAft>
                <a:spcPct val="0"/>
              </a:spcAft>
              <a:buClrTx/>
              <a:buSzTx/>
              <a:buFontTx/>
              <a:buChar char="•"/>
              <a:defRPr/>
            </a:pP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数字设计和计算机体系结构（原书第</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2</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版）</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》David Money Harris</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Sarah. L. Harris </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著，陈俊颖 译，机械工业出版</a:t>
            </a:r>
            <a:endPar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685800" marR="0" lvl="1" indent="-190500" algn="l" defTabSz="914400" rtl="0" eaLnBrk="0" fontAlgn="base" latinLnBrk="0" hangingPunct="0">
              <a:lnSpc>
                <a:spcPct val="100000"/>
              </a:lnSpc>
              <a:spcBef>
                <a:spcPts val="800"/>
              </a:spcBef>
              <a:spcAft>
                <a:spcPct val="0"/>
              </a:spcAft>
              <a:buClrTx/>
              <a:buSzTx/>
              <a:buFontTx/>
              <a:buChar char="•"/>
              <a:defRPr/>
            </a:pP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计算机组成与系统结构（第</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2</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版）</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袁春风主编，清华大学出版社，</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2015 </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年</a:t>
            </a:r>
          </a:p>
          <a:p>
            <a:pPr marL="685800" marR="0" lvl="1" indent="-190500" algn="l" defTabSz="914400" rtl="0" eaLnBrk="0" fontAlgn="base" latinLnBrk="0" hangingPunct="0">
              <a:lnSpc>
                <a:spcPct val="100000"/>
              </a:lnSpc>
              <a:spcBef>
                <a:spcPts val="800"/>
              </a:spcBef>
              <a:spcAft>
                <a:spcPct val="0"/>
              </a:spcAft>
              <a:buClrTx/>
              <a:buSzTx/>
              <a:buFontTx/>
              <a:buChar char="•"/>
              <a:defRPr/>
            </a:pPr>
            <a:r>
              <a:rPr kumimoji="0" lang="en-US" altLang="zh-CN"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计算机组成与系统结构习题解答与教学指导（第</a:t>
            </a:r>
            <a:r>
              <a:rPr kumimoji="0" lang="en-US" altLang="zh-CN"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2</a:t>
            </a:r>
            <a:r>
              <a:rPr kumimoji="0" lang="zh-CN" altLang="en-US"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版）</a:t>
            </a:r>
            <a:r>
              <a:rPr kumimoji="0" lang="en-US" altLang="zh-CN" sz="18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袁春风主编，清华大学出版社，</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2016</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年</a:t>
            </a:r>
          </a:p>
          <a:p>
            <a:pPr marL="685800" marR="0" lvl="1" indent="-190500" algn="l" defTabSz="914400" rtl="0" eaLnBrk="0" fontAlgn="base" latinLnBrk="0" hangingPunct="0">
              <a:lnSpc>
                <a:spcPct val="100000"/>
              </a:lnSpc>
              <a:spcBef>
                <a:spcPts val="800"/>
              </a:spcBef>
              <a:spcAft>
                <a:spcPct val="0"/>
              </a:spcAft>
              <a:buClrTx/>
              <a:buSzTx/>
              <a:buFontTx/>
              <a:buChar char="•"/>
              <a:defRPr/>
            </a:pP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计算机组成与设计</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zh-CN" altLang="en-US"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，袁春风  余子濠，高等教育出版社，</a:t>
            </a:r>
            <a:r>
              <a:rPr kumimoji="0" lang="en-US" altLang="zh-CN" sz="18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2020.10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14051">
                                            <p:txEl>
                                              <p:pRg st="1" end="1"/>
                                            </p:txEl>
                                          </p:spTgt>
                                        </p:tgtEl>
                                        <p:attrNameLst>
                                          <p:attrName>style.visibility</p:attrName>
                                        </p:attrNameLst>
                                      </p:cBhvr>
                                      <p:to>
                                        <p:strVal val="visible"/>
                                      </p:to>
                                    </p:set>
                                    <p:animEffect transition="in" filter="blinds(horizontal)">
                                      <p:cBhvr>
                                        <p:cTn id="7" dur="500"/>
                                        <p:tgtEl>
                                          <p:spTgt spid="51405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14051">
                                            <p:txEl>
                                              <p:pRg st="8" end="8"/>
                                            </p:txEl>
                                          </p:spTgt>
                                        </p:tgtEl>
                                        <p:attrNameLst>
                                          <p:attrName>style.visibility</p:attrName>
                                        </p:attrNameLst>
                                      </p:cBhvr>
                                      <p:to>
                                        <p:strVal val="visible"/>
                                      </p:to>
                                    </p:set>
                                    <p:animEffect transition="in" filter="blinds(horizontal)">
                                      <p:cBhvr>
                                        <p:cTn id="12" dur="500"/>
                                        <p:tgtEl>
                                          <p:spTgt spid="514051">
                                            <p:txEl>
                                              <p:pRg st="8" end="8"/>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14051">
                                            <p:txEl>
                                              <p:pRg st="10" end="10"/>
                                            </p:txEl>
                                          </p:spTgt>
                                        </p:tgtEl>
                                        <p:attrNameLst>
                                          <p:attrName>style.visibility</p:attrName>
                                        </p:attrNameLst>
                                      </p:cBhvr>
                                      <p:to>
                                        <p:strVal val="visible"/>
                                      </p:to>
                                    </p:set>
                                    <p:animEffect transition="in" filter="blinds(horizontal)">
                                      <p:cBhvr>
                                        <p:cTn id="17" dur="500"/>
                                        <p:tgtEl>
                                          <p:spTgt spid="514051">
                                            <p:txEl>
                                              <p:pRg st="10" end="1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14051">
                                            <p:txEl>
                                              <p:pRg st="11" end="11"/>
                                            </p:txEl>
                                          </p:spTgt>
                                        </p:tgtEl>
                                        <p:attrNameLst>
                                          <p:attrName>style.visibility</p:attrName>
                                        </p:attrNameLst>
                                      </p:cBhvr>
                                      <p:to>
                                        <p:strVal val="visible"/>
                                      </p:to>
                                    </p:set>
                                    <p:animEffect transition="in" filter="blinds(horizontal)">
                                      <p:cBhvr>
                                        <p:cTn id="22" dur="500"/>
                                        <p:tgtEl>
                                          <p:spTgt spid="514051">
                                            <p:txEl>
                                              <p:pRg st="11" end="1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14051">
                                            <p:txEl>
                                              <p:pRg st="13" end="13"/>
                                            </p:txEl>
                                          </p:spTgt>
                                        </p:tgtEl>
                                        <p:attrNameLst>
                                          <p:attrName>style.visibility</p:attrName>
                                        </p:attrNameLst>
                                      </p:cBhvr>
                                      <p:to>
                                        <p:strVal val="visible"/>
                                      </p:to>
                                    </p:set>
                                    <p:animEffect transition="in" filter="blinds(horizontal)">
                                      <p:cBhvr>
                                        <p:cTn id="27" dur="500"/>
                                        <p:tgtEl>
                                          <p:spTgt spid="514051">
                                            <p:txEl>
                                              <p:pRg st="13" end="1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14051">
                                            <p:txEl>
                                              <p:pRg st="12" end="12"/>
                                            </p:txEl>
                                          </p:spTgt>
                                        </p:tgtEl>
                                        <p:attrNameLst>
                                          <p:attrName>style.visibility</p:attrName>
                                        </p:attrNameLst>
                                      </p:cBhvr>
                                      <p:to>
                                        <p:strVal val="visible"/>
                                      </p:to>
                                    </p:set>
                                    <p:animEffect transition="in" filter="blinds(horizontal)">
                                      <p:cBhvr>
                                        <p:cTn id="32" dur="500"/>
                                        <p:tgtEl>
                                          <p:spTgt spid="514051">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p:cNvSpPr>
            <a:spLocks noGrp="1"/>
          </p:cNvSpPr>
          <p:nvPr>
            <p:ph type="title" idx="4294967295"/>
          </p:nvPr>
        </p:nvSpPr>
        <p:spPr>
          <a:xfrm>
            <a:off x="1057275" y="98425"/>
            <a:ext cx="6529388" cy="538163"/>
          </a:xfrm>
        </p:spPr>
        <p:txBody>
          <a:bodyPr vert="horz" wrap="square" lIns="63500" tIns="25400" rIns="63500" bIns="25400" anchor="t" anchorCtr="0">
            <a:spAutoFit/>
          </a:bodyPr>
          <a:lstStyle/>
          <a:p>
            <a:r>
              <a:rPr lang="zh-CN" altLang="en-US" sz="3600" dirty="0"/>
              <a:t>一个典型程序的转换处理过程</a:t>
            </a:r>
          </a:p>
        </p:txBody>
      </p:sp>
      <p:sp>
        <p:nvSpPr>
          <p:cNvPr id="70658" name="Rectangle 3"/>
          <p:cNvSpPr>
            <a:spLocks noGrp="1"/>
          </p:cNvSpPr>
          <p:nvPr>
            <p:ph type="body" sz="half" idx="4294967295"/>
          </p:nvPr>
        </p:nvSpPr>
        <p:spPr>
          <a:xfrm>
            <a:off x="225425" y="1314450"/>
            <a:ext cx="2974975" cy="2165350"/>
          </a:xfrm>
          <a:solidFill>
            <a:srgbClr val="808000">
              <a:alpha val="23921"/>
            </a:srgbClr>
          </a:solidFill>
          <a:ln>
            <a:solidFill>
              <a:schemeClr val="tx1"/>
            </a:solidFill>
            <a:miter/>
          </a:ln>
        </p:spPr>
        <p:txBody>
          <a:bodyPr vert="horz" wrap="square" lIns="63500" tIns="25400" rIns="63500" bIns="25400" anchor="t" anchorCtr="0">
            <a:spAutoFit/>
          </a:bodyPr>
          <a:lstStyle>
            <a:lvl1pPr lvl="0">
              <a:buClr>
                <a:schemeClr val="tx1"/>
              </a:buClr>
              <a:buSzPct val="60000"/>
              <a:buFont typeface="Wingdings" panose="05000000000000000000" pitchFamily="2" charset="2"/>
              <a:defRPr sz="2800"/>
            </a:lvl1pPr>
            <a:lvl2pPr lvl="1">
              <a:buClrTx/>
              <a:buSzPct val="100000"/>
              <a:buFontTx/>
              <a:defRPr sz="2400"/>
            </a:lvl2pPr>
            <a:lvl3pPr lvl="2">
              <a:buClrTx/>
              <a:buSzPct val="100000"/>
              <a:buFontTx/>
              <a:defRPr sz="2000"/>
            </a:lvl3pPr>
            <a:lvl4pPr lvl="3">
              <a:buClrTx/>
              <a:buSzTx/>
              <a:buFontTx/>
              <a:defRPr sz="1800"/>
            </a:lvl4pPr>
            <a:lvl5pPr lvl="4">
              <a:buClrTx/>
              <a:buSzTx/>
              <a:buFontTx/>
              <a:defRPr sz="1800"/>
            </a:lvl5pPr>
          </a:lstStyle>
          <a:p>
            <a:pPr lvl="0">
              <a:spcBef>
                <a:spcPct val="0"/>
              </a:spcBef>
              <a:buFontTx/>
              <a:buNone/>
            </a:pPr>
            <a:r>
              <a:rPr lang="en-US" altLang="zh-CN" sz="2000" dirty="0">
                <a:solidFill>
                  <a:schemeClr val="accent2"/>
                </a:solidFill>
              </a:rPr>
              <a:t>#include &lt;stdio.h&gt;</a:t>
            </a:r>
          </a:p>
          <a:p>
            <a:pPr lvl="0">
              <a:spcBef>
                <a:spcPct val="0"/>
              </a:spcBef>
              <a:buFontTx/>
              <a:buNone/>
            </a:pPr>
            <a:endParaRPr lang="en-US" altLang="zh-CN" sz="2000" dirty="0">
              <a:solidFill>
                <a:schemeClr val="accent2"/>
              </a:solidFill>
            </a:endParaRPr>
          </a:p>
          <a:p>
            <a:pPr lvl="0">
              <a:spcBef>
                <a:spcPct val="0"/>
              </a:spcBef>
              <a:buFontTx/>
              <a:buNone/>
            </a:pPr>
            <a:r>
              <a:rPr lang="en-US" altLang="zh-CN" sz="2000" dirty="0">
                <a:solidFill>
                  <a:schemeClr val="accent2"/>
                </a:solidFill>
              </a:rPr>
              <a:t>int main()</a:t>
            </a:r>
          </a:p>
          <a:p>
            <a:pPr lvl="0">
              <a:spcBef>
                <a:spcPct val="0"/>
              </a:spcBef>
              <a:buFontTx/>
              <a:buNone/>
            </a:pPr>
            <a:r>
              <a:rPr lang="en-US" altLang="zh-CN" sz="2000" dirty="0">
                <a:solidFill>
                  <a:schemeClr val="accent2"/>
                </a:solidFill>
              </a:rPr>
              <a:t>{</a:t>
            </a:r>
          </a:p>
          <a:p>
            <a:pPr lvl="0">
              <a:spcBef>
                <a:spcPct val="0"/>
              </a:spcBef>
              <a:buFontTx/>
              <a:buNone/>
            </a:pPr>
            <a:r>
              <a:rPr lang="en-US" altLang="zh-CN" sz="2000" dirty="0">
                <a:solidFill>
                  <a:schemeClr val="accent2"/>
                </a:solidFill>
              </a:rPr>
              <a:t>printf("hello, world\n");</a:t>
            </a:r>
          </a:p>
          <a:p>
            <a:pPr lvl="0">
              <a:spcBef>
                <a:spcPct val="0"/>
              </a:spcBef>
              <a:buFontTx/>
              <a:buNone/>
            </a:pPr>
            <a:r>
              <a:rPr lang="en-US" altLang="zh-CN" sz="2000" dirty="0">
                <a:solidFill>
                  <a:schemeClr val="accent2"/>
                </a:solidFill>
              </a:rPr>
              <a:t>}</a:t>
            </a:r>
            <a:endParaRPr lang="zh-CN" altLang="en-US" sz="2000" dirty="0">
              <a:solidFill>
                <a:schemeClr val="accent2"/>
              </a:solidFill>
              <a:ea typeface="Arial" panose="020B0604020202020204" pitchFamily="34" charset="0"/>
            </a:endParaRPr>
          </a:p>
        </p:txBody>
      </p:sp>
      <p:sp>
        <p:nvSpPr>
          <p:cNvPr id="70659" name="Text Box 5"/>
          <p:cNvSpPr txBox="1"/>
          <p:nvPr/>
        </p:nvSpPr>
        <p:spPr>
          <a:xfrm>
            <a:off x="0" y="908050"/>
            <a:ext cx="3587750" cy="396875"/>
          </a:xfrm>
          <a:prstGeom prst="rect">
            <a:avLst/>
          </a:prstGeom>
          <a:noFill/>
          <a:ln w="9525">
            <a:noFill/>
          </a:ln>
        </p:spPr>
        <p:txBody>
          <a:bodyPr anchor="t" anchorCtr="0">
            <a:spAutoFit/>
          </a:bodyPr>
          <a:lstStyle/>
          <a:p>
            <a:pPr algn="ctr" eaLnBrk="0" hangingPunct="0">
              <a:spcBef>
                <a:spcPct val="50000"/>
              </a:spcBef>
              <a:buSzTx/>
            </a:pPr>
            <a:r>
              <a:rPr lang="zh-CN" altLang="en-US" sz="2000" dirty="0">
                <a:latin typeface="Arial" panose="020B0604020202020204" pitchFamily="34" charset="0"/>
                <a:ea typeface="黑体" panose="02010609060101010101" pitchFamily="49" charset="-122"/>
              </a:rPr>
              <a:t>经典的“ </a:t>
            </a:r>
            <a:r>
              <a:rPr lang="en-US" altLang="zh-CN" sz="2000" dirty="0" err="1">
                <a:latin typeface="Arial" panose="020B0604020202020204" pitchFamily="34" charset="0"/>
                <a:ea typeface="黑体" panose="02010609060101010101" pitchFamily="49" charset="-122"/>
              </a:rPr>
              <a:t>hello.c</a:t>
            </a:r>
            <a:r>
              <a:rPr lang="en-US" altLang="zh-CN" sz="2000" dirty="0">
                <a:latin typeface="Arial" panose="020B0604020202020204" pitchFamily="34" charset="0"/>
                <a:ea typeface="黑体" panose="02010609060101010101" pitchFamily="49" charset="-122"/>
              </a:rPr>
              <a:t> ”C-</a:t>
            </a:r>
            <a:r>
              <a:rPr lang="zh-CN" altLang="en-US" sz="2000" dirty="0">
                <a:latin typeface="Arial" panose="020B0604020202020204" pitchFamily="34" charset="0"/>
                <a:ea typeface="黑体" panose="02010609060101010101" pitchFamily="49" charset="-122"/>
              </a:rPr>
              <a:t>源程序</a:t>
            </a:r>
          </a:p>
        </p:txBody>
      </p:sp>
      <p:sp>
        <p:nvSpPr>
          <p:cNvPr id="359430" name="Rectangle 6"/>
          <p:cNvSpPr/>
          <p:nvPr/>
        </p:nvSpPr>
        <p:spPr>
          <a:xfrm>
            <a:off x="3563938" y="1435100"/>
            <a:ext cx="5372100" cy="2057400"/>
          </a:xfrm>
          <a:prstGeom prst="rect">
            <a:avLst/>
          </a:prstGeom>
          <a:noFill/>
          <a:ln w="9525" cap="flat" cmpd="sng">
            <a:solidFill>
              <a:schemeClr val="tx1"/>
            </a:solidFill>
            <a:prstDash val="solid"/>
            <a:miter/>
            <a:headEnd type="none" w="med" len="med"/>
            <a:tailEnd type="none" w="med" len="med"/>
          </a:ln>
        </p:spPr>
        <p:txBody>
          <a:bodyPr anchor="t" anchorCtr="0">
            <a:spAutoFit/>
          </a:bodyPr>
          <a:lstStyle/>
          <a:p>
            <a:pPr algn="dist" eaLnBrk="0" hangingPunct="0"/>
            <a:r>
              <a:rPr lang="en-US" altLang="zh-CN" dirty="0">
                <a:solidFill>
                  <a:srgbClr val="ED1611"/>
                </a:solidFill>
                <a:latin typeface="Times New Roman" panose="02020603050405020304" pitchFamily="18" charset="0"/>
              </a:rPr>
              <a:t># i n c l u d e &lt;sp&gt; &lt; s t d i o .</a:t>
            </a:r>
          </a:p>
          <a:p>
            <a:pPr algn="dist" eaLnBrk="0" hangingPunct="0"/>
            <a:r>
              <a:rPr lang="en-US" altLang="zh-CN" dirty="0">
                <a:latin typeface="Times New Roman" panose="02020603050405020304" pitchFamily="18" charset="0"/>
              </a:rPr>
              <a:t>35 105 110 99 108 117 100 101 32 60 115 116 100 105 111 46</a:t>
            </a:r>
          </a:p>
          <a:p>
            <a:pPr algn="dist" eaLnBrk="0" hangingPunct="0"/>
            <a:r>
              <a:rPr lang="en-US" altLang="zh-CN" dirty="0">
                <a:solidFill>
                  <a:srgbClr val="ED1611"/>
                </a:solidFill>
                <a:latin typeface="Times New Roman" panose="02020603050405020304" pitchFamily="18" charset="0"/>
              </a:rPr>
              <a:t>h &gt; \n \n i n t &lt;sp&gt; m a i n ( ) \n {</a:t>
            </a:r>
          </a:p>
          <a:p>
            <a:pPr algn="dist" eaLnBrk="0" hangingPunct="0"/>
            <a:r>
              <a:rPr lang="en-US" altLang="zh-CN" dirty="0">
                <a:latin typeface="Times New Roman" panose="02020603050405020304" pitchFamily="18" charset="0"/>
              </a:rPr>
              <a:t>104 62 10 10 105 110 116 32 109 97 105 110 40 41 10 123</a:t>
            </a:r>
          </a:p>
          <a:p>
            <a:pPr algn="dist" eaLnBrk="0" hangingPunct="0"/>
            <a:r>
              <a:rPr lang="en-US" altLang="zh-CN" dirty="0">
                <a:solidFill>
                  <a:srgbClr val="ED1611"/>
                </a:solidFill>
                <a:latin typeface="Times New Roman" panose="02020603050405020304" pitchFamily="18" charset="0"/>
              </a:rPr>
              <a:t>\n &lt;sp&gt; &lt;sp&gt; &lt;sp&gt; &lt;sp&gt; p r i n t f ( " h e l</a:t>
            </a:r>
          </a:p>
          <a:p>
            <a:pPr algn="dist" eaLnBrk="0" hangingPunct="0"/>
            <a:r>
              <a:rPr lang="en-US" altLang="zh-CN" dirty="0">
                <a:latin typeface="Times New Roman" panose="02020603050405020304" pitchFamily="18" charset="0"/>
              </a:rPr>
              <a:t>10 32 32 32 32 112 114 105 110 116 102 40 34 104 101 108</a:t>
            </a:r>
          </a:p>
          <a:p>
            <a:pPr algn="dist" eaLnBrk="0" hangingPunct="0"/>
            <a:r>
              <a:rPr lang="en-US" altLang="zh-CN" dirty="0">
                <a:solidFill>
                  <a:srgbClr val="ED1611"/>
                </a:solidFill>
                <a:latin typeface="Times New Roman" panose="02020603050405020304" pitchFamily="18" charset="0"/>
              </a:rPr>
              <a:t>l o , &lt;sp&gt; w o r l d \ n " ) ; \n }</a:t>
            </a:r>
          </a:p>
          <a:p>
            <a:pPr algn="dist" eaLnBrk="0" hangingPunct="0"/>
            <a:r>
              <a:rPr lang="en-US" altLang="zh-CN" dirty="0">
                <a:latin typeface="Times New Roman" panose="02020603050405020304" pitchFamily="18" charset="0"/>
              </a:rPr>
              <a:t>108 111 44 32 119 111 114 108 100 92 110 34 41 59 10 125</a:t>
            </a:r>
          </a:p>
        </p:txBody>
      </p:sp>
      <p:sp>
        <p:nvSpPr>
          <p:cNvPr id="359431" name="Text Box 7"/>
          <p:cNvSpPr txBox="1"/>
          <p:nvPr/>
        </p:nvSpPr>
        <p:spPr>
          <a:xfrm>
            <a:off x="3570288" y="987425"/>
            <a:ext cx="4992687" cy="427038"/>
          </a:xfrm>
          <a:prstGeom prst="rect">
            <a:avLst/>
          </a:prstGeom>
          <a:noFill/>
          <a:ln w="9525">
            <a:noFill/>
          </a:ln>
        </p:spPr>
        <p:txBody>
          <a:bodyPr anchor="t" anchorCtr="0">
            <a:spAutoFit/>
          </a:bodyPr>
          <a:lstStyle/>
          <a:p>
            <a:pPr algn="ctr" eaLnBrk="0" hangingPunct="0">
              <a:spcBef>
                <a:spcPct val="50000"/>
              </a:spcBef>
              <a:buSzTx/>
            </a:pPr>
            <a:r>
              <a:rPr lang="en-US" altLang="zh-CN" sz="2200" dirty="0" err="1">
                <a:solidFill>
                  <a:schemeClr val="accent2"/>
                </a:solidFill>
                <a:latin typeface="Arial" panose="020B0604020202020204" pitchFamily="34" charset="0"/>
                <a:ea typeface="黑体" panose="02010609060101010101" pitchFamily="49" charset="-122"/>
              </a:rPr>
              <a:t>hello.c</a:t>
            </a:r>
            <a:r>
              <a:rPr lang="zh-CN" altLang="en-US" sz="2200" dirty="0">
                <a:solidFill>
                  <a:schemeClr val="accent2"/>
                </a:solidFill>
                <a:latin typeface="Arial" panose="020B0604020202020204" pitchFamily="34" charset="0"/>
                <a:ea typeface="黑体" panose="02010609060101010101" pitchFamily="49" charset="-122"/>
              </a:rPr>
              <a:t>的</a:t>
            </a:r>
            <a:r>
              <a:rPr lang="en-US" altLang="zh-CN" sz="2200" dirty="0">
                <a:solidFill>
                  <a:schemeClr val="accent2"/>
                </a:solidFill>
                <a:latin typeface="Arial" panose="020B0604020202020204" pitchFamily="34" charset="0"/>
                <a:ea typeface="黑体" panose="02010609060101010101" pitchFamily="49" charset="-122"/>
              </a:rPr>
              <a:t>ASCII</a:t>
            </a:r>
            <a:r>
              <a:rPr lang="zh-CN" altLang="en-US" sz="2200" dirty="0">
                <a:solidFill>
                  <a:schemeClr val="accent2"/>
                </a:solidFill>
                <a:latin typeface="Arial" panose="020B0604020202020204" pitchFamily="34" charset="0"/>
                <a:ea typeface="黑体" panose="02010609060101010101" pitchFamily="49" charset="-122"/>
              </a:rPr>
              <a:t>文本表示</a:t>
            </a:r>
          </a:p>
        </p:txBody>
      </p:sp>
      <p:sp>
        <p:nvSpPr>
          <p:cNvPr id="359440" name="Text Box 16"/>
          <p:cNvSpPr txBox="1"/>
          <p:nvPr/>
        </p:nvSpPr>
        <p:spPr>
          <a:xfrm>
            <a:off x="298450" y="3656013"/>
            <a:ext cx="3694113" cy="396875"/>
          </a:xfrm>
          <a:prstGeom prst="rect">
            <a:avLst/>
          </a:prstGeom>
          <a:noFill/>
          <a:ln w="9525">
            <a:noFill/>
          </a:ln>
        </p:spPr>
        <p:txBody>
          <a:bodyPr anchor="t" anchorCtr="0">
            <a:spAutoFit/>
          </a:bodyPr>
          <a:lstStyle/>
          <a:p>
            <a:pPr eaLnBrk="0" hangingPunct="0">
              <a:spcBef>
                <a:spcPct val="20000"/>
              </a:spcBef>
            </a:pPr>
            <a:r>
              <a:rPr lang="zh-CN" altLang="en-US" sz="2000" dirty="0">
                <a:solidFill>
                  <a:srgbClr val="CC3300"/>
                </a:solidFill>
                <a:latin typeface="微软雅黑" panose="020B0503020204020204" pitchFamily="34" charset="-122"/>
                <a:ea typeface="微软雅黑" panose="020B0503020204020204" pitchFamily="34" charset="-122"/>
              </a:rPr>
              <a:t>功能：输出“</a:t>
            </a:r>
            <a:r>
              <a:rPr lang="en-US" altLang="zh-CN" sz="2000" dirty="0">
                <a:solidFill>
                  <a:srgbClr val="CC3300"/>
                </a:solidFill>
                <a:latin typeface="微软雅黑" panose="020B0503020204020204" pitchFamily="34" charset="-122"/>
                <a:ea typeface="微软雅黑" panose="020B0503020204020204" pitchFamily="34" charset="-122"/>
              </a:rPr>
              <a:t>hello,world”</a:t>
            </a:r>
          </a:p>
        </p:txBody>
      </p:sp>
      <p:sp>
        <p:nvSpPr>
          <p:cNvPr id="565256" name="Text Box 8"/>
          <p:cNvSpPr txBox="1"/>
          <p:nvPr/>
        </p:nvSpPr>
        <p:spPr>
          <a:xfrm>
            <a:off x="1406525" y="5084763"/>
            <a:ext cx="769938" cy="798512"/>
          </a:xfrm>
          <a:prstGeom prst="rect">
            <a:avLst/>
          </a:prstGeom>
          <a:solidFill>
            <a:srgbClr val="0000FF">
              <a:alpha val="29019"/>
            </a:srgbClr>
          </a:solidFill>
          <a:ln w="19050" cap="flat" cmpd="sng">
            <a:solidFill>
              <a:schemeClr val="tx1"/>
            </a:solidFill>
            <a:prstDash val="solid"/>
            <a:miter/>
            <a:headEnd type="none" w="med" len="med"/>
            <a:tailEnd type="none" w="med" len="med"/>
          </a:ln>
        </p:spPr>
        <p:txBody>
          <a:bodyPr lIns="0" rIns="0" anchor="t" anchorCtr="0">
            <a:spAutoFit/>
          </a:bodyPr>
          <a:lstStyle/>
          <a:p>
            <a:pPr algn="ctr">
              <a:spcBef>
                <a:spcPct val="50000"/>
              </a:spcBef>
            </a:pPr>
            <a:r>
              <a:rPr lang="zh-CN" altLang="en-US" sz="1800" dirty="0">
                <a:latin typeface="微软雅黑" panose="020B0503020204020204" pitchFamily="34" charset="-122"/>
                <a:ea typeface="微软雅黑" panose="020B0503020204020204" pitchFamily="34" charset="-122"/>
              </a:rPr>
              <a:t>预处理</a:t>
            </a:r>
          </a:p>
          <a:p>
            <a:pPr algn="ctr">
              <a:spcBef>
                <a:spcPct val="50000"/>
              </a:spcBef>
            </a:pPr>
            <a:r>
              <a:rPr lang="en-US" altLang="zh-CN" sz="1800" dirty="0">
                <a:latin typeface="微软雅黑" panose="020B0503020204020204" pitchFamily="34" charset="-122"/>
                <a:ea typeface="微软雅黑" panose="020B0503020204020204" pitchFamily="34" charset="-122"/>
              </a:rPr>
              <a:t>(cpp)</a:t>
            </a:r>
          </a:p>
        </p:txBody>
      </p:sp>
      <p:sp>
        <p:nvSpPr>
          <p:cNvPr id="565257" name="Text Box 9"/>
          <p:cNvSpPr txBox="1"/>
          <p:nvPr/>
        </p:nvSpPr>
        <p:spPr>
          <a:xfrm>
            <a:off x="3178175" y="5089525"/>
            <a:ext cx="769938" cy="798513"/>
          </a:xfrm>
          <a:prstGeom prst="rect">
            <a:avLst/>
          </a:prstGeom>
          <a:solidFill>
            <a:srgbClr val="0000FF">
              <a:alpha val="29019"/>
            </a:srgbClr>
          </a:solidFill>
          <a:ln w="19050" cap="flat" cmpd="sng">
            <a:solidFill>
              <a:schemeClr val="tx1"/>
            </a:solidFill>
            <a:prstDash val="solid"/>
            <a:miter/>
            <a:headEnd type="none" w="med" len="med"/>
            <a:tailEnd type="none" w="med" len="med"/>
          </a:ln>
        </p:spPr>
        <p:txBody>
          <a:bodyPr lIns="0" rIns="0" anchor="t" anchorCtr="0">
            <a:spAutoFit/>
          </a:bodyPr>
          <a:lstStyle/>
          <a:p>
            <a:pPr algn="ctr">
              <a:spcBef>
                <a:spcPct val="50000"/>
              </a:spcBef>
            </a:pPr>
            <a:r>
              <a:rPr lang="zh-CN" altLang="en-US" sz="1800" dirty="0">
                <a:latin typeface="微软雅黑" panose="020B0503020204020204" pitchFamily="34" charset="-122"/>
                <a:ea typeface="微软雅黑" panose="020B0503020204020204" pitchFamily="34" charset="-122"/>
              </a:rPr>
              <a:t>编译</a:t>
            </a:r>
          </a:p>
          <a:p>
            <a:pPr algn="ctr">
              <a:spcBef>
                <a:spcPct val="50000"/>
              </a:spcBef>
            </a:pPr>
            <a:r>
              <a:rPr lang="en-US" altLang="zh-CN" sz="1800" dirty="0">
                <a:latin typeface="微软雅黑" panose="020B0503020204020204" pitchFamily="34" charset="-122"/>
                <a:ea typeface="微软雅黑" panose="020B0503020204020204" pitchFamily="34" charset="-122"/>
              </a:rPr>
              <a:t>(cc1)</a:t>
            </a:r>
          </a:p>
        </p:txBody>
      </p:sp>
      <p:sp>
        <p:nvSpPr>
          <p:cNvPr id="565258" name="Text Box 10"/>
          <p:cNvSpPr txBox="1"/>
          <p:nvPr/>
        </p:nvSpPr>
        <p:spPr>
          <a:xfrm>
            <a:off x="4927600" y="5110163"/>
            <a:ext cx="769938" cy="798512"/>
          </a:xfrm>
          <a:prstGeom prst="rect">
            <a:avLst/>
          </a:prstGeom>
          <a:solidFill>
            <a:srgbClr val="0000FF">
              <a:alpha val="29019"/>
            </a:srgbClr>
          </a:solidFill>
          <a:ln w="19050" cap="flat" cmpd="sng">
            <a:solidFill>
              <a:schemeClr val="tx1"/>
            </a:solidFill>
            <a:prstDash val="solid"/>
            <a:miter/>
            <a:headEnd type="none" w="med" len="med"/>
            <a:tailEnd type="none" w="med" len="med"/>
          </a:ln>
        </p:spPr>
        <p:txBody>
          <a:bodyPr lIns="0" rIns="0" anchor="t" anchorCtr="0">
            <a:spAutoFit/>
          </a:bodyPr>
          <a:lstStyle/>
          <a:p>
            <a:pPr algn="ctr">
              <a:spcBef>
                <a:spcPct val="50000"/>
              </a:spcBef>
            </a:pPr>
            <a:r>
              <a:rPr lang="zh-CN" altLang="en-US" sz="1800" dirty="0">
                <a:latin typeface="微软雅黑" panose="020B0503020204020204" pitchFamily="34" charset="-122"/>
                <a:ea typeface="微软雅黑" panose="020B0503020204020204" pitchFamily="34" charset="-122"/>
              </a:rPr>
              <a:t>汇编</a:t>
            </a:r>
          </a:p>
          <a:p>
            <a:pPr algn="ctr">
              <a:spcBef>
                <a:spcPct val="50000"/>
              </a:spcBef>
            </a:pPr>
            <a:r>
              <a:rPr lang="en-US" altLang="zh-CN" sz="1800" dirty="0">
                <a:latin typeface="微软雅黑" panose="020B0503020204020204" pitchFamily="34" charset="-122"/>
                <a:ea typeface="微软雅黑" panose="020B0503020204020204" pitchFamily="34" charset="-122"/>
              </a:rPr>
              <a:t>(as)</a:t>
            </a:r>
          </a:p>
        </p:txBody>
      </p:sp>
      <p:sp>
        <p:nvSpPr>
          <p:cNvPr id="565259" name="Text Box 11"/>
          <p:cNvSpPr txBox="1"/>
          <p:nvPr/>
        </p:nvSpPr>
        <p:spPr>
          <a:xfrm>
            <a:off x="6719888" y="5100638"/>
            <a:ext cx="769937" cy="798512"/>
          </a:xfrm>
          <a:prstGeom prst="rect">
            <a:avLst/>
          </a:prstGeom>
          <a:solidFill>
            <a:srgbClr val="0000FF">
              <a:alpha val="29019"/>
            </a:srgbClr>
          </a:solidFill>
          <a:ln w="19050" cap="flat" cmpd="sng">
            <a:solidFill>
              <a:schemeClr val="tx1"/>
            </a:solidFill>
            <a:prstDash val="solid"/>
            <a:miter/>
            <a:headEnd type="none" w="med" len="med"/>
            <a:tailEnd type="none" w="med" len="med"/>
          </a:ln>
        </p:spPr>
        <p:txBody>
          <a:bodyPr lIns="0" rIns="0" anchor="t" anchorCtr="0">
            <a:spAutoFit/>
          </a:bodyPr>
          <a:lstStyle/>
          <a:p>
            <a:pPr algn="ctr">
              <a:spcBef>
                <a:spcPct val="50000"/>
              </a:spcBef>
            </a:pPr>
            <a:r>
              <a:rPr lang="zh-CN" altLang="en-US" sz="1800" dirty="0">
                <a:latin typeface="微软雅黑" panose="020B0503020204020204" pitchFamily="34" charset="-122"/>
                <a:ea typeface="微软雅黑" panose="020B0503020204020204" pitchFamily="34" charset="-122"/>
              </a:rPr>
              <a:t>链接</a:t>
            </a:r>
          </a:p>
          <a:p>
            <a:pPr algn="ctr">
              <a:spcBef>
                <a:spcPct val="50000"/>
              </a:spcBef>
            </a:pPr>
            <a:r>
              <a:rPr lang="en-US" altLang="zh-CN" sz="1800" dirty="0">
                <a:latin typeface="微软雅黑" panose="020B0503020204020204" pitchFamily="34" charset="-122"/>
                <a:ea typeface="微软雅黑" panose="020B0503020204020204" pitchFamily="34" charset="-122"/>
              </a:rPr>
              <a:t>(ld)</a:t>
            </a:r>
          </a:p>
        </p:txBody>
      </p:sp>
      <p:grpSp>
        <p:nvGrpSpPr>
          <p:cNvPr id="565260" name="Group 12"/>
          <p:cNvGrpSpPr/>
          <p:nvPr/>
        </p:nvGrpSpPr>
        <p:grpSpPr>
          <a:xfrm>
            <a:off x="5230813" y="4364038"/>
            <a:ext cx="1495425" cy="727075"/>
            <a:chOff x="3295" y="2749"/>
            <a:chExt cx="942" cy="458"/>
          </a:xfrm>
        </p:grpSpPr>
        <p:sp>
          <p:nvSpPr>
            <p:cNvPr id="70668" name="Line 13"/>
            <p:cNvSpPr/>
            <p:nvPr/>
          </p:nvSpPr>
          <p:spPr>
            <a:xfrm>
              <a:off x="3889" y="2877"/>
              <a:ext cx="348" cy="330"/>
            </a:xfrm>
            <a:prstGeom prst="line">
              <a:avLst/>
            </a:prstGeom>
            <a:ln w="38100" cap="flat" cmpd="sng">
              <a:solidFill>
                <a:schemeClr val="tx1"/>
              </a:solidFill>
              <a:prstDash val="solid"/>
              <a:round/>
              <a:headEnd type="none" w="med" len="med"/>
              <a:tailEnd type="triangle" w="med" len="med"/>
            </a:ln>
          </p:spPr>
        </p:sp>
        <p:sp>
          <p:nvSpPr>
            <p:cNvPr id="70669" name="Text Box 14"/>
            <p:cNvSpPr txBox="1"/>
            <p:nvPr/>
          </p:nvSpPr>
          <p:spPr>
            <a:xfrm>
              <a:off x="3295" y="2749"/>
              <a:ext cx="649" cy="231"/>
            </a:xfrm>
            <a:prstGeom prst="rect">
              <a:avLst/>
            </a:prstGeom>
            <a:noFill/>
            <a:ln w="9525">
              <a:noFill/>
            </a:ln>
          </p:spPr>
          <p:txBody>
            <a:bodyPr anchor="t" anchorCtr="0">
              <a:spAutoFit/>
            </a:bodyPr>
            <a:lstStyle/>
            <a:p>
              <a:pPr>
                <a:spcBef>
                  <a:spcPct val="50000"/>
                </a:spcBef>
              </a:pPr>
              <a:r>
                <a:rPr lang="en-US" altLang="zh-CN" sz="1800" dirty="0">
                  <a:latin typeface="Arial" panose="020B0604020202020204" pitchFamily="34" charset="0"/>
                </a:rPr>
                <a:t>printf.o</a:t>
              </a:r>
            </a:p>
          </p:txBody>
        </p:sp>
      </p:grpSp>
      <p:sp>
        <p:nvSpPr>
          <p:cNvPr id="565263" name="Rectangle 15"/>
          <p:cNvSpPr/>
          <p:nvPr/>
        </p:nvSpPr>
        <p:spPr>
          <a:xfrm>
            <a:off x="4191000" y="3644900"/>
            <a:ext cx="3556000" cy="396875"/>
          </a:xfrm>
          <a:prstGeom prst="rect">
            <a:avLst/>
          </a:prstGeom>
          <a:noFill/>
          <a:ln w="9525">
            <a:noFill/>
          </a:ln>
        </p:spPr>
        <p:txBody>
          <a:bodyPr wrap="none" anchor="t" anchorCtr="0">
            <a:spAutoFit/>
          </a:bodyPr>
          <a:lstStyle/>
          <a:p>
            <a:r>
              <a:rPr lang="zh-CN" altLang="en-US" sz="2000" dirty="0">
                <a:solidFill>
                  <a:srgbClr val="ED1611"/>
                </a:solidFill>
                <a:latin typeface="微软雅黑" panose="020B0503020204020204" pitchFamily="34" charset="-122"/>
                <a:ea typeface="微软雅黑" panose="020B0503020204020204" pitchFamily="34" charset="-122"/>
              </a:rPr>
              <a:t>计算机不能直接执行</a:t>
            </a:r>
            <a:r>
              <a:rPr lang="en-US" altLang="zh-CN" sz="2000" dirty="0">
                <a:solidFill>
                  <a:srgbClr val="ED1611"/>
                </a:solidFill>
                <a:latin typeface="微软雅黑" panose="020B0503020204020204" pitchFamily="34" charset="-122"/>
                <a:ea typeface="微软雅黑" panose="020B0503020204020204" pitchFamily="34" charset="-122"/>
              </a:rPr>
              <a:t>hello.c</a:t>
            </a:r>
            <a:r>
              <a:rPr lang="zh-CN" altLang="en-US" sz="2000" dirty="0">
                <a:solidFill>
                  <a:srgbClr val="ED1611"/>
                </a:solidFill>
                <a:latin typeface="微软雅黑" panose="020B0503020204020204" pitchFamily="34" charset="-122"/>
                <a:ea typeface="微软雅黑" panose="020B0503020204020204" pitchFamily="34" charset="-122"/>
              </a:rPr>
              <a:t>！</a:t>
            </a:r>
          </a:p>
        </p:txBody>
      </p:sp>
      <p:grpSp>
        <p:nvGrpSpPr>
          <p:cNvPr id="565264" name="Group 16"/>
          <p:cNvGrpSpPr/>
          <p:nvPr/>
        </p:nvGrpSpPr>
        <p:grpSpPr>
          <a:xfrm>
            <a:off x="379413" y="5127625"/>
            <a:ext cx="1041400" cy="1089025"/>
            <a:chOff x="239" y="3230"/>
            <a:chExt cx="656" cy="686"/>
          </a:xfrm>
        </p:grpSpPr>
        <p:grpSp>
          <p:nvGrpSpPr>
            <p:cNvPr id="70672" name="Group 17"/>
            <p:cNvGrpSpPr/>
            <p:nvPr/>
          </p:nvGrpSpPr>
          <p:grpSpPr>
            <a:xfrm>
              <a:off x="273" y="3230"/>
              <a:ext cx="622" cy="238"/>
              <a:chOff x="219" y="3401"/>
              <a:chExt cx="622" cy="238"/>
            </a:xfrm>
          </p:grpSpPr>
          <p:sp>
            <p:nvSpPr>
              <p:cNvPr id="70673" name="Line 18"/>
              <p:cNvSpPr/>
              <p:nvPr/>
            </p:nvSpPr>
            <p:spPr>
              <a:xfrm>
                <a:off x="219" y="3639"/>
                <a:ext cx="595" cy="0"/>
              </a:xfrm>
              <a:prstGeom prst="line">
                <a:avLst/>
              </a:prstGeom>
              <a:ln w="38100" cap="flat" cmpd="sng">
                <a:solidFill>
                  <a:schemeClr val="tx1"/>
                </a:solidFill>
                <a:prstDash val="solid"/>
                <a:round/>
                <a:headEnd type="none" w="med" len="med"/>
                <a:tailEnd type="triangle" w="med" len="med"/>
              </a:ln>
            </p:spPr>
          </p:sp>
          <p:sp>
            <p:nvSpPr>
              <p:cNvPr id="70674" name="Text Box 19"/>
              <p:cNvSpPr txBox="1"/>
              <p:nvPr/>
            </p:nvSpPr>
            <p:spPr>
              <a:xfrm>
                <a:off x="266" y="3401"/>
                <a:ext cx="575" cy="231"/>
              </a:xfrm>
              <a:prstGeom prst="rect">
                <a:avLst/>
              </a:prstGeom>
              <a:noFill/>
              <a:ln w="9525">
                <a:noFill/>
              </a:ln>
            </p:spPr>
            <p:txBody>
              <a:bodyPr anchor="t" anchorCtr="0">
                <a:spAutoFit/>
              </a:bodyPr>
              <a:lstStyle/>
              <a:p>
                <a:pPr>
                  <a:spcBef>
                    <a:spcPct val="50000"/>
                  </a:spcBef>
                </a:pPr>
                <a:r>
                  <a:rPr lang="en-US" altLang="zh-CN" sz="1800" dirty="0">
                    <a:latin typeface="Arial" panose="020B0604020202020204" pitchFamily="34" charset="0"/>
                  </a:rPr>
                  <a:t>hello.c</a:t>
                </a:r>
              </a:p>
            </p:txBody>
          </p:sp>
        </p:grpSp>
        <p:sp>
          <p:nvSpPr>
            <p:cNvPr id="70675" name="Text Box 20"/>
            <p:cNvSpPr txBox="1"/>
            <p:nvPr/>
          </p:nvSpPr>
          <p:spPr>
            <a:xfrm>
              <a:off x="239" y="3512"/>
              <a:ext cx="631" cy="404"/>
            </a:xfrm>
            <a:prstGeom prst="rect">
              <a:avLst/>
            </a:prstGeom>
            <a:noFill/>
            <a:ln w="9525">
              <a:noFill/>
            </a:ln>
          </p:spPr>
          <p:txBody>
            <a:bodyPr anchor="t" anchorCtr="0">
              <a:spAutoFit/>
            </a:bodyPr>
            <a:lstStyle/>
            <a:p>
              <a:pPr algn="ctr"/>
              <a:r>
                <a:rPr lang="zh-CN" altLang="en-US" sz="1800" dirty="0">
                  <a:solidFill>
                    <a:srgbClr val="FF0000"/>
                  </a:solidFill>
                  <a:latin typeface="微软雅黑" panose="020B0503020204020204" pitchFamily="34" charset="-122"/>
                  <a:ea typeface="微软雅黑" panose="020B0503020204020204" pitchFamily="34" charset="-122"/>
                </a:rPr>
                <a:t>源程序</a:t>
              </a:r>
            </a:p>
            <a:p>
              <a:pPr algn="ctr"/>
              <a:r>
                <a:rPr lang="en-US" altLang="zh-CN" sz="1800" dirty="0">
                  <a:solidFill>
                    <a:srgbClr val="FF0000"/>
                  </a:solidFill>
                  <a:latin typeface="微软雅黑" panose="020B0503020204020204" pitchFamily="34" charset="-122"/>
                  <a:ea typeface="微软雅黑" panose="020B0503020204020204" pitchFamily="34" charset="-122"/>
                </a:rPr>
                <a:t>(</a:t>
              </a:r>
              <a:r>
                <a:rPr lang="zh-CN" altLang="en-US" sz="1800" dirty="0">
                  <a:solidFill>
                    <a:srgbClr val="FF0000"/>
                  </a:solidFill>
                  <a:latin typeface="微软雅黑" panose="020B0503020204020204" pitchFamily="34" charset="-122"/>
                  <a:ea typeface="微软雅黑" panose="020B0503020204020204" pitchFamily="34" charset="-122"/>
                </a:rPr>
                <a:t>文本</a:t>
              </a:r>
              <a:r>
                <a:rPr lang="en-US" altLang="zh-CN" sz="1800" dirty="0">
                  <a:solidFill>
                    <a:srgbClr val="FF0000"/>
                  </a:solidFill>
                  <a:latin typeface="微软雅黑" panose="020B0503020204020204" pitchFamily="34" charset="-122"/>
                  <a:ea typeface="微软雅黑" panose="020B0503020204020204" pitchFamily="34" charset="-122"/>
                </a:rPr>
                <a:t>)</a:t>
              </a:r>
            </a:p>
          </p:txBody>
        </p:sp>
      </p:grpSp>
      <p:grpSp>
        <p:nvGrpSpPr>
          <p:cNvPr id="565269" name="Group 21"/>
          <p:cNvGrpSpPr/>
          <p:nvPr/>
        </p:nvGrpSpPr>
        <p:grpSpPr>
          <a:xfrm>
            <a:off x="2111375" y="5103813"/>
            <a:ext cx="1085850" cy="1073150"/>
            <a:chOff x="1330" y="3215"/>
            <a:chExt cx="684" cy="676"/>
          </a:xfrm>
        </p:grpSpPr>
        <p:grpSp>
          <p:nvGrpSpPr>
            <p:cNvPr id="70677" name="Group 22"/>
            <p:cNvGrpSpPr/>
            <p:nvPr/>
          </p:nvGrpSpPr>
          <p:grpSpPr>
            <a:xfrm>
              <a:off x="1392" y="3215"/>
              <a:ext cx="622" cy="238"/>
              <a:chOff x="219" y="3401"/>
              <a:chExt cx="622" cy="238"/>
            </a:xfrm>
          </p:grpSpPr>
          <p:sp>
            <p:nvSpPr>
              <p:cNvPr id="70678" name="Line 23"/>
              <p:cNvSpPr/>
              <p:nvPr/>
            </p:nvSpPr>
            <p:spPr>
              <a:xfrm>
                <a:off x="219" y="3639"/>
                <a:ext cx="595" cy="0"/>
              </a:xfrm>
              <a:prstGeom prst="line">
                <a:avLst/>
              </a:prstGeom>
              <a:ln w="38100" cap="flat" cmpd="sng">
                <a:solidFill>
                  <a:schemeClr val="tx1"/>
                </a:solidFill>
                <a:prstDash val="solid"/>
                <a:round/>
                <a:headEnd type="none" w="med" len="med"/>
                <a:tailEnd type="triangle" w="med" len="med"/>
              </a:ln>
            </p:spPr>
          </p:sp>
          <p:sp>
            <p:nvSpPr>
              <p:cNvPr id="70679" name="Text Box 24"/>
              <p:cNvSpPr txBox="1"/>
              <p:nvPr/>
            </p:nvSpPr>
            <p:spPr>
              <a:xfrm>
                <a:off x="266" y="3401"/>
                <a:ext cx="575" cy="231"/>
              </a:xfrm>
              <a:prstGeom prst="rect">
                <a:avLst/>
              </a:prstGeom>
              <a:noFill/>
              <a:ln w="9525">
                <a:noFill/>
              </a:ln>
            </p:spPr>
            <p:txBody>
              <a:bodyPr anchor="t" anchorCtr="0">
                <a:spAutoFit/>
              </a:bodyPr>
              <a:lstStyle/>
              <a:p>
                <a:pPr>
                  <a:spcBef>
                    <a:spcPct val="50000"/>
                  </a:spcBef>
                </a:pPr>
                <a:r>
                  <a:rPr lang="en-US" altLang="zh-CN" sz="1800" dirty="0">
                    <a:latin typeface="Arial" panose="020B0604020202020204" pitchFamily="34" charset="0"/>
                  </a:rPr>
                  <a:t>hello.i</a:t>
                </a:r>
              </a:p>
            </p:txBody>
          </p:sp>
        </p:grpSp>
        <p:sp>
          <p:nvSpPr>
            <p:cNvPr id="70680" name="Text Box 25"/>
            <p:cNvSpPr txBox="1"/>
            <p:nvPr/>
          </p:nvSpPr>
          <p:spPr>
            <a:xfrm>
              <a:off x="1330" y="3487"/>
              <a:ext cx="631" cy="404"/>
            </a:xfrm>
            <a:prstGeom prst="rect">
              <a:avLst/>
            </a:prstGeom>
            <a:noFill/>
            <a:ln w="9525">
              <a:noFill/>
            </a:ln>
          </p:spPr>
          <p:txBody>
            <a:bodyPr anchor="t" anchorCtr="0">
              <a:spAutoFit/>
            </a:bodyPr>
            <a:lstStyle/>
            <a:p>
              <a:pPr algn="ctr"/>
              <a:r>
                <a:rPr lang="zh-CN" altLang="en-US" sz="1800" dirty="0">
                  <a:solidFill>
                    <a:srgbClr val="FF0000"/>
                  </a:solidFill>
                  <a:latin typeface="微软雅黑" panose="020B0503020204020204" pitchFamily="34" charset="-122"/>
                  <a:ea typeface="微软雅黑" panose="020B0503020204020204" pitchFamily="34" charset="-122"/>
                </a:rPr>
                <a:t>源程序</a:t>
              </a:r>
            </a:p>
            <a:p>
              <a:pPr algn="ctr"/>
              <a:r>
                <a:rPr lang="en-US" altLang="zh-CN" sz="1800" dirty="0">
                  <a:solidFill>
                    <a:srgbClr val="FF0000"/>
                  </a:solidFill>
                  <a:latin typeface="微软雅黑" panose="020B0503020204020204" pitchFamily="34" charset="-122"/>
                  <a:ea typeface="微软雅黑" panose="020B0503020204020204" pitchFamily="34" charset="-122"/>
                </a:rPr>
                <a:t>(</a:t>
              </a:r>
              <a:r>
                <a:rPr lang="zh-CN" altLang="en-US" sz="1800" dirty="0">
                  <a:solidFill>
                    <a:srgbClr val="FF0000"/>
                  </a:solidFill>
                  <a:latin typeface="微软雅黑" panose="020B0503020204020204" pitchFamily="34" charset="-122"/>
                  <a:ea typeface="微软雅黑" panose="020B0503020204020204" pitchFamily="34" charset="-122"/>
                </a:rPr>
                <a:t>文本</a:t>
              </a:r>
              <a:r>
                <a:rPr lang="en-US" altLang="zh-CN" sz="1800" dirty="0">
                  <a:solidFill>
                    <a:srgbClr val="FF0000"/>
                  </a:solidFill>
                  <a:latin typeface="微软雅黑" panose="020B0503020204020204" pitchFamily="34" charset="-122"/>
                  <a:ea typeface="微软雅黑" panose="020B0503020204020204" pitchFamily="34" charset="-122"/>
                </a:rPr>
                <a:t>)</a:t>
              </a:r>
            </a:p>
          </p:txBody>
        </p:sp>
      </p:grpSp>
      <p:grpSp>
        <p:nvGrpSpPr>
          <p:cNvPr id="565274" name="Group 26"/>
          <p:cNvGrpSpPr/>
          <p:nvPr/>
        </p:nvGrpSpPr>
        <p:grpSpPr>
          <a:xfrm>
            <a:off x="3883025" y="5118100"/>
            <a:ext cx="1055688" cy="1365250"/>
            <a:chOff x="2446" y="3224"/>
            <a:chExt cx="665" cy="860"/>
          </a:xfrm>
        </p:grpSpPr>
        <p:grpSp>
          <p:nvGrpSpPr>
            <p:cNvPr id="70682" name="Group 27"/>
            <p:cNvGrpSpPr/>
            <p:nvPr/>
          </p:nvGrpSpPr>
          <p:grpSpPr>
            <a:xfrm>
              <a:off x="2489" y="3224"/>
              <a:ext cx="622" cy="238"/>
              <a:chOff x="219" y="3401"/>
              <a:chExt cx="622" cy="238"/>
            </a:xfrm>
          </p:grpSpPr>
          <p:sp>
            <p:nvSpPr>
              <p:cNvPr id="70683" name="Line 28"/>
              <p:cNvSpPr/>
              <p:nvPr/>
            </p:nvSpPr>
            <p:spPr>
              <a:xfrm>
                <a:off x="219" y="3639"/>
                <a:ext cx="595" cy="0"/>
              </a:xfrm>
              <a:prstGeom prst="line">
                <a:avLst/>
              </a:prstGeom>
              <a:ln w="38100" cap="flat" cmpd="sng">
                <a:solidFill>
                  <a:schemeClr val="tx1"/>
                </a:solidFill>
                <a:prstDash val="solid"/>
                <a:round/>
                <a:headEnd type="none" w="med" len="med"/>
                <a:tailEnd type="triangle" w="med" len="med"/>
              </a:ln>
            </p:spPr>
          </p:sp>
          <p:sp>
            <p:nvSpPr>
              <p:cNvPr id="70684" name="Text Box 29"/>
              <p:cNvSpPr txBox="1"/>
              <p:nvPr/>
            </p:nvSpPr>
            <p:spPr>
              <a:xfrm>
                <a:off x="266" y="3401"/>
                <a:ext cx="575" cy="231"/>
              </a:xfrm>
              <a:prstGeom prst="rect">
                <a:avLst/>
              </a:prstGeom>
              <a:noFill/>
              <a:ln w="9525">
                <a:noFill/>
              </a:ln>
            </p:spPr>
            <p:txBody>
              <a:bodyPr anchor="t" anchorCtr="0">
                <a:spAutoFit/>
              </a:bodyPr>
              <a:lstStyle/>
              <a:p>
                <a:pPr>
                  <a:spcBef>
                    <a:spcPct val="50000"/>
                  </a:spcBef>
                </a:pPr>
                <a:r>
                  <a:rPr lang="en-US" altLang="zh-CN" sz="1800" dirty="0">
                    <a:latin typeface="Arial" panose="020B0604020202020204" pitchFamily="34" charset="0"/>
                  </a:rPr>
                  <a:t>hello.s</a:t>
                </a:r>
              </a:p>
            </p:txBody>
          </p:sp>
        </p:grpSp>
        <p:sp>
          <p:nvSpPr>
            <p:cNvPr id="70685" name="Text Box 30"/>
            <p:cNvSpPr txBox="1"/>
            <p:nvPr/>
          </p:nvSpPr>
          <p:spPr>
            <a:xfrm>
              <a:off x="2446" y="3507"/>
              <a:ext cx="631" cy="577"/>
            </a:xfrm>
            <a:prstGeom prst="rect">
              <a:avLst/>
            </a:prstGeom>
            <a:noFill/>
            <a:ln w="9525">
              <a:noFill/>
            </a:ln>
          </p:spPr>
          <p:txBody>
            <a:bodyPr anchor="t" anchorCtr="0">
              <a:spAutoFit/>
            </a:bodyPr>
            <a:lstStyle/>
            <a:p>
              <a:pPr algn="ctr"/>
              <a:r>
                <a:rPr lang="zh-CN" altLang="en-US" sz="1800" dirty="0">
                  <a:solidFill>
                    <a:srgbClr val="FF0000"/>
                  </a:solidFill>
                  <a:latin typeface="微软雅黑" panose="020B0503020204020204" pitchFamily="34" charset="-122"/>
                  <a:ea typeface="微软雅黑" panose="020B0503020204020204" pitchFamily="34" charset="-122"/>
                </a:rPr>
                <a:t>汇编语言程序</a:t>
              </a:r>
            </a:p>
            <a:p>
              <a:pPr algn="ctr"/>
              <a:r>
                <a:rPr lang="en-US" altLang="zh-CN" sz="1800" dirty="0">
                  <a:solidFill>
                    <a:srgbClr val="FF0000"/>
                  </a:solidFill>
                  <a:latin typeface="微软雅黑" panose="020B0503020204020204" pitchFamily="34" charset="-122"/>
                  <a:ea typeface="微软雅黑" panose="020B0503020204020204" pitchFamily="34" charset="-122"/>
                </a:rPr>
                <a:t>(</a:t>
              </a:r>
              <a:r>
                <a:rPr lang="zh-CN" altLang="en-US" sz="1800" dirty="0">
                  <a:solidFill>
                    <a:srgbClr val="FF0000"/>
                  </a:solidFill>
                  <a:latin typeface="微软雅黑" panose="020B0503020204020204" pitchFamily="34" charset="-122"/>
                  <a:ea typeface="微软雅黑" panose="020B0503020204020204" pitchFamily="34" charset="-122"/>
                </a:rPr>
                <a:t>文本</a:t>
              </a:r>
              <a:r>
                <a:rPr lang="en-US" altLang="zh-CN" sz="1800" dirty="0">
                  <a:solidFill>
                    <a:srgbClr val="FF0000"/>
                  </a:solidFill>
                  <a:latin typeface="微软雅黑" panose="020B0503020204020204" pitchFamily="34" charset="-122"/>
                  <a:ea typeface="微软雅黑" panose="020B0503020204020204" pitchFamily="34" charset="-122"/>
                </a:rPr>
                <a:t>)</a:t>
              </a:r>
            </a:p>
          </p:txBody>
        </p:sp>
      </p:grpSp>
      <p:grpSp>
        <p:nvGrpSpPr>
          <p:cNvPr id="565279" name="Group 31"/>
          <p:cNvGrpSpPr/>
          <p:nvPr/>
        </p:nvGrpSpPr>
        <p:grpSpPr>
          <a:xfrm>
            <a:off x="5659438" y="5076825"/>
            <a:ext cx="1093787" cy="1652588"/>
            <a:chOff x="3565" y="3198"/>
            <a:chExt cx="689" cy="1041"/>
          </a:xfrm>
        </p:grpSpPr>
        <p:grpSp>
          <p:nvGrpSpPr>
            <p:cNvPr id="70687" name="Group 32"/>
            <p:cNvGrpSpPr/>
            <p:nvPr/>
          </p:nvGrpSpPr>
          <p:grpSpPr>
            <a:xfrm>
              <a:off x="3604" y="3198"/>
              <a:ext cx="650" cy="238"/>
              <a:chOff x="219" y="3401"/>
              <a:chExt cx="622" cy="238"/>
            </a:xfrm>
          </p:grpSpPr>
          <p:sp>
            <p:nvSpPr>
              <p:cNvPr id="70688" name="Line 33"/>
              <p:cNvSpPr/>
              <p:nvPr/>
            </p:nvSpPr>
            <p:spPr>
              <a:xfrm>
                <a:off x="219" y="3639"/>
                <a:ext cx="595" cy="0"/>
              </a:xfrm>
              <a:prstGeom prst="line">
                <a:avLst/>
              </a:prstGeom>
              <a:ln w="38100" cap="flat" cmpd="sng">
                <a:solidFill>
                  <a:schemeClr val="tx1"/>
                </a:solidFill>
                <a:prstDash val="solid"/>
                <a:round/>
                <a:headEnd type="none" w="med" len="med"/>
                <a:tailEnd type="triangle" w="med" len="med"/>
              </a:ln>
            </p:spPr>
          </p:sp>
          <p:sp>
            <p:nvSpPr>
              <p:cNvPr id="70689" name="Text Box 34"/>
              <p:cNvSpPr txBox="1"/>
              <p:nvPr/>
            </p:nvSpPr>
            <p:spPr>
              <a:xfrm>
                <a:off x="266" y="3401"/>
                <a:ext cx="575" cy="231"/>
              </a:xfrm>
              <a:prstGeom prst="rect">
                <a:avLst/>
              </a:prstGeom>
              <a:noFill/>
              <a:ln w="9525">
                <a:noFill/>
              </a:ln>
            </p:spPr>
            <p:txBody>
              <a:bodyPr anchor="t" anchorCtr="0">
                <a:spAutoFit/>
              </a:bodyPr>
              <a:lstStyle/>
              <a:p>
                <a:pPr>
                  <a:spcBef>
                    <a:spcPct val="50000"/>
                  </a:spcBef>
                </a:pPr>
                <a:r>
                  <a:rPr lang="en-US" altLang="zh-CN" sz="1800" dirty="0">
                    <a:latin typeface="Arial" panose="020B0604020202020204" pitchFamily="34" charset="0"/>
                  </a:rPr>
                  <a:t>hello.o</a:t>
                </a:r>
              </a:p>
            </p:txBody>
          </p:sp>
        </p:grpSp>
        <p:sp>
          <p:nvSpPr>
            <p:cNvPr id="70690" name="Text Box 35"/>
            <p:cNvSpPr txBox="1"/>
            <p:nvPr/>
          </p:nvSpPr>
          <p:spPr>
            <a:xfrm>
              <a:off x="3565" y="3489"/>
              <a:ext cx="668" cy="750"/>
            </a:xfrm>
            <a:prstGeom prst="rect">
              <a:avLst/>
            </a:prstGeom>
            <a:noFill/>
            <a:ln w="9525">
              <a:noFill/>
            </a:ln>
          </p:spPr>
          <p:txBody>
            <a:bodyPr anchor="t" anchorCtr="0">
              <a:spAutoFit/>
            </a:bodyPr>
            <a:lstStyle/>
            <a:p>
              <a:pPr algn="ctr"/>
              <a:r>
                <a:rPr lang="zh-CN" altLang="en-US" sz="1800" dirty="0">
                  <a:solidFill>
                    <a:srgbClr val="FF0000"/>
                  </a:solidFill>
                  <a:latin typeface="微软雅黑" panose="020B0503020204020204" pitchFamily="34" charset="-122"/>
                  <a:ea typeface="微软雅黑" panose="020B0503020204020204" pitchFamily="34" charset="-122"/>
                </a:rPr>
                <a:t>可重定位目标程序</a:t>
              </a:r>
            </a:p>
            <a:p>
              <a:pPr algn="ctr"/>
              <a:r>
                <a:rPr lang="en-US" altLang="zh-CN" sz="1800" dirty="0">
                  <a:solidFill>
                    <a:srgbClr val="FF0000"/>
                  </a:solidFill>
                  <a:latin typeface="微软雅黑" panose="020B0503020204020204" pitchFamily="34" charset="-122"/>
                  <a:ea typeface="微软雅黑" panose="020B0503020204020204" pitchFamily="34" charset="-122"/>
                </a:rPr>
                <a:t>(</a:t>
              </a:r>
              <a:r>
                <a:rPr lang="zh-CN" altLang="en-US" sz="1800" dirty="0">
                  <a:solidFill>
                    <a:srgbClr val="FF0000"/>
                  </a:solidFill>
                  <a:latin typeface="微软雅黑" panose="020B0503020204020204" pitchFamily="34" charset="-122"/>
                  <a:ea typeface="微软雅黑" panose="020B0503020204020204" pitchFamily="34" charset="-122"/>
                </a:rPr>
                <a:t>二进制</a:t>
              </a:r>
              <a:r>
                <a:rPr lang="en-US" altLang="zh-CN" sz="1800" dirty="0">
                  <a:solidFill>
                    <a:srgbClr val="FF0000"/>
                  </a:solidFill>
                  <a:latin typeface="微软雅黑" panose="020B0503020204020204" pitchFamily="34" charset="-122"/>
                  <a:ea typeface="微软雅黑" panose="020B0503020204020204" pitchFamily="34" charset="-122"/>
                </a:rPr>
                <a:t>)</a:t>
              </a:r>
            </a:p>
          </p:txBody>
        </p:sp>
      </p:grpSp>
      <p:grpSp>
        <p:nvGrpSpPr>
          <p:cNvPr id="565284" name="Group 36"/>
          <p:cNvGrpSpPr/>
          <p:nvPr/>
        </p:nvGrpSpPr>
        <p:grpSpPr>
          <a:xfrm>
            <a:off x="7494588" y="5060950"/>
            <a:ext cx="1117600" cy="1365250"/>
            <a:chOff x="4721" y="3188"/>
            <a:chExt cx="704" cy="860"/>
          </a:xfrm>
        </p:grpSpPr>
        <p:grpSp>
          <p:nvGrpSpPr>
            <p:cNvPr id="70692" name="Group 37"/>
            <p:cNvGrpSpPr/>
            <p:nvPr/>
          </p:nvGrpSpPr>
          <p:grpSpPr>
            <a:xfrm>
              <a:off x="4738" y="3188"/>
              <a:ext cx="622" cy="238"/>
              <a:chOff x="219" y="3401"/>
              <a:chExt cx="622" cy="238"/>
            </a:xfrm>
          </p:grpSpPr>
          <p:sp>
            <p:nvSpPr>
              <p:cNvPr id="70693" name="Line 38"/>
              <p:cNvSpPr/>
              <p:nvPr/>
            </p:nvSpPr>
            <p:spPr>
              <a:xfrm>
                <a:off x="219" y="3639"/>
                <a:ext cx="595" cy="0"/>
              </a:xfrm>
              <a:prstGeom prst="line">
                <a:avLst/>
              </a:prstGeom>
              <a:ln w="38100" cap="flat" cmpd="sng">
                <a:solidFill>
                  <a:schemeClr val="tx1"/>
                </a:solidFill>
                <a:prstDash val="solid"/>
                <a:round/>
                <a:headEnd type="none" w="med" len="med"/>
                <a:tailEnd type="triangle" w="med" len="med"/>
              </a:ln>
            </p:spPr>
          </p:sp>
          <p:sp>
            <p:nvSpPr>
              <p:cNvPr id="70694" name="Text Box 39"/>
              <p:cNvSpPr txBox="1"/>
              <p:nvPr/>
            </p:nvSpPr>
            <p:spPr>
              <a:xfrm>
                <a:off x="266" y="3401"/>
                <a:ext cx="575" cy="231"/>
              </a:xfrm>
              <a:prstGeom prst="rect">
                <a:avLst/>
              </a:prstGeom>
              <a:noFill/>
              <a:ln w="9525">
                <a:noFill/>
              </a:ln>
            </p:spPr>
            <p:txBody>
              <a:bodyPr anchor="t" anchorCtr="0">
                <a:spAutoFit/>
              </a:bodyPr>
              <a:lstStyle/>
              <a:p>
                <a:pPr>
                  <a:spcBef>
                    <a:spcPct val="50000"/>
                  </a:spcBef>
                </a:pPr>
                <a:r>
                  <a:rPr lang="en-US" altLang="zh-CN" sz="1800" dirty="0">
                    <a:latin typeface="Arial" panose="020B0604020202020204" pitchFamily="34" charset="0"/>
                  </a:rPr>
                  <a:t>hello</a:t>
                </a:r>
              </a:p>
            </p:txBody>
          </p:sp>
        </p:grpSp>
        <p:sp>
          <p:nvSpPr>
            <p:cNvPr id="70695" name="Text Box 40"/>
            <p:cNvSpPr txBox="1"/>
            <p:nvPr/>
          </p:nvSpPr>
          <p:spPr>
            <a:xfrm>
              <a:off x="4721" y="3471"/>
              <a:ext cx="704" cy="577"/>
            </a:xfrm>
            <a:prstGeom prst="rect">
              <a:avLst/>
            </a:prstGeom>
            <a:noFill/>
            <a:ln w="9525">
              <a:noFill/>
            </a:ln>
          </p:spPr>
          <p:txBody>
            <a:bodyPr anchor="t" anchorCtr="0">
              <a:spAutoFit/>
            </a:bodyPr>
            <a:lstStyle/>
            <a:p>
              <a:pPr algn="ctr"/>
              <a:r>
                <a:rPr lang="zh-CN" altLang="en-US" sz="1800" dirty="0">
                  <a:solidFill>
                    <a:srgbClr val="FF0000"/>
                  </a:solidFill>
                  <a:latin typeface="微软雅黑" panose="020B0503020204020204" pitchFamily="34" charset="-122"/>
                  <a:ea typeface="微软雅黑" panose="020B0503020204020204" pitchFamily="34" charset="-122"/>
                </a:rPr>
                <a:t>可执行目标程序</a:t>
              </a:r>
            </a:p>
            <a:p>
              <a:pPr algn="ctr"/>
              <a:r>
                <a:rPr lang="en-US" altLang="zh-CN" sz="1800" dirty="0">
                  <a:solidFill>
                    <a:srgbClr val="FF0000"/>
                  </a:solidFill>
                  <a:latin typeface="微软雅黑" panose="020B0503020204020204" pitchFamily="34" charset="-122"/>
                  <a:ea typeface="微软雅黑" panose="020B0503020204020204" pitchFamily="34" charset="-122"/>
                </a:rPr>
                <a:t>(</a:t>
              </a:r>
              <a:r>
                <a:rPr lang="zh-CN" altLang="en-US" sz="1800" dirty="0">
                  <a:solidFill>
                    <a:srgbClr val="FF0000"/>
                  </a:solidFill>
                  <a:latin typeface="微软雅黑" panose="020B0503020204020204" pitchFamily="34" charset="-122"/>
                  <a:ea typeface="微软雅黑" panose="020B0503020204020204" pitchFamily="34" charset="-122"/>
                </a:rPr>
                <a:t>二进制</a:t>
              </a:r>
              <a:r>
                <a:rPr lang="en-US" altLang="zh-CN" sz="1800" dirty="0">
                  <a:solidFill>
                    <a:srgbClr val="FF0000"/>
                  </a:solidFill>
                  <a:latin typeface="微软雅黑" panose="020B0503020204020204" pitchFamily="34" charset="-122"/>
                  <a:ea typeface="微软雅黑" panose="020B0503020204020204" pitchFamily="34" charset="-122"/>
                </a:rPr>
                <a:t>)</a:t>
              </a:r>
            </a:p>
          </p:txBody>
        </p:sp>
      </p:grpSp>
      <p:sp>
        <p:nvSpPr>
          <p:cNvPr id="565289" name="Text Box 41"/>
          <p:cNvSpPr txBox="1"/>
          <p:nvPr/>
        </p:nvSpPr>
        <p:spPr>
          <a:xfrm>
            <a:off x="333375" y="4210050"/>
            <a:ext cx="4618038" cy="396875"/>
          </a:xfrm>
          <a:prstGeom prst="rect">
            <a:avLst/>
          </a:prstGeom>
          <a:noFill/>
          <a:ln w="9525">
            <a:noFill/>
          </a:ln>
        </p:spPr>
        <p:txBody>
          <a:bodyPr anchor="t" anchorCtr="0">
            <a:spAutoFit/>
          </a:bodyPr>
          <a:lstStyle/>
          <a:p>
            <a:pPr>
              <a:spcBef>
                <a:spcPct val="50000"/>
              </a:spcBef>
            </a:pPr>
            <a:r>
              <a:rPr lang="zh-CN" altLang="en-US" sz="2000" dirty="0">
                <a:latin typeface="微软雅黑" panose="020B0503020204020204" pitchFamily="34" charset="-122"/>
                <a:ea typeface="微软雅黑" panose="020B0503020204020204" pitchFamily="34" charset="-122"/>
              </a:rPr>
              <a:t>以下是</a:t>
            </a:r>
            <a:r>
              <a:rPr lang="en-US" altLang="zh-CN" sz="2000" dirty="0">
                <a:latin typeface="微软雅黑" panose="020B0503020204020204" pitchFamily="34" charset="-122"/>
                <a:ea typeface="微软雅黑" panose="020B0503020204020204" pitchFamily="34" charset="-122"/>
              </a:rPr>
              <a:t>GCC+Linux</a:t>
            </a:r>
            <a:r>
              <a:rPr lang="zh-CN" altLang="en-US" sz="2000" dirty="0">
                <a:latin typeface="微软雅黑" panose="020B0503020204020204" pitchFamily="34" charset="-122"/>
                <a:ea typeface="微软雅黑" panose="020B0503020204020204" pitchFamily="34" charset="-122"/>
              </a:rPr>
              <a:t>平台中的处理过程</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59440"/>
                                        </p:tgtEl>
                                        <p:attrNameLst>
                                          <p:attrName>style.visibility</p:attrName>
                                        </p:attrNameLst>
                                      </p:cBhvr>
                                      <p:to>
                                        <p:strVal val="visible"/>
                                      </p:to>
                                    </p:set>
                                    <p:animEffect transition="in" filter="blinds(horizontal)">
                                      <p:cBhvr>
                                        <p:cTn id="7" dur="500"/>
                                        <p:tgtEl>
                                          <p:spTgt spid="35944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9431">
                                            <p:txEl>
                                              <p:pRg st="0" end="0"/>
                                            </p:txEl>
                                          </p:spTgt>
                                        </p:tgtEl>
                                        <p:attrNameLst>
                                          <p:attrName>style.visibility</p:attrName>
                                        </p:attrNameLst>
                                      </p:cBhvr>
                                      <p:to>
                                        <p:strVal val="visible"/>
                                      </p:to>
                                    </p:set>
                                    <p:animEffect transition="in" filter="blinds(horizontal)">
                                      <p:cBhvr>
                                        <p:cTn id="12" dur="500"/>
                                        <p:tgtEl>
                                          <p:spTgt spid="35943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59430"/>
                                        </p:tgtEl>
                                        <p:attrNameLst>
                                          <p:attrName>style.visibility</p:attrName>
                                        </p:attrNameLst>
                                      </p:cBhvr>
                                      <p:to>
                                        <p:strVal val="visible"/>
                                      </p:to>
                                    </p:set>
                                    <p:animEffect transition="in" filter="blinds(horizontal)">
                                      <p:cBhvr>
                                        <p:cTn id="17" dur="500"/>
                                        <p:tgtEl>
                                          <p:spTgt spid="35943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65263"/>
                                        </p:tgtEl>
                                        <p:attrNameLst>
                                          <p:attrName>style.visibility</p:attrName>
                                        </p:attrNameLst>
                                      </p:cBhvr>
                                      <p:to>
                                        <p:strVal val="visible"/>
                                      </p:to>
                                    </p:set>
                                    <p:animEffect transition="in" filter="blinds(horizontal)">
                                      <p:cBhvr>
                                        <p:cTn id="22" dur="500"/>
                                        <p:tgtEl>
                                          <p:spTgt spid="56526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65289"/>
                                        </p:tgtEl>
                                        <p:attrNameLst>
                                          <p:attrName>style.visibility</p:attrName>
                                        </p:attrNameLst>
                                      </p:cBhvr>
                                      <p:to>
                                        <p:strVal val="visible"/>
                                      </p:to>
                                    </p:set>
                                    <p:animEffect transition="in" filter="blinds(horizontal)">
                                      <p:cBhvr>
                                        <p:cTn id="27" dur="500"/>
                                        <p:tgtEl>
                                          <p:spTgt spid="565289"/>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65264"/>
                                        </p:tgtEl>
                                        <p:attrNameLst>
                                          <p:attrName>style.visibility</p:attrName>
                                        </p:attrNameLst>
                                      </p:cBhvr>
                                      <p:to>
                                        <p:strVal val="visible"/>
                                      </p:to>
                                    </p:set>
                                    <p:animEffect transition="in" filter="blinds(horizontal)">
                                      <p:cBhvr>
                                        <p:cTn id="32" dur="500"/>
                                        <p:tgtEl>
                                          <p:spTgt spid="565264"/>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65256"/>
                                        </p:tgtEl>
                                        <p:attrNameLst>
                                          <p:attrName>style.visibility</p:attrName>
                                        </p:attrNameLst>
                                      </p:cBhvr>
                                      <p:to>
                                        <p:strVal val="visible"/>
                                      </p:to>
                                    </p:set>
                                    <p:animEffect transition="in" filter="blinds(horizontal)">
                                      <p:cBhvr>
                                        <p:cTn id="37" dur="500"/>
                                        <p:tgtEl>
                                          <p:spTgt spid="565256"/>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565269"/>
                                        </p:tgtEl>
                                        <p:attrNameLst>
                                          <p:attrName>style.visibility</p:attrName>
                                        </p:attrNameLst>
                                      </p:cBhvr>
                                      <p:to>
                                        <p:strVal val="visible"/>
                                      </p:to>
                                    </p:set>
                                    <p:animEffect transition="in" filter="blinds(horizontal)">
                                      <p:cBhvr>
                                        <p:cTn id="42" dur="500"/>
                                        <p:tgtEl>
                                          <p:spTgt spid="565269"/>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65257"/>
                                        </p:tgtEl>
                                        <p:attrNameLst>
                                          <p:attrName>style.visibility</p:attrName>
                                        </p:attrNameLst>
                                      </p:cBhvr>
                                      <p:to>
                                        <p:strVal val="visible"/>
                                      </p:to>
                                    </p:set>
                                    <p:animEffect transition="in" filter="blinds(horizontal)">
                                      <p:cBhvr>
                                        <p:cTn id="47" dur="500"/>
                                        <p:tgtEl>
                                          <p:spTgt spid="565257"/>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565274"/>
                                        </p:tgtEl>
                                        <p:attrNameLst>
                                          <p:attrName>style.visibility</p:attrName>
                                        </p:attrNameLst>
                                      </p:cBhvr>
                                      <p:to>
                                        <p:strVal val="visible"/>
                                      </p:to>
                                    </p:set>
                                    <p:animEffect transition="in" filter="blinds(horizontal)">
                                      <p:cBhvr>
                                        <p:cTn id="52" dur="500"/>
                                        <p:tgtEl>
                                          <p:spTgt spid="565274"/>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65258"/>
                                        </p:tgtEl>
                                        <p:attrNameLst>
                                          <p:attrName>style.visibility</p:attrName>
                                        </p:attrNameLst>
                                      </p:cBhvr>
                                      <p:to>
                                        <p:strVal val="visible"/>
                                      </p:to>
                                    </p:set>
                                    <p:animEffect transition="in" filter="blinds(horizontal)">
                                      <p:cBhvr>
                                        <p:cTn id="57" dur="500"/>
                                        <p:tgtEl>
                                          <p:spTgt spid="565258"/>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565279"/>
                                        </p:tgtEl>
                                        <p:attrNameLst>
                                          <p:attrName>style.visibility</p:attrName>
                                        </p:attrNameLst>
                                      </p:cBhvr>
                                      <p:to>
                                        <p:strVal val="visible"/>
                                      </p:to>
                                    </p:set>
                                    <p:animEffect transition="in" filter="blinds(horizontal)">
                                      <p:cBhvr>
                                        <p:cTn id="62" dur="500"/>
                                        <p:tgtEl>
                                          <p:spTgt spid="565279"/>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565260"/>
                                        </p:tgtEl>
                                        <p:attrNameLst>
                                          <p:attrName>style.visibility</p:attrName>
                                        </p:attrNameLst>
                                      </p:cBhvr>
                                      <p:to>
                                        <p:strVal val="visible"/>
                                      </p:to>
                                    </p:set>
                                    <p:animEffect transition="in" filter="blinds(horizontal)">
                                      <p:cBhvr>
                                        <p:cTn id="67" dur="500"/>
                                        <p:tgtEl>
                                          <p:spTgt spid="565260"/>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565259"/>
                                        </p:tgtEl>
                                        <p:attrNameLst>
                                          <p:attrName>style.visibility</p:attrName>
                                        </p:attrNameLst>
                                      </p:cBhvr>
                                      <p:to>
                                        <p:strVal val="visible"/>
                                      </p:to>
                                    </p:set>
                                    <p:animEffect transition="in" filter="blinds(horizontal)">
                                      <p:cBhvr>
                                        <p:cTn id="72" dur="500"/>
                                        <p:tgtEl>
                                          <p:spTgt spid="565259"/>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565284"/>
                                        </p:tgtEl>
                                        <p:attrNameLst>
                                          <p:attrName>style.visibility</p:attrName>
                                        </p:attrNameLst>
                                      </p:cBhvr>
                                      <p:to>
                                        <p:strVal val="visible"/>
                                      </p:to>
                                    </p:set>
                                    <p:animEffect transition="in" filter="blinds(horizontal)">
                                      <p:cBhvr>
                                        <p:cTn id="77" dur="500"/>
                                        <p:tgtEl>
                                          <p:spTgt spid="565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30" grpId="0" animBg="1"/>
      <p:bldP spid="359440" grpId="0"/>
      <p:bldP spid="565256" grpId="0" animBg="1"/>
      <p:bldP spid="565257" grpId="0" animBg="1"/>
      <p:bldP spid="565258" grpId="0" animBg="1"/>
      <p:bldP spid="565259" grpId="0" animBg="1"/>
      <p:bldP spid="565263" grpId="0"/>
      <p:bldP spid="56528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2"/>
          <p:cNvSpPr>
            <a:spLocks noGrp="1"/>
          </p:cNvSpPr>
          <p:nvPr>
            <p:ph type="title"/>
          </p:nvPr>
        </p:nvSpPr>
        <p:spPr>
          <a:xfrm>
            <a:off x="457200" y="88900"/>
            <a:ext cx="8229600" cy="561975"/>
          </a:xfrm>
        </p:spPr>
        <p:txBody>
          <a:bodyPr vert="horz" wrap="square" lIns="63500" tIns="25400" rIns="63500" bIns="25400" anchor="t" anchorCtr="0">
            <a:spAutoFit/>
          </a:bodyPr>
          <a:lstStyle/>
          <a:p>
            <a:r>
              <a:rPr lang="zh-CN" altLang="en-US" sz="3600" dirty="0"/>
              <a:t>不同层次语言之间的等价转换</a:t>
            </a:r>
          </a:p>
        </p:txBody>
      </p:sp>
      <p:pic>
        <p:nvPicPr>
          <p:cNvPr id="71682" name="Picture 3"/>
          <p:cNvPicPr>
            <a:picLocks noChangeAspect="1"/>
          </p:cNvPicPr>
          <p:nvPr/>
        </p:nvPicPr>
        <p:blipFill>
          <a:blip r:embed="rId2"/>
          <a:stretch>
            <a:fillRect/>
          </a:stretch>
        </p:blipFill>
        <p:spPr>
          <a:xfrm>
            <a:off x="0" y="1116013"/>
            <a:ext cx="8812213" cy="4892675"/>
          </a:xfrm>
          <a:prstGeom prst="rect">
            <a:avLst/>
          </a:prstGeom>
          <a:noFill/>
          <a:ln w="9525">
            <a:noFill/>
          </a:ln>
        </p:spPr>
      </p:pic>
      <p:sp>
        <p:nvSpPr>
          <p:cNvPr id="568324" name="Rectangle 4"/>
          <p:cNvSpPr/>
          <p:nvPr/>
        </p:nvSpPr>
        <p:spPr>
          <a:xfrm>
            <a:off x="4005263" y="3746500"/>
            <a:ext cx="798512" cy="1147763"/>
          </a:xfrm>
          <a:prstGeom prst="rect">
            <a:avLst/>
          </a:prstGeom>
          <a:solidFill>
            <a:schemeClr val="accent2">
              <a:alpha val="34117"/>
            </a:scheme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8325" name="Rectangle 5"/>
          <p:cNvSpPr/>
          <p:nvPr/>
        </p:nvSpPr>
        <p:spPr>
          <a:xfrm>
            <a:off x="4837113" y="3751263"/>
            <a:ext cx="654050" cy="1147762"/>
          </a:xfrm>
          <a:prstGeom prst="rect">
            <a:avLst/>
          </a:prstGeom>
          <a:solidFill>
            <a:srgbClr val="800080">
              <a:alpha val="34117"/>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8326" name="Rectangle 6"/>
          <p:cNvSpPr/>
          <p:nvPr/>
        </p:nvSpPr>
        <p:spPr>
          <a:xfrm>
            <a:off x="5505450" y="3736975"/>
            <a:ext cx="654050" cy="1147763"/>
          </a:xfrm>
          <a:prstGeom prst="rect">
            <a:avLst/>
          </a:prstGeom>
          <a:solidFill>
            <a:srgbClr val="339966">
              <a:alpha val="38039"/>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8327" name="Rectangle 7"/>
          <p:cNvSpPr/>
          <p:nvPr/>
        </p:nvSpPr>
        <p:spPr>
          <a:xfrm>
            <a:off x="6157913" y="3736975"/>
            <a:ext cx="2060575" cy="1147763"/>
          </a:xfrm>
          <a:prstGeom prst="rect">
            <a:avLst/>
          </a:prstGeom>
          <a:solidFill>
            <a:srgbClr val="FF0000">
              <a:alpha val="34117"/>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8328" name="Line 8"/>
          <p:cNvSpPr/>
          <p:nvPr/>
        </p:nvSpPr>
        <p:spPr>
          <a:xfrm>
            <a:off x="3962400" y="4037013"/>
            <a:ext cx="4252913" cy="0"/>
          </a:xfrm>
          <a:prstGeom prst="line">
            <a:avLst/>
          </a:prstGeom>
          <a:ln w="28575" cap="flat" cmpd="sng">
            <a:solidFill>
              <a:schemeClr val="accent2"/>
            </a:solidFill>
            <a:prstDash val="solid"/>
            <a:round/>
            <a:headEnd type="none" w="med" len="med"/>
            <a:tailEnd type="none" w="med" len="med"/>
          </a:ln>
        </p:spPr>
      </p:sp>
      <p:sp>
        <p:nvSpPr>
          <p:cNvPr id="568329" name="Line 9"/>
          <p:cNvSpPr/>
          <p:nvPr/>
        </p:nvSpPr>
        <p:spPr>
          <a:xfrm>
            <a:off x="3970338" y="4302125"/>
            <a:ext cx="4252912" cy="0"/>
          </a:xfrm>
          <a:prstGeom prst="line">
            <a:avLst/>
          </a:prstGeom>
          <a:ln w="28575" cap="flat" cmpd="sng">
            <a:solidFill>
              <a:srgbClr val="FFFF00"/>
            </a:solidFill>
            <a:prstDash val="solid"/>
            <a:round/>
            <a:headEnd type="none" w="med" len="med"/>
            <a:tailEnd type="none" w="med" len="med"/>
          </a:ln>
        </p:spPr>
      </p:sp>
      <p:sp>
        <p:nvSpPr>
          <p:cNvPr id="568330" name="Line 10"/>
          <p:cNvSpPr/>
          <p:nvPr/>
        </p:nvSpPr>
        <p:spPr>
          <a:xfrm>
            <a:off x="3956050" y="4602163"/>
            <a:ext cx="4252913" cy="0"/>
          </a:xfrm>
          <a:prstGeom prst="line">
            <a:avLst/>
          </a:prstGeom>
          <a:ln w="28575" cap="flat" cmpd="sng">
            <a:solidFill>
              <a:srgbClr val="FFFF00"/>
            </a:solidFill>
            <a:prstDash val="solid"/>
            <a:round/>
            <a:headEnd type="none" w="med" len="med"/>
            <a:tailEnd type="none" w="med" len="med"/>
          </a:ln>
        </p:spPr>
      </p:sp>
      <p:sp>
        <p:nvSpPr>
          <p:cNvPr id="568331" name="Line 11"/>
          <p:cNvSpPr/>
          <p:nvPr/>
        </p:nvSpPr>
        <p:spPr>
          <a:xfrm>
            <a:off x="3956050" y="4887913"/>
            <a:ext cx="4252913" cy="0"/>
          </a:xfrm>
          <a:prstGeom prst="line">
            <a:avLst/>
          </a:prstGeom>
          <a:ln w="28575" cap="flat" cmpd="sng">
            <a:solidFill>
              <a:srgbClr val="00FF00"/>
            </a:solidFill>
            <a:prstDash val="solid"/>
            <a:round/>
            <a:headEnd type="none" w="med" len="med"/>
            <a:tailEnd type="none" w="med" len="med"/>
          </a:ln>
        </p:spPr>
      </p:sp>
      <p:sp>
        <p:nvSpPr>
          <p:cNvPr id="568332" name="Rectangle 12"/>
          <p:cNvSpPr/>
          <p:nvPr/>
        </p:nvSpPr>
        <p:spPr>
          <a:xfrm>
            <a:off x="4978400" y="2643188"/>
            <a:ext cx="1379538" cy="552450"/>
          </a:xfrm>
          <a:prstGeom prst="rect">
            <a:avLst/>
          </a:prstGeom>
          <a:solidFill>
            <a:srgbClr val="FFFF00">
              <a:alpha val="45097"/>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8333" name="Rectangle 13"/>
          <p:cNvSpPr/>
          <p:nvPr/>
        </p:nvSpPr>
        <p:spPr>
          <a:xfrm>
            <a:off x="4940300" y="1487488"/>
            <a:ext cx="1379538" cy="304800"/>
          </a:xfrm>
          <a:prstGeom prst="rect">
            <a:avLst/>
          </a:prstGeom>
          <a:solidFill>
            <a:srgbClr val="FFFF00">
              <a:alpha val="45097"/>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8334" name="Rectangle 14"/>
          <p:cNvSpPr/>
          <p:nvPr/>
        </p:nvSpPr>
        <p:spPr>
          <a:xfrm>
            <a:off x="4959350" y="1187450"/>
            <a:ext cx="1379538" cy="304800"/>
          </a:xfrm>
          <a:prstGeom prst="rect">
            <a:avLst/>
          </a:prstGeom>
          <a:solidFill>
            <a:schemeClr val="accent2">
              <a:alpha val="45097"/>
            </a:scheme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8335" name="Rectangle 15"/>
          <p:cNvSpPr/>
          <p:nvPr/>
        </p:nvSpPr>
        <p:spPr>
          <a:xfrm>
            <a:off x="4946650" y="1798638"/>
            <a:ext cx="1379538" cy="304800"/>
          </a:xfrm>
          <a:prstGeom prst="rect">
            <a:avLst/>
          </a:prstGeom>
          <a:solidFill>
            <a:srgbClr val="00FF00">
              <a:alpha val="30980"/>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8336" name="Rectangle 16"/>
          <p:cNvSpPr/>
          <p:nvPr/>
        </p:nvSpPr>
        <p:spPr>
          <a:xfrm>
            <a:off x="4995863" y="3211513"/>
            <a:ext cx="1379537" cy="304800"/>
          </a:xfrm>
          <a:prstGeom prst="rect">
            <a:avLst/>
          </a:prstGeom>
          <a:solidFill>
            <a:srgbClr val="00FF00">
              <a:alpha val="30980"/>
            </a:srgb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sp>
        <p:nvSpPr>
          <p:cNvPr id="568337" name="Rectangle 17"/>
          <p:cNvSpPr/>
          <p:nvPr/>
        </p:nvSpPr>
        <p:spPr>
          <a:xfrm>
            <a:off x="4979988" y="2338388"/>
            <a:ext cx="1379537" cy="304800"/>
          </a:xfrm>
          <a:prstGeom prst="rect">
            <a:avLst/>
          </a:prstGeom>
          <a:solidFill>
            <a:schemeClr val="accent2">
              <a:alpha val="45097"/>
            </a:schemeClr>
          </a:solidFill>
          <a:ln w="9525">
            <a:noFill/>
          </a:ln>
        </p:spPr>
        <p:txBody>
          <a:bodyPr wrap="none" anchor="ctr" anchorCtr="0"/>
          <a:lstStyle/>
          <a:p>
            <a:endParaRPr lang="zh-CN" altLang="en-US" sz="1800" dirty="0">
              <a:latin typeface="Arial" panose="020B0604020202020204" pitchFamily="34" charset="0"/>
              <a:ea typeface="宋体" panose="02010600030101010101" pitchFamily="2" charset="-122"/>
            </a:endParaRPr>
          </a:p>
        </p:txBody>
      </p:sp>
      <p:grpSp>
        <p:nvGrpSpPr>
          <p:cNvPr id="568338" name="Group 18"/>
          <p:cNvGrpSpPr/>
          <p:nvPr/>
        </p:nvGrpSpPr>
        <p:grpSpPr>
          <a:xfrm>
            <a:off x="4354513" y="3427413"/>
            <a:ext cx="2308225" cy="333375"/>
            <a:chOff x="2743" y="2249"/>
            <a:chExt cx="1454" cy="210"/>
          </a:xfrm>
        </p:grpSpPr>
        <p:sp>
          <p:nvSpPr>
            <p:cNvPr id="71698" name="Line 19"/>
            <p:cNvSpPr/>
            <p:nvPr/>
          </p:nvSpPr>
          <p:spPr>
            <a:xfrm flipH="1">
              <a:off x="2743" y="2277"/>
              <a:ext cx="484" cy="155"/>
            </a:xfrm>
            <a:prstGeom prst="line">
              <a:avLst/>
            </a:prstGeom>
            <a:ln w="38100" cap="flat" cmpd="sng">
              <a:solidFill>
                <a:srgbClr val="FF0000"/>
              </a:solidFill>
              <a:prstDash val="solid"/>
              <a:round/>
              <a:headEnd type="none" w="med" len="med"/>
              <a:tailEnd type="triangle" w="med" len="med"/>
            </a:ln>
          </p:spPr>
        </p:sp>
        <p:sp>
          <p:nvSpPr>
            <p:cNvPr id="71699" name="Line 20"/>
            <p:cNvSpPr/>
            <p:nvPr/>
          </p:nvSpPr>
          <p:spPr>
            <a:xfrm flipH="1">
              <a:off x="3310" y="2267"/>
              <a:ext cx="548" cy="156"/>
            </a:xfrm>
            <a:prstGeom prst="line">
              <a:avLst/>
            </a:prstGeom>
            <a:ln w="38100" cap="flat" cmpd="sng">
              <a:solidFill>
                <a:srgbClr val="FF0000"/>
              </a:solidFill>
              <a:prstDash val="solid"/>
              <a:round/>
              <a:headEnd type="none" w="med" len="med"/>
              <a:tailEnd type="triangle" w="med" len="med"/>
            </a:ln>
          </p:spPr>
        </p:sp>
        <p:sp>
          <p:nvSpPr>
            <p:cNvPr id="71700" name="Line 21"/>
            <p:cNvSpPr/>
            <p:nvPr/>
          </p:nvSpPr>
          <p:spPr>
            <a:xfrm>
              <a:off x="3520" y="2249"/>
              <a:ext cx="192" cy="201"/>
            </a:xfrm>
            <a:prstGeom prst="line">
              <a:avLst/>
            </a:prstGeom>
            <a:ln w="38100" cap="flat" cmpd="sng">
              <a:solidFill>
                <a:srgbClr val="FF0000"/>
              </a:solidFill>
              <a:prstDash val="solid"/>
              <a:round/>
              <a:headEnd type="none" w="med" len="med"/>
              <a:tailEnd type="triangle" w="med" len="med"/>
            </a:ln>
          </p:spPr>
        </p:sp>
        <p:sp>
          <p:nvSpPr>
            <p:cNvPr id="71701" name="Line 22"/>
            <p:cNvSpPr/>
            <p:nvPr/>
          </p:nvSpPr>
          <p:spPr>
            <a:xfrm>
              <a:off x="3676" y="2258"/>
              <a:ext cx="521" cy="201"/>
            </a:xfrm>
            <a:prstGeom prst="line">
              <a:avLst/>
            </a:prstGeom>
            <a:ln w="38100" cap="flat" cmpd="sng">
              <a:solidFill>
                <a:srgbClr val="FF0000"/>
              </a:solidFill>
              <a:prstDash val="solid"/>
              <a:round/>
              <a:headEnd type="none" w="med" len="med"/>
              <a:tailEnd type="triangle" w="med" len="med"/>
            </a:ln>
          </p:spPr>
        </p:sp>
      </p:grpSp>
      <p:sp>
        <p:nvSpPr>
          <p:cNvPr id="568343" name="Text Box 23"/>
          <p:cNvSpPr txBox="1"/>
          <p:nvPr/>
        </p:nvSpPr>
        <p:spPr>
          <a:xfrm>
            <a:off x="6734175" y="2559050"/>
            <a:ext cx="1930400" cy="1006475"/>
          </a:xfrm>
          <a:prstGeom prst="rect">
            <a:avLst/>
          </a:prstGeom>
          <a:noFill/>
          <a:ln w="9525">
            <a:noFill/>
          </a:ln>
        </p:spPr>
        <p:txBody>
          <a:bodyPr anchor="t" anchorCtr="0">
            <a:spAutoFit/>
          </a:bodyPr>
          <a:lstStyle/>
          <a:p>
            <a:pPr>
              <a:spcBef>
                <a:spcPct val="50000"/>
              </a:spcBef>
            </a:pPr>
            <a:r>
              <a:rPr lang="zh-CN" altLang="en-US" sz="2000" dirty="0">
                <a:latin typeface="Arial" panose="020B0604020202020204" pitchFamily="34" charset="0"/>
                <a:ea typeface="微软雅黑" panose="020B0503020204020204" pitchFamily="34" charset="-122"/>
              </a:rPr>
              <a:t>每条指令由操作码和若干地址码组成</a:t>
            </a:r>
          </a:p>
        </p:txBody>
      </p:sp>
      <p:sp>
        <p:nvSpPr>
          <p:cNvPr id="568344" name="Text Box 24"/>
          <p:cNvSpPr txBox="1"/>
          <p:nvPr/>
        </p:nvSpPr>
        <p:spPr>
          <a:xfrm>
            <a:off x="985838" y="6026150"/>
            <a:ext cx="6546850" cy="396875"/>
          </a:xfrm>
          <a:prstGeom prst="rect">
            <a:avLst/>
          </a:prstGeom>
          <a:noFill/>
          <a:ln w="9525">
            <a:noFill/>
          </a:ln>
        </p:spPr>
        <p:txBody>
          <a:bodyPr anchor="t" anchorCtr="0">
            <a:spAutoFit/>
          </a:bodyPr>
          <a:lstStyle/>
          <a:p>
            <a:pPr>
              <a:spcBef>
                <a:spcPct val="50000"/>
              </a:spcBef>
            </a:pPr>
            <a:r>
              <a:rPr lang="zh-CN" altLang="en-US" sz="2000" dirty="0">
                <a:solidFill>
                  <a:srgbClr val="FF0000"/>
                </a:solidFill>
                <a:latin typeface="Arial" panose="020B0604020202020204" pitchFamily="34" charset="0"/>
                <a:ea typeface="微软雅黑" panose="020B0503020204020204" pitchFamily="34" charset="-122"/>
              </a:rPr>
              <a:t>任何高级语言程序最终通过执行若干条指令来完成！</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68334"/>
                                        </p:tgtEl>
                                        <p:attrNameLst>
                                          <p:attrName>style.visibility</p:attrName>
                                        </p:attrNameLst>
                                      </p:cBhvr>
                                      <p:to>
                                        <p:strVal val="visible"/>
                                      </p:to>
                                    </p:set>
                                    <p:animEffect transition="in" filter="blinds(horizontal)">
                                      <p:cBhvr>
                                        <p:cTn id="7" dur="500"/>
                                        <p:tgtEl>
                                          <p:spTgt spid="56833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68337"/>
                                        </p:tgtEl>
                                        <p:attrNameLst>
                                          <p:attrName>style.visibility</p:attrName>
                                        </p:attrNameLst>
                                      </p:cBhvr>
                                      <p:to>
                                        <p:strVal val="visible"/>
                                      </p:to>
                                    </p:set>
                                    <p:animEffect transition="in" filter="blinds(horizontal)">
                                      <p:cBhvr>
                                        <p:cTn id="12" dur="500"/>
                                        <p:tgtEl>
                                          <p:spTgt spid="56833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68333"/>
                                        </p:tgtEl>
                                        <p:attrNameLst>
                                          <p:attrName>style.visibility</p:attrName>
                                        </p:attrNameLst>
                                      </p:cBhvr>
                                      <p:to>
                                        <p:strVal val="visible"/>
                                      </p:to>
                                    </p:set>
                                    <p:animEffect transition="in" filter="blinds(horizontal)">
                                      <p:cBhvr>
                                        <p:cTn id="17" dur="500"/>
                                        <p:tgtEl>
                                          <p:spTgt spid="56833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68332"/>
                                        </p:tgtEl>
                                        <p:attrNameLst>
                                          <p:attrName>style.visibility</p:attrName>
                                        </p:attrNameLst>
                                      </p:cBhvr>
                                      <p:to>
                                        <p:strVal val="visible"/>
                                      </p:to>
                                    </p:set>
                                    <p:animEffect transition="in" filter="blinds(horizontal)">
                                      <p:cBhvr>
                                        <p:cTn id="22" dur="500"/>
                                        <p:tgtEl>
                                          <p:spTgt spid="56833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68335"/>
                                        </p:tgtEl>
                                        <p:attrNameLst>
                                          <p:attrName>style.visibility</p:attrName>
                                        </p:attrNameLst>
                                      </p:cBhvr>
                                      <p:to>
                                        <p:strVal val="visible"/>
                                      </p:to>
                                    </p:set>
                                    <p:animEffect transition="in" filter="blinds(horizontal)">
                                      <p:cBhvr>
                                        <p:cTn id="27" dur="500"/>
                                        <p:tgtEl>
                                          <p:spTgt spid="56833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68336"/>
                                        </p:tgtEl>
                                        <p:attrNameLst>
                                          <p:attrName>style.visibility</p:attrName>
                                        </p:attrNameLst>
                                      </p:cBhvr>
                                      <p:to>
                                        <p:strVal val="visible"/>
                                      </p:to>
                                    </p:set>
                                    <p:animEffect transition="in" filter="blinds(horizontal)">
                                      <p:cBhvr>
                                        <p:cTn id="32" dur="500"/>
                                        <p:tgtEl>
                                          <p:spTgt spid="568336"/>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68328"/>
                                        </p:tgtEl>
                                        <p:attrNameLst>
                                          <p:attrName>style.visibility</p:attrName>
                                        </p:attrNameLst>
                                      </p:cBhvr>
                                      <p:to>
                                        <p:strVal val="visible"/>
                                      </p:to>
                                    </p:set>
                                    <p:animEffect transition="in" filter="blinds(horizontal)">
                                      <p:cBhvr>
                                        <p:cTn id="37" dur="500"/>
                                        <p:tgtEl>
                                          <p:spTgt spid="56832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568329"/>
                                        </p:tgtEl>
                                        <p:attrNameLst>
                                          <p:attrName>style.visibility</p:attrName>
                                        </p:attrNameLst>
                                      </p:cBhvr>
                                      <p:to>
                                        <p:strVal val="visible"/>
                                      </p:to>
                                    </p:set>
                                    <p:animEffect transition="in" filter="blinds(horizontal)">
                                      <p:cBhvr>
                                        <p:cTn id="42" dur="500"/>
                                        <p:tgtEl>
                                          <p:spTgt spid="568329"/>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568330"/>
                                        </p:tgtEl>
                                        <p:attrNameLst>
                                          <p:attrName>style.visibility</p:attrName>
                                        </p:attrNameLst>
                                      </p:cBhvr>
                                      <p:to>
                                        <p:strVal val="visible"/>
                                      </p:to>
                                    </p:set>
                                    <p:animEffect transition="in" filter="blinds(horizontal)">
                                      <p:cBhvr>
                                        <p:cTn id="47" dur="500"/>
                                        <p:tgtEl>
                                          <p:spTgt spid="568330"/>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568331"/>
                                        </p:tgtEl>
                                        <p:attrNameLst>
                                          <p:attrName>style.visibility</p:attrName>
                                        </p:attrNameLst>
                                      </p:cBhvr>
                                      <p:to>
                                        <p:strVal val="visible"/>
                                      </p:to>
                                    </p:set>
                                    <p:animEffect transition="in" filter="blinds(horizontal)">
                                      <p:cBhvr>
                                        <p:cTn id="52" dur="500"/>
                                        <p:tgtEl>
                                          <p:spTgt spid="568331"/>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68324"/>
                                        </p:tgtEl>
                                        <p:attrNameLst>
                                          <p:attrName>style.visibility</p:attrName>
                                        </p:attrNameLst>
                                      </p:cBhvr>
                                      <p:to>
                                        <p:strVal val="visible"/>
                                      </p:to>
                                    </p:set>
                                    <p:animEffect transition="in" filter="blinds(horizontal)">
                                      <p:cBhvr>
                                        <p:cTn id="57" dur="500"/>
                                        <p:tgtEl>
                                          <p:spTgt spid="568324"/>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568325"/>
                                        </p:tgtEl>
                                        <p:attrNameLst>
                                          <p:attrName>style.visibility</p:attrName>
                                        </p:attrNameLst>
                                      </p:cBhvr>
                                      <p:to>
                                        <p:strVal val="visible"/>
                                      </p:to>
                                    </p:set>
                                    <p:animEffect transition="in" filter="blinds(horizontal)">
                                      <p:cBhvr>
                                        <p:cTn id="62" dur="500"/>
                                        <p:tgtEl>
                                          <p:spTgt spid="568325"/>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568326"/>
                                        </p:tgtEl>
                                        <p:attrNameLst>
                                          <p:attrName>style.visibility</p:attrName>
                                        </p:attrNameLst>
                                      </p:cBhvr>
                                      <p:to>
                                        <p:strVal val="visible"/>
                                      </p:to>
                                    </p:set>
                                    <p:animEffect transition="in" filter="blinds(horizontal)">
                                      <p:cBhvr>
                                        <p:cTn id="67" dur="500"/>
                                        <p:tgtEl>
                                          <p:spTgt spid="568326"/>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568327"/>
                                        </p:tgtEl>
                                        <p:attrNameLst>
                                          <p:attrName>style.visibility</p:attrName>
                                        </p:attrNameLst>
                                      </p:cBhvr>
                                      <p:to>
                                        <p:strVal val="visible"/>
                                      </p:to>
                                    </p:set>
                                    <p:animEffect transition="in" filter="blinds(horizontal)">
                                      <p:cBhvr>
                                        <p:cTn id="72" dur="500"/>
                                        <p:tgtEl>
                                          <p:spTgt spid="568327"/>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568338"/>
                                        </p:tgtEl>
                                        <p:attrNameLst>
                                          <p:attrName>style.visibility</p:attrName>
                                        </p:attrNameLst>
                                      </p:cBhvr>
                                      <p:to>
                                        <p:strVal val="visible"/>
                                      </p:to>
                                    </p:set>
                                    <p:animEffect transition="in" filter="blinds(horizontal)">
                                      <p:cBhvr>
                                        <p:cTn id="77" dur="500"/>
                                        <p:tgtEl>
                                          <p:spTgt spid="568338"/>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568343"/>
                                        </p:tgtEl>
                                        <p:attrNameLst>
                                          <p:attrName>style.visibility</p:attrName>
                                        </p:attrNameLst>
                                      </p:cBhvr>
                                      <p:to>
                                        <p:strVal val="visible"/>
                                      </p:to>
                                    </p:set>
                                    <p:animEffect transition="in" filter="blinds(horizontal)">
                                      <p:cBhvr>
                                        <p:cTn id="82" dur="500"/>
                                        <p:tgtEl>
                                          <p:spTgt spid="568343"/>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568344"/>
                                        </p:tgtEl>
                                        <p:attrNameLst>
                                          <p:attrName>style.visibility</p:attrName>
                                        </p:attrNameLst>
                                      </p:cBhvr>
                                      <p:to>
                                        <p:strVal val="visible"/>
                                      </p:to>
                                    </p:set>
                                    <p:animEffect transition="in" filter="blinds(horizontal)">
                                      <p:cBhvr>
                                        <p:cTn id="87" dur="500"/>
                                        <p:tgtEl>
                                          <p:spTgt spid="568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8324" grpId="0" animBg="1"/>
      <p:bldP spid="568325" grpId="0" animBg="1"/>
      <p:bldP spid="568326" grpId="0" animBg="1"/>
      <p:bldP spid="568327" grpId="0" animBg="1"/>
      <p:bldP spid="568332" grpId="0" animBg="1"/>
      <p:bldP spid="568333" grpId="0" animBg="1"/>
      <p:bldP spid="568334" grpId="0" animBg="1"/>
      <p:bldP spid="568335" grpId="0" animBg="1"/>
      <p:bldP spid="568336" grpId="0" animBg="1"/>
      <p:bldP spid="568337" grpId="0" animBg="1"/>
      <p:bldP spid="568343" grpId="0"/>
      <p:bldP spid="56834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Grp="1"/>
          </p:cNvSpPr>
          <p:nvPr>
            <p:ph type="title"/>
          </p:nvPr>
        </p:nvSpPr>
        <p:spPr>
          <a:xfrm>
            <a:off x="457200" y="207963"/>
            <a:ext cx="8229600" cy="561975"/>
          </a:xfrm>
        </p:spPr>
        <p:txBody>
          <a:bodyPr vert="horz" wrap="square" lIns="63500" tIns="25400" rIns="63500" bIns="25400" anchor="t" anchorCtr="0">
            <a:spAutoFit/>
          </a:bodyPr>
          <a:lstStyle/>
          <a:p>
            <a:r>
              <a:rPr lang="zh-CN" altLang="en-US" sz="3600" dirty="0"/>
              <a:t>开发和运行程序需什么支撑？</a:t>
            </a:r>
          </a:p>
        </p:txBody>
      </p:sp>
      <p:sp>
        <p:nvSpPr>
          <p:cNvPr id="569347" name="Rectangle 3"/>
          <p:cNvSpPr>
            <a:spLocks noGrp="1"/>
          </p:cNvSpPr>
          <p:nvPr>
            <p:ph idx="1"/>
          </p:nvPr>
        </p:nvSpPr>
        <p:spPr>
          <a:xfrm>
            <a:off x="222250" y="836613"/>
            <a:ext cx="8534400" cy="5218112"/>
          </a:xfrm>
        </p:spPr>
        <p:txBody>
          <a:bodyPr vert="horz" wrap="square" lIns="63500" tIns="25400" rIns="63500" bIns="25400" anchor="t" anchorCtr="0">
            <a:spAutoFit/>
          </a:bodyPr>
          <a:lstStyle/>
          <a:p>
            <a:r>
              <a:rPr lang="zh-CN" altLang="en-US" sz="2100" dirty="0">
                <a:latin typeface="微软雅黑" panose="020B0503020204020204" pitchFamily="34" charset="-122"/>
                <a:ea typeface="微软雅黑" panose="020B0503020204020204" pitchFamily="34" charset="-122"/>
              </a:rPr>
              <a:t>最早的程序开发很简单（怎样简单？）</a:t>
            </a:r>
          </a:p>
          <a:p>
            <a:pPr lvl="1"/>
            <a:r>
              <a:rPr lang="zh-CN" altLang="en-US" sz="2100" dirty="0">
                <a:latin typeface="微软雅黑" panose="020B0503020204020204" pitchFamily="34" charset="-122"/>
                <a:ea typeface="微软雅黑" panose="020B0503020204020204" pitchFamily="34" charset="-122"/>
              </a:rPr>
              <a:t>直接输入指令和数据，启动后把第一条指令地址送</a:t>
            </a:r>
            <a:r>
              <a:rPr lang="en-US" altLang="zh-CN" sz="2100" dirty="0">
                <a:latin typeface="微软雅黑" panose="020B0503020204020204" pitchFamily="34" charset="-122"/>
                <a:ea typeface="微软雅黑" panose="020B0503020204020204" pitchFamily="34" charset="-122"/>
              </a:rPr>
              <a:t>PC</a:t>
            </a:r>
            <a:r>
              <a:rPr lang="zh-CN" altLang="en-US" sz="2100" dirty="0">
                <a:latin typeface="微软雅黑" panose="020B0503020204020204" pitchFamily="34" charset="-122"/>
                <a:ea typeface="微软雅黑" panose="020B0503020204020204" pitchFamily="34" charset="-122"/>
              </a:rPr>
              <a:t>开始执行</a:t>
            </a:r>
          </a:p>
          <a:p>
            <a:r>
              <a:rPr lang="zh-CN" altLang="en-US" sz="2100" dirty="0">
                <a:latin typeface="微软雅黑" panose="020B0503020204020204" pitchFamily="34" charset="-122"/>
                <a:ea typeface="微软雅黑" panose="020B0503020204020204" pitchFamily="34" charset="-122"/>
              </a:rPr>
              <a:t>用高级语言开发程序需要复杂的支撑环境（怎样的环境？）</a:t>
            </a:r>
          </a:p>
          <a:p>
            <a:pPr lvl="1"/>
            <a:r>
              <a:rPr lang="zh-CN" altLang="en-US" sz="2100" dirty="0">
                <a:latin typeface="微软雅黑" panose="020B0503020204020204" pitchFamily="34" charset="-122"/>
                <a:ea typeface="微软雅黑" panose="020B0503020204020204" pitchFamily="34" charset="-122"/>
              </a:rPr>
              <a:t>需要</a:t>
            </a:r>
            <a:r>
              <a:rPr lang="zh-CN" altLang="en-US" sz="2100" dirty="0">
                <a:solidFill>
                  <a:srgbClr val="004821"/>
                </a:solidFill>
                <a:latin typeface="微软雅黑" panose="020B0503020204020204" pitchFamily="34" charset="-122"/>
                <a:ea typeface="微软雅黑" panose="020B0503020204020204" pitchFamily="34" charset="-122"/>
              </a:rPr>
              <a:t>编辑器</a:t>
            </a:r>
            <a:r>
              <a:rPr lang="zh-CN" altLang="en-US" sz="2100" dirty="0">
                <a:latin typeface="微软雅黑" panose="020B0503020204020204" pitchFamily="34" charset="-122"/>
                <a:ea typeface="微软雅黑" panose="020B0503020204020204" pitchFamily="34" charset="-122"/>
              </a:rPr>
              <a:t>编写源程序</a:t>
            </a:r>
          </a:p>
          <a:p>
            <a:pPr lvl="1"/>
            <a:r>
              <a:rPr lang="zh-CN" altLang="en-US" sz="2100" dirty="0">
                <a:latin typeface="微软雅黑" panose="020B0503020204020204" pitchFamily="34" charset="-122"/>
                <a:ea typeface="微软雅黑" panose="020B0503020204020204" pitchFamily="34" charset="-122"/>
              </a:rPr>
              <a:t>需要一套翻译转换软件处理各类源程序</a:t>
            </a:r>
          </a:p>
          <a:p>
            <a:pPr lvl="2"/>
            <a:r>
              <a:rPr lang="zh-CN" altLang="en-US" sz="2100" dirty="0">
                <a:latin typeface="微软雅黑" panose="020B0503020204020204" pitchFamily="34" charset="-122"/>
                <a:ea typeface="微软雅黑" panose="020B0503020204020204" pitchFamily="34" charset="-122"/>
              </a:rPr>
              <a:t>编译方式：预处理程序、编译器、汇编器、链接器</a:t>
            </a:r>
          </a:p>
          <a:p>
            <a:pPr lvl="2"/>
            <a:r>
              <a:rPr lang="zh-CN" altLang="en-US" sz="2100" dirty="0">
                <a:latin typeface="微软雅黑" panose="020B0503020204020204" pitchFamily="34" charset="-122"/>
                <a:ea typeface="微软雅黑" panose="020B0503020204020204" pitchFamily="34" charset="-122"/>
              </a:rPr>
              <a:t>解释方式：解释程序</a:t>
            </a:r>
          </a:p>
          <a:p>
            <a:pPr lvl="1"/>
            <a:r>
              <a:rPr lang="zh-CN" altLang="en-US" sz="2100" dirty="0">
                <a:latin typeface="微软雅黑" panose="020B0503020204020204" pitchFamily="34" charset="-122"/>
                <a:ea typeface="微软雅黑" panose="020B0503020204020204" pitchFamily="34" charset="-122"/>
              </a:rPr>
              <a:t>需要一个可以执行程序的界面（环境）</a:t>
            </a:r>
          </a:p>
          <a:p>
            <a:pPr lvl="2"/>
            <a:r>
              <a:rPr lang="en-US" altLang="zh-CN" sz="2100" dirty="0">
                <a:latin typeface="微软雅黑" panose="020B0503020204020204" pitchFamily="34" charset="-122"/>
                <a:ea typeface="微软雅黑" panose="020B0503020204020204" pitchFamily="34" charset="-122"/>
              </a:rPr>
              <a:t>GUI</a:t>
            </a:r>
            <a:r>
              <a:rPr lang="zh-CN" altLang="en-US" sz="2100" dirty="0">
                <a:latin typeface="微软雅黑" panose="020B0503020204020204" pitchFamily="34" charset="-122"/>
                <a:ea typeface="微软雅黑" panose="020B0503020204020204" pitchFamily="34" charset="-122"/>
              </a:rPr>
              <a:t>方式：图形用户界面</a:t>
            </a:r>
          </a:p>
          <a:p>
            <a:pPr lvl="2"/>
            <a:r>
              <a:rPr lang="en-US" altLang="zh-CN" sz="2100" dirty="0">
                <a:latin typeface="微软雅黑" panose="020B0503020204020204" pitchFamily="34" charset="-122"/>
                <a:ea typeface="微软雅黑" panose="020B0503020204020204" pitchFamily="34" charset="-122"/>
              </a:rPr>
              <a:t>CUI</a:t>
            </a:r>
            <a:r>
              <a:rPr lang="zh-CN" altLang="en-US" sz="2100" dirty="0">
                <a:latin typeface="微软雅黑" panose="020B0503020204020204" pitchFamily="34" charset="-122"/>
                <a:ea typeface="微软雅黑" panose="020B0503020204020204" pitchFamily="34" charset="-122"/>
              </a:rPr>
              <a:t>方式：命令行用户界面</a:t>
            </a:r>
          </a:p>
        </p:txBody>
      </p:sp>
      <p:sp>
        <p:nvSpPr>
          <p:cNvPr id="569348" name="Text Box 4"/>
          <p:cNvSpPr txBox="1"/>
          <p:nvPr/>
        </p:nvSpPr>
        <p:spPr>
          <a:xfrm>
            <a:off x="130175" y="5360988"/>
            <a:ext cx="8694738" cy="1311275"/>
          </a:xfrm>
          <a:prstGeom prst="rect">
            <a:avLst/>
          </a:prstGeom>
          <a:noFill/>
          <a:ln w="9525">
            <a:noFill/>
          </a:ln>
        </p:spPr>
        <p:txBody>
          <a:bodyPr anchor="t" anchorCtr="0">
            <a:spAutoFit/>
          </a:bodyPr>
          <a:lstStyle/>
          <a:p>
            <a:pPr eaLnBrk="0" hangingPunct="0">
              <a:spcBef>
                <a:spcPct val="30000"/>
              </a:spcBef>
            </a:pPr>
            <a:r>
              <a:rPr lang="zh-CN" altLang="en-US" sz="2200" dirty="0">
                <a:solidFill>
                  <a:srgbClr val="009242"/>
                </a:solidFill>
                <a:latin typeface="Times New Roman" panose="02020603050405020304" pitchFamily="18" charset="0"/>
                <a:ea typeface="微软雅黑" panose="020B0503020204020204" pitchFamily="34" charset="-122"/>
              </a:rPr>
              <a:t>支撑程序开发和运行的环境由</a:t>
            </a:r>
            <a:r>
              <a:rPr lang="zh-CN" altLang="en-US" sz="2200" dirty="0">
                <a:solidFill>
                  <a:srgbClr val="FF0000"/>
                </a:solidFill>
                <a:latin typeface="Times New Roman" panose="02020603050405020304" pitchFamily="18" charset="0"/>
                <a:ea typeface="微软雅黑" panose="020B0503020204020204" pitchFamily="34" charset="-122"/>
              </a:rPr>
              <a:t>系统软件</a:t>
            </a:r>
            <a:r>
              <a:rPr lang="zh-CN" altLang="en-US" sz="2200" dirty="0">
                <a:solidFill>
                  <a:srgbClr val="009242"/>
                </a:solidFill>
                <a:latin typeface="Times New Roman" panose="02020603050405020304" pitchFamily="18" charset="0"/>
                <a:ea typeface="微软雅黑" panose="020B0503020204020204" pitchFamily="34" charset="-122"/>
              </a:rPr>
              <a:t>提供</a:t>
            </a:r>
          </a:p>
          <a:p>
            <a:pPr eaLnBrk="0" hangingPunct="0">
              <a:spcBef>
                <a:spcPct val="30000"/>
              </a:spcBef>
            </a:pPr>
            <a:r>
              <a:rPr lang="zh-CN" altLang="en-US" sz="2200" dirty="0">
                <a:solidFill>
                  <a:srgbClr val="009242"/>
                </a:solidFill>
                <a:latin typeface="Times New Roman" panose="02020603050405020304" pitchFamily="18" charset="0"/>
                <a:ea typeface="微软雅黑" panose="020B0503020204020204" pitchFamily="34" charset="-122"/>
              </a:rPr>
              <a:t>最重要的系统软件是</a:t>
            </a:r>
            <a:r>
              <a:rPr lang="zh-CN" altLang="en-US" sz="2200" dirty="0">
                <a:solidFill>
                  <a:srgbClr val="FF0000"/>
                </a:solidFill>
                <a:latin typeface="Times New Roman" panose="02020603050405020304" pitchFamily="18" charset="0"/>
                <a:ea typeface="微软雅黑" panose="020B0503020204020204" pitchFamily="34" charset="-122"/>
              </a:rPr>
              <a:t>操作系统</a:t>
            </a:r>
            <a:r>
              <a:rPr lang="zh-CN" altLang="en-US" sz="2200" dirty="0">
                <a:solidFill>
                  <a:srgbClr val="009242"/>
                </a:solidFill>
                <a:latin typeface="Times New Roman" panose="02020603050405020304" pitchFamily="18" charset="0"/>
                <a:ea typeface="微软雅黑" panose="020B0503020204020204" pitchFamily="34" charset="-122"/>
              </a:rPr>
              <a:t>和</a:t>
            </a:r>
            <a:r>
              <a:rPr lang="zh-CN" altLang="en-US" sz="2200" dirty="0">
                <a:solidFill>
                  <a:srgbClr val="FF0000"/>
                </a:solidFill>
                <a:latin typeface="Times New Roman" panose="02020603050405020304" pitchFamily="18" charset="0"/>
                <a:ea typeface="微软雅黑" panose="020B0503020204020204" pitchFamily="34" charset="-122"/>
              </a:rPr>
              <a:t>语言处理系统</a:t>
            </a:r>
          </a:p>
          <a:p>
            <a:pPr eaLnBrk="0" hangingPunct="0">
              <a:spcBef>
                <a:spcPct val="30000"/>
              </a:spcBef>
            </a:pPr>
            <a:r>
              <a:rPr lang="zh-CN" altLang="en-US" sz="2200" dirty="0">
                <a:solidFill>
                  <a:srgbClr val="CC3300"/>
                </a:solidFill>
                <a:latin typeface="Times New Roman" panose="02020603050405020304" pitchFamily="18" charset="0"/>
                <a:ea typeface="微软雅黑" panose="020B0503020204020204" pitchFamily="34" charset="-122"/>
              </a:rPr>
              <a:t>语言处理系统运行在操作系统之上，操作系统利用指令管理硬件</a:t>
            </a:r>
          </a:p>
        </p:txBody>
      </p:sp>
      <p:grpSp>
        <p:nvGrpSpPr>
          <p:cNvPr id="569349" name="Group 5"/>
          <p:cNvGrpSpPr/>
          <p:nvPr/>
        </p:nvGrpSpPr>
        <p:grpSpPr>
          <a:xfrm>
            <a:off x="7443788" y="2155825"/>
            <a:ext cx="1144587" cy="1333500"/>
            <a:chOff x="4564" y="1397"/>
            <a:chExt cx="721" cy="840"/>
          </a:xfrm>
        </p:grpSpPr>
        <p:sp>
          <p:nvSpPr>
            <p:cNvPr id="72709" name="AutoShape 6"/>
            <p:cNvSpPr/>
            <p:nvPr/>
          </p:nvSpPr>
          <p:spPr>
            <a:xfrm>
              <a:off x="4564" y="1397"/>
              <a:ext cx="201" cy="840"/>
            </a:xfrm>
            <a:prstGeom prst="rightBrace">
              <a:avLst>
                <a:gd name="adj1" fmla="val 34748"/>
                <a:gd name="adj2" fmla="val 50000"/>
              </a:avLst>
            </a:prstGeom>
            <a:noFill/>
            <a:ln w="38100" cap="flat" cmpd="sng">
              <a:solidFill>
                <a:srgbClr val="CC00FF"/>
              </a:solidFill>
              <a:prstDash val="solid"/>
              <a:round/>
              <a:headEnd type="none" w="med" len="med"/>
              <a:tailEnd type="none" w="med" len="med"/>
            </a:ln>
          </p:spPr>
          <p:txBody>
            <a:bodyPr wrap="none" anchor="ctr" anchorCtr="0"/>
            <a:lstStyle/>
            <a:p>
              <a:pPr algn="ctr" eaLnBrk="0" hangingPunct="0"/>
              <a:endParaRPr lang="zh-CN" altLang="en-US" sz="1400" dirty="0">
                <a:latin typeface="Times New Roman" panose="02020603050405020304" pitchFamily="18" charset="0"/>
                <a:ea typeface="宋体" panose="02010600030101010101" pitchFamily="2" charset="-122"/>
              </a:endParaRPr>
            </a:p>
          </p:txBody>
        </p:sp>
        <p:sp>
          <p:nvSpPr>
            <p:cNvPr id="72710" name="Text Box 7"/>
            <p:cNvSpPr txBox="1"/>
            <p:nvPr/>
          </p:nvSpPr>
          <p:spPr>
            <a:xfrm>
              <a:off x="4818" y="1503"/>
              <a:ext cx="467" cy="634"/>
            </a:xfrm>
            <a:prstGeom prst="rect">
              <a:avLst/>
            </a:prstGeom>
            <a:solidFill>
              <a:srgbClr val="CC99FF"/>
            </a:solidFill>
            <a:ln w="9525">
              <a:noFill/>
            </a:ln>
          </p:spPr>
          <p:txBody>
            <a:bodyPr anchor="t" anchorCtr="0">
              <a:spAutoFit/>
            </a:bodyPr>
            <a:lstStyle/>
            <a:p>
              <a:pPr algn="ctr" eaLnBrk="0" hangingPunct="0">
                <a:spcBef>
                  <a:spcPct val="50000"/>
                </a:spcBef>
              </a:pPr>
              <a:r>
                <a:rPr lang="zh-CN" altLang="en-US" sz="2000" dirty="0">
                  <a:latin typeface="Times New Roman" panose="02020603050405020304" pitchFamily="18" charset="0"/>
                  <a:ea typeface="微软雅黑" panose="020B0503020204020204" pitchFamily="34" charset="-122"/>
                </a:rPr>
                <a:t>语言处理程序</a:t>
              </a:r>
            </a:p>
          </p:txBody>
        </p:sp>
      </p:grpSp>
      <p:grpSp>
        <p:nvGrpSpPr>
          <p:cNvPr id="569352" name="Group 8"/>
          <p:cNvGrpSpPr/>
          <p:nvPr/>
        </p:nvGrpSpPr>
        <p:grpSpPr>
          <a:xfrm>
            <a:off x="4668838" y="4516438"/>
            <a:ext cx="1006475" cy="669925"/>
            <a:chOff x="2960" y="2799"/>
            <a:chExt cx="634" cy="422"/>
          </a:xfrm>
        </p:grpSpPr>
        <p:sp>
          <p:nvSpPr>
            <p:cNvPr id="72712" name="AutoShape 9"/>
            <p:cNvSpPr/>
            <p:nvPr/>
          </p:nvSpPr>
          <p:spPr>
            <a:xfrm>
              <a:off x="2960" y="2863"/>
              <a:ext cx="112" cy="358"/>
            </a:xfrm>
            <a:prstGeom prst="rightBrace">
              <a:avLst>
                <a:gd name="adj1" fmla="val 26222"/>
                <a:gd name="adj2" fmla="val 50000"/>
              </a:avLst>
            </a:prstGeom>
            <a:noFill/>
            <a:ln w="38100" cap="flat" cmpd="sng">
              <a:solidFill>
                <a:srgbClr val="339933"/>
              </a:solidFill>
              <a:prstDash val="solid"/>
              <a:round/>
              <a:headEnd type="none" w="med" len="med"/>
              <a:tailEnd type="none" w="med" len="med"/>
            </a:ln>
          </p:spPr>
          <p:txBody>
            <a:bodyPr wrap="none" anchor="ctr" anchorCtr="0"/>
            <a:lstStyle/>
            <a:p>
              <a:pPr algn="ctr" eaLnBrk="0" hangingPunct="0"/>
              <a:endParaRPr lang="zh-CN" altLang="en-US" sz="1400" dirty="0">
                <a:latin typeface="Times New Roman" panose="02020603050405020304" pitchFamily="18" charset="0"/>
                <a:ea typeface="宋体" panose="02010600030101010101" pitchFamily="2" charset="-122"/>
              </a:endParaRPr>
            </a:p>
          </p:txBody>
        </p:sp>
        <p:sp>
          <p:nvSpPr>
            <p:cNvPr id="72713" name="Text Box 10"/>
            <p:cNvSpPr txBox="1"/>
            <p:nvPr/>
          </p:nvSpPr>
          <p:spPr>
            <a:xfrm>
              <a:off x="3127" y="2799"/>
              <a:ext cx="467" cy="422"/>
            </a:xfrm>
            <a:prstGeom prst="rect">
              <a:avLst/>
            </a:prstGeom>
            <a:solidFill>
              <a:schemeClr val="folHlink"/>
            </a:solidFill>
            <a:ln w="9525">
              <a:noFill/>
            </a:ln>
          </p:spPr>
          <p:txBody>
            <a:bodyPr anchor="t" anchorCtr="0">
              <a:spAutoFit/>
            </a:bodyPr>
            <a:lstStyle/>
            <a:p>
              <a:pPr algn="ctr" eaLnBrk="0" hangingPunct="0">
                <a:spcBef>
                  <a:spcPct val="50000"/>
                </a:spcBef>
              </a:pPr>
              <a:r>
                <a:rPr lang="zh-CN" altLang="en-US" sz="1900" dirty="0">
                  <a:latin typeface="Times New Roman" panose="02020603050405020304" pitchFamily="18" charset="0"/>
                  <a:ea typeface="微软雅黑" panose="020B0503020204020204" pitchFamily="34" charset="-122"/>
                </a:rPr>
                <a:t>人机接口</a:t>
              </a:r>
            </a:p>
          </p:txBody>
        </p:sp>
      </p:grpSp>
      <p:sp>
        <p:nvSpPr>
          <p:cNvPr id="569355" name="Text Box 11"/>
          <p:cNvSpPr txBox="1"/>
          <p:nvPr/>
        </p:nvSpPr>
        <p:spPr>
          <a:xfrm>
            <a:off x="6357938" y="4064000"/>
            <a:ext cx="2392362" cy="412750"/>
          </a:xfrm>
          <a:prstGeom prst="rect">
            <a:avLst/>
          </a:prstGeom>
          <a:solidFill>
            <a:srgbClr val="CC99FF"/>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语言的运行时系统</a:t>
            </a:r>
          </a:p>
        </p:txBody>
      </p:sp>
      <p:sp>
        <p:nvSpPr>
          <p:cNvPr id="569356" name="Text Box 12"/>
          <p:cNvSpPr txBox="1"/>
          <p:nvPr/>
        </p:nvSpPr>
        <p:spPr>
          <a:xfrm>
            <a:off x="6378575" y="4535488"/>
            <a:ext cx="2392363" cy="412750"/>
          </a:xfrm>
          <a:prstGeom prst="rect">
            <a:avLst/>
          </a:prstGeom>
          <a:solidFill>
            <a:srgbClr val="99CC00"/>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操作系统内核</a:t>
            </a:r>
          </a:p>
        </p:txBody>
      </p:sp>
      <p:sp>
        <p:nvSpPr>
          <p:cNvPr id="569357" name="Text Box 13"/>
          <p:cNvSpPr txBox="1"/>
          <p:nvPr/>
        </p:nvSpPr>
        <p:spPr>
          <a:xfrm>
            <a:off x="6383338" y="5006975"/>
            <a:ext cx="2392362" cy="412750"/>
          </a:xfrm>
          <a:prstGeom prst="rect">
            <a:avLst/>
          </a:prstGeom>
          <a:solidFill>
            <a:srgbClr val="99CCFF"/>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指令集体系结构</a:t>
            </a:r>
          </a:p>
        </p:txBody>
      </p:sp>
      <p:sp>
        <p:nvSpPr>
          <p:cNvPr id="569358" name="Text Box 14"/>
          <p:cNvSpPr txBox="1"/>
          <p:nvPr/>
        </p:nvSpPr>
        <p:spPr>
          <a:xfrm>
            <a:off x="6402388" y="5464175"/>
            <a:ext cx="2392362" cy="412750"/>
          </a:xfrm>
          <a:prstGeom prst="rect">
            <a:avLst/>
          </a:prstGeom>
          <a:solidFill>
            <a:srgbClr val="FFCC99"/>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计算机硬件</a:t>
            </a:r>
          </a:p>
        </p:txBody>
      </p:sp>
      <p:sp>
        <p:nvSpPr>
          <p:cNvPr id="569359" name="Text Box 15"/>
          <p:cNvSpPr txBox="1"/>
          <p:nvPr/>
        </p:nvSpPr>
        <p:spPr>
          <a:xfrm>
            <a:off x="5572125" y="4949825"/>
            <a:ext cx="771525" cy="708025"/>
          </a:xfrm>
          <a:prstGeom prst="rect">
            <a:avLst/>
          </a:prstGeom>
          <a:noFill/>
          <a:ln w="9525">
            <a:noFill/>
          </a:ln>
        </p:spPr>
        <p:txBody>
          <a:bodyPr anchor="t" anchorCtr="0">
            <a:spAutoFit/>
          </a:bodyPr>
          <a:lstStyle/>
          <a:p>
            <a:pPr algn="ctr" eaLnBrk="0" hangingPunct="0">
              <a:spcBef>
                <a:spcPct val="50000"/>
              </a:spcBef>
            </a:pPr>
            <a:r>
              <a:rPr lang="zh-CN" altLang="en-US" sz="2000" dirty="0">
                <a:solidFill>
                  <a:srgbClr val="FF0000"/>
                </a:solidFill>
                <a:latin typeface="Times New Roman" panose="02020603050405020304" pitchFamily="18" charset="0"/>
                <a:ea typeface="微软雅黑" panose="020B0503020204020204" pitchFamily="34" charset="-122"/>
              </a:rPr>
              <a:t>操作系统</a:t>
            </a:r>
          </a:p>
        </p:txBody>
      </p:sp>
      <p:grpSp>
        <p:nvGrpSpPr>
          <p:cNvPr id="569360" name="Group 16"/>
          <p:cNvGrpSpPr/>
          <p:nvPr/>
        </p:nvGrpSpPr>
        <p:grpSpPr>
          <a:xfrm>
            <a:off x="5778500" y="4545013"/>
            <a:ext cx="374650" cy="404812"/>
            <a:chOff x="3640" y="2863"/>
            <a:chExt cx="291" cy="292"/>
          </a:xfrm>
        </p:grpSpPr>
        <p:sp>
          <p:nvSpPr>
            <p:cNvPr id="72720" name="Line 17"/>
            <p:cNvSpPr/>
            <p:nvPr/>
          </p:nvSpPr>
          <p:spPr>
            <a:xfrm>
              <a:off x="3640" y="3008"/>
              <a:ext cx="291" cy="0"/>
            </a:xfrm>
            <a:prstGeom prst="line">
              <a:avLst/>
            </a:prstGeom>
            <a:ln w="38100" cap="flat" cmpd="sng">
              <a:solidFill>
                <a:schemeClr val="tx1"/>
              </a:solidFill>
              <a:prstDash val="solid"/>
              <a:round/>
              <a:headEnd type="none" w="med" len="med"/>
              <a:tailEnd type="none" w="med" len="med"/>
            </a:ln>
          </p:spPr>
        </p:sp>
        <p:sp>
          <p:nvSpPr>
            <p:cNvPr id="72721" name="Line 18"/>
            <p:cNvSpPr/>
            <p:nvPr/>
          </p:nvSpPr>
          <p:spPr>
            <a:xfrm>
              <a:off x="3776" y="2863"/>
              <a:ext cx="0" cy="292"/>
            </a:xfrm>
            <a:prstGeom prst="line">
              <a:avLst/>
            </a:prstGeom>
            <a:ln w="38100" cap="flat" cmpd="sng">
              <a:solidFill>
                <a:schemeClr val="tx1"/>
              </a:solidFill>
              <a:prstDash val="solid"/>
              <a:round/>
              <a:headEnd type="none" w="med" len="med"/>
              <a:tailEnd type="none" w="med" len="med"/>
            </a:ln>
          </p:spPr>
        </p:sp>
      </p:grpSp>
      <p:grpSp>
        <p:nvGrpSpPr>
          <p:cNvPr id="569363" name="Group 19"/>
          <p:cNvGrpSpPr/>
          <p:nvPr/>
        </p:nvGrpSpPr>
        <p:grpSpPr>
          <a:xfrm>
            <a:off x="7827963" y="3548063"/>
            <a:ext cx="374650" cy="404812"/>
            <a:chOff x="3640" y="2863"/>
            <a:chExt cx="291" cy="292"/>
          </a:xfrm>
        </p:grpSpPr>
        <p:sp>
          <p:nvSpPr>
            <p:cNvPr id="72723" name="Line 20"/>
            <p:cNvSpPr/>
            <p:nvPr/>
          </p:nvSpPr>
          <p:spPr>
            <a:xfrm>
              <a:off x="3640" y="3008"/>
              <a:ext cx="291" cy="0"/>
            </a:xfrm>
            <a:prstGeom prst="line">
              <a:avLst/>
            </a:prstGeom>
            <a:ln w="38100" cap="flat" cmpd="sng">
              <a:solidFill>
                <a:schemeClr val="tx1"/>
              </a:solidFill>
              <a:prstDash val="solid"/>
              <a:round/>
              <a:headEnd type="none" w="med" len="med"/>
              <a:tailEnd type="none" w="med" len="med"/>
            </a:ln>
          </p:spPr>
        </p:sp>
        <p:sp>
          <p:nvSpPr>
            <p:cNvPr id="72724" name="Line 21"/>
            <p:cNvSpPr/>
            <p:nvPr/>
          </p:nvSpPr>
          <p:spPr>
            <a:xfrm>
              <a:off x="3776" y="2863"/>
              <a:ext cx="0" cy="292"/>
            </a:xfrm>
            <a:prstGeom prst="line">
              <a:avLst/>
            </a:prstGeom>
            <a:ln w="38100" cap="flat" cmpd="sng">
              <a:solidFill>
                <a:schemeClr val="tx1"/>
              </a:solidFill>
              <a:prstDash val="solid"/>
              <a:round/>
              <a:headEnd type="none" w="med" len="med"/>
              <a:tailEnd type="none" w="med" len="med"/>
            </a:ln>
          </p:spPr>
        </p:sp>
      </p:grpSp>
      <p:sp>
        <p:nvSpPr>
          <p:cNvPr id="569366" name="Text Box 22"/>
          <p:cNvSpPr txBox="1"/>
          <p:nvPr/>
        </p:nvSpPr>
        <p:spPr>
          <a:xfrm>
            <a:off x="6065838" y="3578225"/>
            <a:ext cx="1870075" cy="396875"/>
          </a:xfrm>
          <a:prstGeom prst="rect">
            <a:avLst/>
          </a:prstGeom>
          <a:noFill/>
          <a:ln w="9525">
            <a:noFill/>
          </a:ln>
        </p:spPr>
        <p:txBody>
          <a:bodyPr anchor="t" anchorCtr="0">
            <a:spAutoFit/>
          </a:bodyPr>
          <a:lstStyle/>
          <a:p>
            <a:pPr algn="ctr" eaLnBrk="0" hangingPunct="0">
              <a:spcBef>
                <a:spcPct val="50000"/>
              </a:spcBef>
            </a:pPr>
            <a:r>
              <a:rPr lang="zh-CN" altLang="en-US" sz="2000" dirty="0">
                <a:solidFill>
                  <a:srgbClr val="FF0000"/>
                </a:solidFill>
                <a:latin typeface="Times New Roman" panose="02020603050405020304" pitchFamily="18" charset="0"/>
                <a:ea typeface="微软雅黑" panose="020B0503020204020204" pitchFamily="34" charset="-122"/>
              </a:rPr>
              <a:t>语言处理系统</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9347">
                                            <p:txEl>
                                              <p:pRg st="0" end="0"/>
                                            </p:txEl>
                                          </p:spTgt>
                                        </p:tgtEl>
                                        <p:attrNameLst>
                                          <p:attrName>style.visibility</p:attrName>
                                        </p:attrNameLst>
                                      </p:cBhvr>
                                      <p:to>
                                        <p:strVal val="visible"/>
                                      </p:to>
                                    </p:set>
                                    <p:animEffect transition="in" filter="blinds(horizontal)">
                                      <p:cBhvr>
                                        <p:cTn id="7" dur="500"/>
                                        <p:tgtEl>
                                          <p:spTgt spid="569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69347">
                                            <p:txEl>
                                              <p:pRg st="1" end="1"/>
                                            </p:txEl>
                                          </p:spTgt>
                                        </p:tgtEl>
                                        <p:attrNameLst>
                                          <p:attrName>style.visibility</p:attrName>
                                        </p:attrNameLst>
                                      </p:cBhvr>
                                      <p:to>
                                        <p:strVal val="visible"/>
                                      </p:to>
                                    </p:set>
                                    <p:animEffect transition="in" filter="blinds(horizontal)">
                                      <p:cBhvr>
                                        <p:cTn id="12" dur="500"/>
                                        <p:tgtEl>
                                          <p:spTgt spid="5693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69347">
                                            <p:txEl>
                                              <p:pRg st="2" end="2"/>
                                            </p:txEl>
                                          </p:spTgt>
                                        </p:tgtEl>
                                        <p:attrNameLst>
                                          <p:attrName>style.visibility</p:attrName>
                                        </p:attrNameLst>
                                      </p:cBhvr>
                                      <p:to>
                                        <p:strVal val="visible"/>
                                      </p:to>
                                    </p:set>
                                    <p:animEffect transition="in" filter="blinds(horizontal)">
                                      <p:cBhvr>
                                        <p:cTn id="17" dur="500"/>
                                        <p:tgtEl>
                                          <p:spTgt spid="56934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69347">
                                            <p:txEl>
                                              <p:pRg st="3" end="3"/>
                                            </p:txEl>
                                          </p:spTgt>
                                        </p:tgtEl>
                                        <p:attrNameLst>
                                          <p:attrName>style.visibility</p:attrName>
                                        </p:attrNameLst>
                                      </p:cBhvr>
                                      <p:to>
                                        <p:strVal val="visible"/>
                                      </p:to>
                                    </p:set>
                                    <p:animEffect transition="in" filter="blinds(horizontal)">
                                      <p:cBhvr>
                                        <p:cTn id="22" dur="500"/>
                                        <p:tgtEl>
                                          <p:spTgt spid="56934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69347">
                                            <p:txEl>
                                              <p:pRg st="4" end="4"/>
                                            </p:txEl>
                                          </p:spTgt>
                                        </p:tgtEl>
                                        <p:attrNameLst>
                                          <p:attrName>style.visibility</p:attrName>
                                        </p:attrNameLst>
                                      </p:cBhvr>
                                      <p:to>
                                        <p:strVal val="visible"/>
                                      </p:to>
                                    </p:set>
                                    <p:animEffect transition="in" filter="blinds(horizontal)">
                                      <p:cBhvr>
                                        <p:cTn id="27" dur="500"/>
                                        <p:tgtEl>
                                          <p:spTgt spid="56934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69347">
                                            <p:txEl>
                                              <p:pRg st="5" end="5"/>
                                            </p:txEl>
                                          </p:spTgt>
                                        </p:tgtEl>
                                        <p:attrNameLst>
                                          <p:attrName>style.visibility</p:attrName>
                                        </p:attrNameLst>
                                      </p:cBhvr>
                                      <p:to>
                                        <p:strVal val="visible"/>
                                      </p:to>
                                    </p:set>
                                    <p:animEffect transition="in" filter="blinds(horizontal)">
                                      <p:cBhvr>
                                        <p:cTn id="32" dur="500"/>
                                        <p:tgtEl>
                                          <p:spTgt spid="56934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69347">
                                            <p:txEl>
                                              <p:pRg st="6" end="6"/>
                                            </p:txEl>
                                          </p:spTgt>
                                        </p:tgtEl>
                                        <p:attrNameLst>
                                          <p:attrName>style.visibility</p:attrName>
                                        </p:attrNameLst>
                                      </p:cBhvr>
                                      <p:to>
                                        <p:strVal val="visible"/>
                                      </p:to>
                                    </p:set>
                                    <p:animEffect transition="in" filter="blinds(horizontal)">
                                      <p:cBhvr>
                                        <p:cTn id="37" dur="500"/>
                                        <p:tgtEl>
                                          <p:spTgt spid="56934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569349"/>
                                        </p:tgtEl>
                                        <p:attrNameLst>
                                          <p:attrName>style.visibility</p:attrName>
                                        </p:attrNameLst>
                                      </p:cBhvr>
                                      <p:to>
                                        <p:strVal val="visible"/>
                                      </p:to>
                                    </p:set>
                                    <p:animEffect transition="in" filter="blinds(horizontal)">
                                      <p:cBhvr>
                                        <p:cTn id="42" dur="500"/>
                                        <p:tgtEl>
                                          <p:spTgt spid="569349"/>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69355"/>
                                        </p:tgtEl>
                                        <p:attrNameLst>
                                          <p:attrName>style.visibility</p:attrName>
                                        </p:attrNameLst>
                                      </p:cBhvr>
                                      <p:to>
                                        <p:strVal val="visible"/>
                                      </p:to>
                                    </p:set>
                                    <p:animEffect transition="in" filter="blinds(horizontal)">
                                      <p:cBhvr>
                                        <p:cTn id="47" dur="500"/>
                                        <p:tgtEl>
                                          <p:spTgt spid="569355"/>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569363"/>
                                        </p:tgtEl>
                                        <p:attrNameLst>
                                          <p:attrName>style.visibility</p:attrName>
                                        </p:attrNameLst>
                                      </p:cBhvr>
                                      <p:to>
                                        <p:strVal val="visible"/>
                                      </p:to>
                                    </p:set>
                                    <p:animEffect transition="in" filter="blinds(horizontal)">
                                      <p:cBhvr>
                                        <p:cTn id="52" dur="500"/>
                                        <p:tgtEl>
                                          <p:spTgt spid="569363"/>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69366"/>
                                        </p:tgtEl>
                                        <p:attrNameLst>
                                          <p:attrName>style.visibility</p:attrName>
                                        </p:attrNameLst>
                                      </p:cBhvr>
                                      <p:to>
                                        <p:strVal val="visible"/>
                                      </p:to>
                                    </p:set>
                                    <p:animEffect transition="in" filter="blinds(horizontal)">
                                      <p:cBhvr>
                                        <p:cTn id="57" dur="500"/>
                                        <p:tgtEl>
                                          <p:spTgt spid="569366"/>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569347">
                                            <p:txEl>
                                              <p:pRg st="7" end="7"/>
                                            </p:txEl>
                                          </p:spTgt>
                                        </p:tgtEl>
                                        <p:attrNameLst>
                                          <p:attrName>style.visibility</p:attrName>
                                        </p:attrNameLst>
                                      </p:cBhvr>
                                      <p:to>
                                        <p:strVal val="visible"/>
                                      </p:to>
                                    </p:set>
                                    <p:animEffect transition="in" filter="blinds(horizontal)">
                                      <p:cBhvr>
                                        <p:cTn id="62" dur="500"/>
                                        <p:tgtEl>
                                          <p:spTgt spid="569347">
                                            <p:txEl>
                                              <p:pRg st="7" end="7"/>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569347">
                                            <p:txEl>
                                              <p:pRg st="8" end="8"/>
                                            </p:txEl>
                                          </p:spTgt>
                                        </p:tgtEl>
                                        <p:attrNameLst>
                                          <p:attrName>style.visibility</p:attrName>
                                        </p:attrNameLst>
                                      </p:cBhvr>
                                      <p:to>
                                        <p:strVal val="visible"/>
                                      </p:to>
                                    </p:set>
                                    <p:animEffect transition="in" filter="blinds(horizontal)">
                                      <p:cBhvr>
                                        <p:cTn id="67" dur="500"/>
                                        <p:tgtEl>
                                          <p:spTgt spid="569347">
                                            <p:txEl>
                                              <p:pRg st="8" end="8"/>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569347">
                                            <p:txEl>
                                              <p:pRg st="9" end="9"/>
                                            </p:txEl>
                                          </p:spTgt>
                                        </p:tgtEl>
                                        <p:attrNameLst>
                                          <p:attrName>style.visibility</p:attrName>
                                        </p:attrNameLst>
                                      </p:cBhvr>
                                      <p:to>
                                        <p:strVal val="visible"/>
                                      </p:to>
                                    </p:set>
                                    <p:animEffect transition="in" filter="blinds(horizontal)">
                                      <p:cBhvr>
                                        <p:cTn id="72" dur="500"/>
                                        <p:tgtEl>
                                          <p:spTgt spid="569347">
                                            <p:txEl>
                                              <p:pRg st="9" end="9"/>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569352"/>
                                        </p:tgtEl>
                                        <p:attrNameLst>
                                          <p:attrName>style.visibility</p:attrName>
                                        </p:attrNameLst>
                                      </p:cBhvr>
                                      <p:to>
                                        <p:strVal val="visible"/>
                                      </p:to>
                                    </p:set>
                                    <p:animEffect transition="in" filter="blinds(horizontal)">
                                      <p:cBhvr>
                                        <p:cTn id="77" dur="500"/>
                                        <p:tgtEl>
                                          <p:spTgt spid="569352"/>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569356"/>
                                        </p:tgtEl>
                                        <p:attrNameLst>
                                          <p:attrName>style.visibility</p:attrName>
                                        </p:attrNameLst>
                                      </p:cBhvr>
                                      <p:to>
                                        <p:strVal val="visible"/>
                                      </p:to>
                                    </p:set>
                                    <p:animEffect transition="in" filter="blinds(horizontal)">
                                      <p:cBhvr>
                                        <p:cTn id="82" dur="500"/>
                                        <p:tgtEl>
                                          <p:spTgt spid="569356"/>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569360"/>
                                        </p:tgtEl>
                                        <p:attrNameLst>
                                          <p:attrName>style.visibility</p:attrName>
                                        </p:attrNameLst>
                                      </p:cBhvr>
                                      <p:to>
                                        <p:strVal val="visible"/>
                                      </p:to>
                                    </p:set>
                                    <p:animEffect transition="in" filter="blinds(horizontal)">
                                      <p:cBhvr>
                                        <p:cTn id="87" dur="500"/>
                                        <p:tgtEl>
                                          <p:spTgt spid="569360"/>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569359"/>
                                        </p:tgtEl>
                                        <p:attrNameLst>
                                          <p:attrName>style.visibility</p:attrName>
                                        </p:attrNameLst>
                                      </p:cBhvr>
                                      <p:to>
                                        <p:strVal val="visible"/>
                                      </p:to>
                                    </p:set>
                                    <p:animEffect transition="in" filter="blinds(horizontal)">
                                      <p:cBhvr>
                                        <p:cTn id="92" dur="500"/>
                                        <p:tgtEl>
                                          <p:spTgt spid="569359"/>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569357"/>
                                        </p:tgtEl>
                                        <p:attrNameLst>
                                          <p:attrName>style.visibility</p:attrName>
                                        </p:attrNameLst>
                                      </p:cBhvr>
                                      <p:to>
                                        <p:strVal val="visible"/>
                                      </p:to>
                                    </p:set>
                                    <p:animEffect transition="in" filter="blinds(horizontal)">
                                      <p:cBhvr>
                                        <p:cTn id="97" dur="500"/>
                                        <p:tgtEl>
                                          <p:spTgt spid="569357"/>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569358"/>
                                        </p:tgtEl>
                                        <p:attrNameLst>
                                          <p:attrName>style.visibility</p:attrName>
                                        </p:attrNameLst>
                                      </p:cBhvr>
                                      <p:to>
                                        <p:strVal val="visible"/>
                                      </p:to>
                                    </p:set>
                                    <p:animEffect transition="in" filter="blinds(horizontal)">
                                      <p:cBhvr>
                                        <p:cTn id="102" dur="500"/>
                                        <p:tgtEl>
                                          <p:spTgt spid="569358"/>
                                        </p:tgtEl>
                                      </p:cBhvr>
                                    </p:animEffect>
                                  </p:childTnLst>
                                </p:cTn>
                              </p:par>
                            </p:childTnLst>
                          </p:cTn>
                        </p:par>
                      </p:childTnLst>
                    </p:cTn>
                  </p:par>
                  <p:par>
                    <p:cTn id="103" fill="hold">
                      <p:stCondLst>
                        <p:cond delay="indefinite"/>
                      </p:stCondLst>
                      <p:childTnLst>
                        <p:par>
                          <p:cTn id="104" fill="hold">
                            <p:stCondLst>
                              <p:cond delay="0"/>
                            </p:stCondLst>
                            <p:childTnLst>
                              <p:par>
                                <p:cTn id="105" presetID="3" presetClass="entr" presetSubtype="10" fill="hold" nodeType="clickEffect">
                                  <p:stCondLst>
                                    <p:cond delay="0"/>
                                  </p:stCondLst>
                                  <p:childTnLst>
                                    <p:set>
                                      <p:cBhvr>
                                        <p:cTn id="106" dur="1" fill="hold">
                                          <p:stCondLst>
                                            <p:cond delay="0"/>
                                          </p:stCondLst>
                                        </p:cTn>
                                        <p:tgtEl>
                                          <p:spTgt spid="569348">
                                            <p:txEl>
                                              <p:pRg st="0" end="0"/>
                                            </p:txEl>
                                          </p:spTgt>
                                        </p:tgtEl>
                                        <p:attrNameLst>
                                          <p:attrName>style.visibility</p:attrName>
                                        </p:attrNameLst>
                                      </p:cBhvr>
                                      <p:to>
                                        <p:strVal val="visible"/>
                                      </p:to>
                                    </p:set>
                                    <p:animEffect transition="in" filter="blinds(horizontal)">
                                      <p:cBhvr>
                                        <p:cTn id="107" dur="500"/>
                                        <p:tgtEl>
                                          <p:spTgt spid="569348">
                                            <p:txEl>
                                              <p:pRg st="0" end="0"/>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3" presetClass="entr" presetSubtype="10" fill="hold" nodeType="clickEffect">
                                  <p:stCondLst>
                                    <p:cond delay="0"/>
                                  </p:stCondLst>
                                  <p:childTnLst>
                                    <p:set>
                                      <p:cBhvr>
                                        <p:cTn id="111" dur="1" fill="hold">
                                          <p:stCondLst>
                                            <p:cond delay="0"/>
                                          </p:stCondLst>
                                        </p:cTn>
                                        <p:tgtEl>
                                          <p:spTgt spid="569348">
                                            <p:txEl>
                                              <p:pRg st="1" end="1"/>
                                            </p:txEl>
                                          </p:spTgt>
                                        </p:tgtEl>
                                        <p:attrNameLst>
                                          <p:attrName>style.visibility</p:attrName>
                                        </p:attrNameLst>
                                      </p:cBhvr>
                                      <p:to>
                                        <p:strVal val="visible"/>
                                      </p:to>
                                    </p:set>
                                    <p:animEffect transition="in" filter="blinds(horizontal)">
                                      <p:cBhvr>
                                        <p:cTn id="112" dur="500"/>
                                        <p:tgtEl>
                                          <p:spTgt spid="569348">
                                            <p:txEl>
                                              <p:pRg st="1" end="1"/>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3" presetClass="entr" presetSubtype="10" fill="hold" nodeType="clickEffect">
                                  <p:stCondLst>
                                    <p:cond delay="0"/>
                                  </p:stCondLst>
                                  <p:childTnLst>
                                    <p:set>
                                      <p:cBhvr>
                                        <p:cTn id="116" dur="1" fill="hold">
                                          <p:stCondLst>
                                            <p:cond delay="0"/>
                                          </p:stCondLst>
                                        </p:cTn>
                                        <p:tgtEl>
                                          <p:spTgt spid="569348">
                                            <p:txEl>
                                              <p:pRg st="2" end="2"/>
                                            </p:txEl>
                                          </p:spTgt>
                                        </p:tgtEl>
                                        <p:attrNameLst>
                                          <p:attrName>style.visibility</p:attrName>
                                        </p:attrNameLst>
                                      </p:cBhvr>
                                      <p:to>
                                        <p:strVal val="visible"/>
                                      </p:to>
                                    </p:set>
                                    <p:animEffect transition="in" filter="blinds(horizontal)">
                                      <p:cBhvr>
                                        <p:cTn id="117" dur="500"/>
                                        <p:tgtEl>
                                          <p:spTgt spid="56934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9355" grpId="0" animBg="1"/>
      <p:bldP spid="569356" grpId="0" animBg="1"/>
      <p:bldP spid="569357" grpId="0" animBg="1"/>
      <p:bldP spid="569358" grpId="0" animBg="1"/>
      <p:bldP spid="569359" grpId="0"/>
      <p:bldP spid="56936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p:cNvSpPr>
            <a:spLocks noGrp="1"/>
          </p:cNvSpPr>
          <p:nvPr>
            <p:ph type="title"/>
          </p:nvPr>
        </p:nvSpPr>
        <p:spPr>
          <a:xfrm>
            <a:off x="476250" y="196850"/>
            <a:ext cx="8229600" cy="561975"/>
          </a:xfrm>
        </p:spPr>
        <p:txBody>
          <a:bodyPr vert="horz" wrap="square" lIns="63500" tIns="25400" rIns="63500" bIns="25400" anchor="t" anchorCtr="0">
            <a:spAutoFit/>
          </a:bodyPr>
          <a:lstStyle/>
          <a:p>
            <a:r>
              <a:rPr lang="zh-CN" altLang="en-US" sz="3600" dirty="0"/>
              <a:t>早期计算机系统的层次</a:t>
            </a:r>
          </a:p>
        </p:txBody>
      </p:sp>
      <p:sp>
        <p:nvSpPr>
          <p:cNvPr id="576515" name="Rectangle 3"/>
          <p:cNvSpPr>
            <a:spLocks noGrp="1"/>
          </p:cNvSpPr>
          <p:nvPr>
            <p:ph idx="1"/>
          </p:nvPr>
        </p:nvSpPr>
        <p:spPr>
          <a:xfrm>
            <a:off x="476250" y="1042988"/>
            <a:ext cx="5634038" cy="5591175"/>
          </a:xfrm>
        </p:spPr>
        <p:txBody>
          <a:bodyPr vert="horz" wrap="square" lIns="63500" tIns="25400" rIns="63500" bIns="25400" anchor="t" anchorCtr="0">
            <a:spAutoFit/>
          </a:bodyPr>
          <a:lstStyle/>
          <a:p>
            <a:r>
              <a:rPr lang="zh-CN" altLang="en-US" sz="2400" dirty="0">
                <a:latin typeface="微软雅黑" panose="020B0503020204020204" pitchFamily="34" charset="-122"/>
                <a:ea typeface="微软雅黑" panose="020B0503020204020204" pitchFamily="34" charset="-122"/>
              </a:rPr>
              <a:t>最早的计算机用机器语言编程</a:t>
            </a:r>
          </a:p>
          <a:p>
            <a:pPr>
              <a:buFontTx/>
              <a:buNone/>
            </a:pPr>
            <a:r>
              <a:rPr lang="zh-CN" altLang="en-US" sz="2400" dirty="0">
                <a:latin typeface="微软雅黑" panose="020B0503020204020204" pitchFamily="34" charset="-122"/>
                <a:ea typeface="微软雅黑" panose="020B0503020204020204" pitchFamily="34" charset="-122"/>
              </a:rPr>
              <a:t>  </a:t>
            </a:r>
            <a:r>
              <a:rPr lang="zh-CN" altLang="en-US" sz="2400" dirty="0">
                <a:solidFill>
                  <a:srgbClr val="CC3300"/>
                </a:solidFill>
                <a:latin typeface="微软雅黑" panose="020B0503020204020204" pitchFamily="34" charset="-122"/>
                <a:ea typeface="微软雅黑" panose="020B0503020204020204" pitchFamily="34" charset="-122"/>
              </a:rPr>
              <a:t>机器语言称为第一代程序设计语言（</a:t>
            </a:r>
            <a:r>
              <a:rPr lang="en-US" altLang="zh-CN" sz="2400" dirty="0">
                <a:solidFill>
                  <a:srgbClr val="CC3300"/>
                </a:solidFill>
                <a:latin typeface="微软雅黑" panose="020B0503020204020204" pitchFamily="34" charset="-122"/>
                <a:ea typeface="微软雅黑" panose="020B0503020204020204" pitchFamily="34" charset="-122"/>
              </a:rPr>
              <a:t>First generation programming language </a:t>
            </a:r>
            <a:r>
              <a:rPr lang="zh-CN" altLang="en-US" sz="2400" dirty="0">
                <a:solidFill>
                  <a:srgbClr val="CC3300"/>
                </a:solidFill>
                <a:latin typeface="微软雅黑" panose="020B0503020204020204" pitchFamily="34" charset="-122"/>
                <a:ea typeface="微软雅黑" panose="020B0503020204020204" pitchFamily="34" charset="-122"/>
              </a:rPr>
              <a:t>，</a:t>
            </a:r>
            <a:r>
              <a:rPr lang="en-US" altLang="zh-CN" sz="2400" dirty="0">
                <a:solidFill>
                  <a:srgbClr val="CC3300"/>
                </a:solidFill>
                <a:latin typeface="微软雅黑" panose="020B0503020204020204" pitchFamily="34" charset="-122"/>
                <a:ea typeface="微软雅黑" panose="020B0503020204020204" pitchFamily="34" charset="-122"/>
              </a:rPr>
              <a:t>1GL </a:t>
            </a:r>
            <a:r>
              <a:rPr lang="zh-CN" altLang="en-US" sz="2400" dirty="0">
                <a:solidFill>
                  <a:srgbClr val="CC3300"/>
                </a:solidFill>
                <a:latin typeface="微软雅黑" panose="020B0503020204020204" pitchFamily="34" charset="-122"/>
                <a:ea typeface="微软雅黑" panose="020B0503020204020204" pitchFamily="34" charset="-122"/>
              </a:rPr>
              <a:t>）</a:t>
            </a:r>
          </a:p>
          <a:p>
            <a:pPr>
              <a:buFontTx/>
              <a:buNone/>
            </a:pPr>
            <a:endParaRPr lang="zh-CN" altLang="en-US" sz="2400" dirty="0">
              <a:solidFill>
                <a:srgbClr val="CC3300"/>
              </a:solidFill>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后来用汇编语言编程</a:t>
            </a:r>
          </a:p>
          <a:p>
            <a:pPr>
              <a:buFontTx/>
              <a:buNone/>
            </a:pPr>
            <a:r>
              <a:rPr lang="zh-CN" altLang="en-US" sz="2400" dirty="0">
                <a:latin typeface="微软雅黑" panose="020B0503020204020204" pitchFamily="34" charset="-122"/>
                <a:ea typeface="微软雅黑" panose="020B0503020204020204" pitchFamily="34" charset="-122"/>
              </a:rPr>
              <a:t>  </a:t>
            </a:r>
            <a:r>
              <a:rPr lang="zh-CN" altLang="en-US" sz="2400" dirty="0">
                <a:solidFill>
                  <a:srgbClr val="CC3300"/>
                </a:solidFill>
                <a:latin typeface="微软雅黑" panose="020B0503020204020204" pitchFamily="34" charset="-122"/>
                <a:ea typeface="微软雅黑" panose="020B0503020204020204" pitchFamily="34" charset="-122"/>
              </a:rPr>
              <a:t>汇编语言称为第二代程序设计语言（</a:t>
            </a:r>
            <a:r>
              <a:rPr lang="en-US" altLang="zh-CN" sz="2400" dirty="0">
                <a:solidFill>
                  <a:srgbClr val="CC3300"/>
                </a:solidFill>
                <a:latin typeface="微软雅黑" panose="020B0503020204020204" pitchFamily="34" charset="-122"/>
                <a:ea typeface="微软雅黑" panose="020B0503020204020204" pitchFamily="34" charset="-122"/>
              </a:rPr>
              <a:t>Second generation programming language </a:t>
            </a:r>
            <a:r>
              <a:rPr lang="zh-CN" altLang="en-US" sz="2400" dirty="0">
                <a:solidFill>
                  <a:srgbClr val="CC3300"/>
                </a:solidFill>
                <a:latin typeface="微软雅黑" panose="020B0503020204020204" pitchFamily="34" charset="-122"/>
                <a:ea typeface="微软雅黑" panose="020B0503020204020204" pitchFamily="34" charset="-122"/>
              </a:rPr>
              <a:t>，</a:t>
            </a:r>
            <a:r>
              <a:rPr lang="en-US" altLang="zh-CN" sz="2400" dirty="0">
                <a:solidFill>
                  <a:srgbClr val="CC3300"/>
                </a:solidFill>
                <a:latin typeface="微软雅黑" panose="020B0503020204020204" pitchFamily="34" charset="-122"/>
                <a:ea typeface="微软雅黑" panose="020B0503020204020204" pitchFamily="34" charset="-122"/>
              </a:rPr>
              <a:t>2GL </a:t>
            </a:r>
            <a:r>
              <a:rPr lang="zh-CN" altLang="en-US" sz="2400" dirty="0">
                <a:solidFill>
                  <a:srgbClr val="CC3300"/>
                </a:solidFill>
                <a:latin typeface="微软雅黑" panose="020B0503020204020204" pitchFamily="34" charset="-122"/>
                <a:ea typeface="微软雅黑" panose="020B0503020204020204" pitchFamily="34" charset="-122"/>
              </a:rPr>
              <a:t>）</a:t>
            </a:r>
          </a:p>
          <a:p>
            <a:pPr>
              <a:buFontTx/>
              <a:buNone/>
            </a:pPr>
            <a:endParaRPr lang="zh-CN" altLang="en-US" sz="2400" dirty="0">
              <a:latin typeface="微软雅黑" panose="020B0503020204020204" pitchFamily="34" charset="-122"/>
              <a:ea typeface="微软雅黑" panose="020B0503020204020204" pitchFamily="34" charset="-122"/>
            </a:endParaRPr>
          </a:p>
        </p:txBody>
      </p:sp>
      <p:grpSp>
        <p:nvGrpSpPr>
          <p:cNvPr id="576516" name="Group 4"/>
          <p:cNvGrpSpPr/>
          <p:nvPr/>
        </p:nvGrpSpPr>
        <p:grpSpPr>
          <a:xfrm>
            <a:off x="6365875" y="1133475"/>
            <a:ext cx="2398713" cy="1357313"/>
            <a:chOff x="4010" y="714"/>
            <a:chExt cx="1511" cy="855"/>
          </a:xfrm>
        </p:grpSpPr>
        <p:sp>
          <p:nvSpPr>
            <p:cNvPr id="73732" name="Text Box 5"/>
            <p:cNvSpPr txBox="1"/>
            <p:nvPr/>
          </p:nvSpPr>
          <p:spPr>
            <a:xfrm>
              <a:off x="4014" y="714"/>
              <a:ext cx="1507" cy="260"/>
            </a:xfrm>
            <a:prstGeom prst="rect">
              <a:avLst/>
            </a:prstGeom>
            <a:solidFill>
              <a:srgbClr val="FF99CC"/>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应用程序</a:t>
              </a:r>
            </a:p>
          </p:txBody>
        </p:sp>
        <p:sp>
          <p:nvSpPr>
            <p:cNvPr id="73733" name="Text Box 6"/>
            <p:cNvSpPr txBox="1"/>
            <p:nvPr/>
          </p:nvSpPr>
          <p:spPr>
            <a:xfrm>
              <a:off x="4010" y="1009"/>
              <a:ext cx="1507" cy="260"/>
            </a:xfrm>
            <a:prstGeom prst="rect">
              <a:avLst/>
            </a:prstGeom>
            <a:solidFill>
              <a:srgbClr val="99CCFF"/>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指令集体系结构</a:t>
              </a:r>
            </a:p>
          </p:txBody>
        </p:sp>
        <p:sp>
          <p:nvSpPr>
            <p:cNvPr id="73734" name="Text Box 7"/>
            <p:cNvSpPr txBox="1"/>
            <p:nvPr/>
          </p:nvSpPr>
          <p:spPr>
            <a:xfrm>
              <a:off x="4014" y="1309"/>
              <a:ext cx="1507" cy="260"/>
            </a:xfrm>
            <a:prstGeom prst="rect">
              <a:avLst/>
            </a:prstGeom>
            <a:solidFill>
              <a:srgbClr val="FFCC99"/>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计算机硬件</a:t>
              </a:r>
            </a:p>
          </p:txBody>
        </p:sp>
      </p:grpSp>
      <p:grpSp>
        <p:nvGrpSpPr>
          <p:cNvPr id="576520" name="Group 8"/>
          <p:cNvGrpSpPr/>
          <p:nvPr/>
        </p:nvGrpSpPr>
        <p:grpSpPr>
          <a:xfrm>
            <a:off x="6372225" y="3608388"/>
            <a:ext cx="2430463" cy="2303462"/>
            <a:chOff x="4014" y="2273"/>
            <a:chExt cx="1531" cy="1451"/>
          </a:xfrm>
        </p:grpSpPr>
        <p:sp>
          <p:nvSpPr>
            <p:cNvPr id="73736" name="Text Box 9"/>
            <p:cNvSpPr txBox="1"/>
            <p:nvPr/>
          </p:nvSpPr>
          <p:spPr>
            <a:xfrm>
              <a:off x="4038" y="2577"/>
              <a:ext cx="1507" cy="260"/>
            </a:xfrm>
            <a:prstGeom prst="rect">
              <a:avLst/>
            </a:prstGeom>
            <a:solidFill>
              <a:srgbClr val="CC99FF"/>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        汇编程序</a:t>
              </a:r>
            </a:p>
          </p:txBody>
        </p:sp>
        <p:sp>
          <p:nvSpPr>
            <p:cNvPr id="73737" name="Text Box 10"/>
            <p:cNvSpPr txBox="1"/>
            <p:nvPr/>
          </p:nvSpPr>
          <p:spPr>
            <a:xfrm>
              <a:off x="4027" y="2874"/>
              <a:ext cx="1507" cy="260"/>
            </a:xfrm>
            <a:prstGeom prst="rect">
              <a:avLst/>
            </a:prstGeom>
            <a:solidFill>
              <a:srgbClr val="99CC00"/>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操作系统</a:t>
              </a:r>
            </a:p>
          </p:txBody>
        </p:sp>
        <p:sp>
          <p:nvSpPr>
            <p:cNvPr id="73738" name="Text Box 11"/>
            <p:cNvSpPr txBox="1"/>
            <p:nvPr/>
          </p:nvSpPr>
          <p:spPr>
            <a:xfrm>
              <a:off x="4023" y="3169"/>
              <a:ext cx="1507" cy="260"/>
            </a:xfrm>
            <a:prstGeom prst="rect">
              <a:avLst/>
            </a:prstGeom>
            <a:solidFill>
              <a:srgbClr val="99CCFF"/>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指令集体系结构</a:t>
              </a:r>
            </a:p>
          </p:txBody>
        </p:sp>
        <p:sp>
          <p:nvSpPr>
            <p:cNvPr id="73739" name="Text Box 12"/>
            <p:cNvSpPr txBox="1"/>
            <p:nvPr/>
          </p:nvSpPr>
          <p:spPr>
            <a:xfrm>
              <a:off x="4014" y="3464"/>
              <a:ext cx="1507" cy="260"/>
            </a:xfrm>
            <a:prstGeom prst="rect">
              <a:avLst/>
            </a:prstGeom>
            <a:solidFill>
              <a:srgbClr val="FFCC99"/>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计算机硬件</a:t>
              </a:r>
            </a:p>
          </p:txBody>
        </p:sp>
        <p:sp>
          <p:nvSpPr>
            <p:cNvPr id="73740" name="Text Box 13"/>
            <p:cNvSpPr txBox="1"/>
            <p:nvPr/>
          </p:nvSpPr>
          <p:spPr>
            <a:xfrm>
              <a:off x="4038" y="2273"/>
              <a:ext cx="1507" cy="260"/>
            </a:xfrm>
            <a:prstGeom prst="rect">
              <a:avLst/>
            </a:prstGeom>
            <a:solidFill>
              <a:srgbClr val="FF99CC"/>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应用程序</a:t>
              </a:r>
            </a:p>
          </p:txBody>
        </p:sp>
      </p:gr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76515">
                                            <p:txEl>
                                              <p:pRg st="0" end="0"/>
                                            </p:txEl>
                                          </p:spTgt>
                                        </p:tgtEl>
                                        <p:attrNameLst>
                                          <p:attrName>style.visibility</p:attrName>
                                        </p:attrNameLst>
                                      </p:cBhvr>
                                      <p:to>
                                        <p:strVal val="visible"/>
                                      </p:to>
                                    </p:set>
                                    <p:animEffect transition="in" filter="blinds(horizontal)">
                                      <p:cBhvr>
                                        <p:cTn id="7" dur="500"/>
                                        <p:tgtEl>
                                          <p:spTgt spid="576515">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76515">
                                            <p:txEl>
                                              <p:pRg st="1" end="1"/>
                                            </p:txEl>
                                          </p:spTgt>
                                        </p:tgtEl>
                                        <p:attrNameLst>
                                          <p:attrName>style.visibility</p:attrName>
                                        </p:attrNameLst>
                                      </p:cBhvr>
                                      <p:to>
                                        <p:strVal val="visible"/>
                                      </p:to>
                                    </p:set>
                                    <p:animEffect transition="in" filter="blinds(horizontal)">
                                      <p:cBhvr>
                                        <p:cTn id="10" dur="500"/>
                                        <p:tgtEl>
                                          <p:spTgt spid="57651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576516"/>
                                        </p:tgtEl>
                                        <p:attrNameLst>
                                          <p:attrName>style.visibility</p:attrName>
                                        </p:attrNameLst>
                                      </p:cBhvr>
                                      <p:to>
                                        <p:strVal val="visible"/>
                                      </p:to>
                                    </p:set>
                                    <p:animEffect transition="in" filter="blinds(horizontal)">
                                      <p:cBhvr>
                                        <p:cTn id="15" dur="500"/>
                                        <p:tgtEl>
                                          <p:spTgt spid="576516"/>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76515">
                                            <p:txEl>
                                              <p:pRg st="3" end="3"/>
                                            </p:txEl>
                                          </p:spTgt>
                                        </p:tgtEl>
                                        <p:attrNameLst>
                                          <p:attrName>style.visibility</p:attrName>
                                        </p:attrNameLst>
                                      </p:cBhvr>
                                      <p:to>
                                        <p:strVal val="visible"/>
                                      </p:to>
                                    </p:set>
                                    <p:animEffect transition="in" filter="blinds(horizontal)">
                                      <p:cBhvr>
                                        <p:cTn id="20" dur="500"/>
                                        <p:tgtEl>
                                          <p:spTgt spid="576515">
                                            <p:txEl>
                                              <p:pRg st="3" end="3"/>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576515">
                                            <p:txEl>
                                              <p:pRg st="4" end="4"/>
                                            </p:txEl>
                                          </p:spTgt>
                                        </p:tgtEl>
                                        <p:attrNameLst>
                                          <p:attrName>style.visibility</p:attrName>
                                        </p:attrNameLst>
                                      </p:cBhvr>
                                      <p:to>
                                        <p:strVal val="visible"/>
                                      </p:to>
                                    </p:set>
                                    <p:animEffect transition="in" filter="blinds(horizontal)">
                                      <p:cBhvr>
                                        <p:cTn id="23" dur="500"/>
                                        <p:tgtEl>
                                          <p:spTgt spid="576515">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576520"/>
                                        </p:tgtEl>
                                        <p:attrNameLst>
                                          <p:attrName>style.visibility</p:attrName>
                                        </p:attrNameLst>
                                      </p:cBhvr>
                                      <p:to>
                                        <p:strVal val="visible"/>
                                      </p:to>
                                    </p:set>
                                    <p:animEffect transition="in" filter="blinds(horizontal)">
                                      <p:cBhvr>
                                        <p:cTn id="28" dur="500"/>
                                        <p:tgtEl>
                                          <p:spTgt spid="5765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p:cNvSpPr>
          <p:nvPr>
            <p:ph type="title"/>
          </p:nvPr>
        </p:nvSpPr>
        <p:spPr>
          <a:xfrm>
            <a:off x="484188" y="188913"/>
            <a:ext cx="8229600" cy="561975"/>
          </a:xfrm>
        </p:spPr>
        <p:txBody>
          <a:bodyPr vert="horz" wrap="square" lIns="63500" tIns="25400" rIns="63500" bIns="25400" anchor="t" anchorCtr="0">
            <a:spAutoFit/>
          </a:bodyPr>
          <a:lstStyle/>
          <a:p>
            <a:r>
              <a:rPr lang="zh-CN" altLang="en-US" sz="3600" dirty="0"/>
              <a:t>现代（传统）计算机系统的层次</a:t>
            </a:r>
          </a:p>
        </p:txBody>
      </p:sp>
      <p:sp>
        <p:nvSpPr>
          <p:cNvPr id="577539" name="Rectangle 3"/>
          <p:cNvSpPr>
            <a:spLocks noGrp="1"/>
          </p:cNvSpPr>
          <p:nvPr>
            <p:ph idx="1"/>
          </p:nvPr>
        </p:nvSpPr>
        <p:spPr>
          <a:xfrm>
            <a:off x="161925" y="1042988"/>
            <a:ext cx="5400675" cy="3806825"/>
          </a:xfrm>
        </p:spPr>
        <p:txBody>
          <a:bodyPr vert="horz" wrap="square" lIns="63500" tIns="25400" rIns="63500" bIns="25400" anchor="t" anchorCtr="0">
            <a:spAutoFit/>
          </a:bodyPr>
          <a:lstStyle/>
          <a:p>
            <a:r>
              <a:rPr lang="zh-CN" altLang="en-US" sz="2400" dirty="0">
                <a:latin typeface="微软雅黑" panose="020B0503020204020204" pitchFamily="34" charset="-122"/>
                <a:ea typeface="微软雅黑" panose="020B0503020204020204" pitchFamily="34" charset="-122"/>
              </a:rPr>
              <a:t>现代计算机用高级语言编程</a:t>
            </a:r>
          </a:p>
          <a:p>
            <a:pPr>
              <a:buFontTx/>
              <a:buNone/>
            </a:pPr>
            <a:r>
              <a:rPr lang="zh-CN" altLang="en-US" dirty="0">
                <a:solidFill>
                  <a:srgbClr val="CC3300"/>
                </a:solidFill>
                <a:latin typeface="微软雅黑" panose="020B0503020204020204" pitchFamily="34" charset="-122"/>
                <a:ea typeface="微软雅黑" panose="020B0503020204020204" pitchFamily="34" charset="-122"/>
              </a:rPr>
              <a:t>    第三代程序设计语言（</a:t>
            </a:r>
            <a:r>
              <a:rPr lang="en-US" altLang="zh-CN" dirty="0">
                <a:solidFill>
                  <a:srgbClr val="CC3300"/>
                </a:solidFill>
                <a:latin typeface="微软雅黑" panose="020B0503020204020204" pitchFamily="34" charset="-122"/>
                <a:ea typeface="微软雅黑" panose="020B0503020204020204" pitchFamily="34" charset="-122"/>
              </a:rPr>
              <a:t>3GL</a:t>
            </a:r>
            <a:r>
              <a:rPr lang="zh-CN" altLang="en-US" dirty="0">
                <a:solidFill>
                  <a:srgbClr val="CC3300"/>
                </a:solidFill>
                <a:latin typeface="微软雅黑" panose="020B0503020204020204" pitchFamily="34" charset="-122"/>
                <a:ea typeface="微软雅黑" panose="020B0503020204020204" pitchFamily="34" charset="-122"/>
              </a:rPr>
              <a:t>）为过程式语言，编码时需要描述实现过程，即</a:t>
            </a:r>
            <a:r>
              <a:rPr lang="zh-CN" altLang="en-US" dirty="0">
                <a:solidFill>
                  <a:srgbClr val="FF0000"/>
                </a:solidFill>
                <a:latin typeface="微软雅黑" panose="020B0503020204020204" pitchFamily="34" charset="-122"/>
                <a:ea typeface="微软雅黑" panose="020B0503020204020204" pitchFamily="34" charset="-122"/>
              </a:rPr>
              <a:t>“如何做”</a:t>
            </a:r>
            <a:r>
              <a:rPr lang="zh-CN" altLang="en-US" dirty="0">
                <a:solidFill>
                  <a:srgbClr val="CC3300"/>
                </a:solidFill>
                <a:latin typeface="微软雅黑" panose="020B0503020204020204" pitchFamily="34" charset="-122"/>
                <a:ea typeface="微软雅黑" panose="020B0503020204020204" pitchFamily="34" charset="-122"/>
              </a:rPr>
              <a:t>。</a:t>
            </a:r>
          </a:p>
          <a:p>
            <a:pPr>
              <a:buFontTx/>
              <a:buNone/>
            </a:pPr>
            <a:r>
              <a:rPr lang="zh-CN" altLang="en-US" dirty="0">
                <a:solidFill>
                  <a:srgbClr val="CC3300"/>
                </a:solidFill>
                <a:latin typeface="微软雅黑" panose="020B0503020204020204" pitchFamily="34" charset="-122"/>
                <a:ea typeface="微软雅黑" panose="020B0503020204020204" pitchFamily="34" charset="-122"/>
              </a:rPr>
              <a:t>    第四代程序设计语言（</a:t>
            </a:r>
            <a:r>
              <a:rPr lang="en-US" altLang="zh-CN" dirty="0">
                <a:solidFill>
                  <a:srgbClr val="CC3300"/>
                </a:solidFill>
                <a:latin typeface="微软雅黑" panose="020B0503020204020204" pitchFamily="34" charset="-122"/>
                <a:ea typeface="微软雅黑" panose="020B0503020204020204" pitchFamily="34" charset="-122"/>
              </a:rPr>
              <a:t>4GL</a:t>
            </a:r>
            <a:r>
              <a:rPr lang="zh-CN" altLang="en-US" dirty="0">
                <a:solidFill>
                  <a:srgbClr val="CC3300"/>
                </a:solidFill>
                <a:latin typeface="微软雅黑" panose="020B0503020204020204" pitchFamily="34" charset="-122"/>
                <a:ea typeface="微软雅黑" panose="020B0503020204020204" pitchFamily="34" charset="-122"/>
              </a:rPr>
              <a:t>）</a:t>
            </a:r>
            <a:r>
              <a:rPr lang="en-US" altLang="zh-CN" dirty="0">
                <a:solidFill>
                  <a:srgbClr val="CC3300"/>
                </a:solidFill>
                <a:latin typeface="微软雅黑" panose="020B0503020204020204" pitchFamily="34" charset="-122"/>
                <a:ea typeface="微软雅黑" panose="020B0503020204020204" pitchFamily="34" charset="-122"/>
              </a:rPr>
              <a:t> </a:t>
            </a:r>
            <a:r>
              <a:rPr lang="zh-CN" altLang="en-US" dirty="0">
                <a:solidFill>
                  <a:srgbClr val="CC3300"/>
                </a:solidFill>
                <a:latin typeface="微软雅黑" panose="020B0503020204020204" pitchFamily="34" charset="-122"/>
                <a:ea typeface="微软雅黑" panose="020B0503020204020204" pitchFamily="34" charset="-122"/>
              </a:rPr>
              <a:t>为非过程化语言，编码时只需说明</a:t>
            </a:r>
            <a:r>
              <a:rPr lang="zh-CN" altLang="en-US" dirty="0">
                <a:solidFill>
                  <a:srgbClr val="FF0000"/>
                </a:solidFill>
                <a:latin typeface="微软雅黑" panose="020B0503020204020204" pitchFamily="34" charset="-122"/>
                <a:ea typeface="微软雅黑" panose="020B0503020204020204" pitchFamily="34" charset="-122"/>
              </a:rPr>
              <a:t>“做什么”</a:t>
            </a:r>
            <a:r>
              <a:rPr lang="zh-CN" altLang="en-US" dirty="0">
                <a:solidFill>
                  <a:srgbClr val="CC3300"/>
                </a:solidFill>
                <a:latin typeface="微软雅黑" panose="020B0503020204020204" pitchFamily="34" charset="-122"/>
                <a:ea typeface="微软雅黑" panose="020B0503020204020204" pitchFamily="34" charset="-122"/>
              </a:rPr>
              <a:t>，不需要描述具体的算法实现细节。</a:t>
            </a:r>
          </a:p>
          <a:p>
            <a:pPr>
              <a:buFontTx/>
              <a:buNone/>
            </a:pPr>
            <a:endParaRPr lang="zh-CN" altLang="en-US" dirty="0">
              <a:latin typeface="微软雅黑" panose="020B0503020204020204" pitchFamily="34" charset="-122"/>
              <a:ea typeface="微软雅黑" panose="020B0503020204020204" pitchFamily="34" charset="-122"/>
            </a:endParaRPr>
          </a:p>
        </p:txBody>
      </p:sp>
      <p:grpSp>
        <p:nvGrpSpPr>
          <p:cNvPr id="577540" name="Group 4"/>
          <p:cNvGrpSpPr/>
          <p:nvPr/>
        </p:nvGrpSpPr>
        <p:grpSpPr>
          <a:xfrm>
            <a:off x="6283325" y="900113"/>
            <a:ext cx="2430463" cy="2303462"/>
            <a:chOff x="4014" y="2273"/>
            <a:chExt cx="1531" cy="1451"/>
          </a:xfrm>
        </p:grpSpPr>
        <p:sp>
          <p:nvSpPr>
            <p:cNvPr id="74756" name="Text Box 5"/>
            <p:cNvSpPr txBox="1"/>
            <p:nvPr/>
          </p:nvSpPr>
          <p:spPr>
            <a:xfrm>
              <a:off x="4038" y="2577"/>
              <a:ext cx="1507" cy="260"/>
            </a:xfrm>
            <a:prstGeom prst="rect">
              <a:avLst/>
            </a:prstGeom>
            <a:solidFill>
              <a:srgbClr val="CC99FF"/>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语言处理系统</a:t>
              </a:r>
            </a:p>
          </p:txBody>
        </p:sp>
        <p:sp>
          <p:nvSpPr>
            <p:cNvPr id="74757" name="Text Box 6"/>
            <p:cNvSpPr txBox="1"/>
            <p:nvPr/>
          </p:nvSpPr>
          <p:spPr>
            <a:xfrm>
              <a:off x="4027" y="2874"/>
              <a:ext cx="1507" cy="260"/>
            </a:xfrm>
            <a:prstGeom prst="rect">
              <a:avLst/>
            </a:prstGeom>
            <a:solidFill>
              <a:srgbClr val="99CC00"/>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操作系统</a:t>
              </a:r>
            </a:p>
          </p:txBody>
        </p:sp>
        <p:sp>
          <p:nvSpPr>
            <p:cNvPr id="74758" name="Text Box 7"/>
            <p:cNvSpPr txBox="1"/>
            <p:nvPr/>
          </p:nvSpPr>
          <p:spPr>
            <a:xfrm>
              <a:off x="4023" y="3169"/>
              <a:ext cx="1507" cy="260"/>
            </a:xfrm>
            <a:prstGeom prst="rect">
              <a:avLst/>
            </a:prstGeom>
            <a:solidFill>
              <a:srgbClr val="99CCFF"/>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指令集体系结构</a:t>
              </a:r>
            </a:p>
          </p:txBody>
        </p:sp>
        <p:sp>
          <p:nvSpPr>
            <p:cNvPr id="74759" name="Text Box 8"/>
            <p:cNvSpPr txBox="1"/>
            <p:nvPr/>
          </p:nvSpPr>
          <p:spPr>
            <a:xfrm>
              <a:off x="4014" y="3464"/>
              <a:ext cx="1507" cy="260"/>
            </a:xfrm>
            <a:prstGeom prst="rect">
              <a:avLst/>
            </a:prstGeom>
            <a:solidFill>
              <a:srgbClr val="FFCC99"/>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计算机硬件</a:t>
              </a:r>
            </a:p>
          </p:txBody>
        </p:sp>
        <p:sp>
          <p:nvSpPr>
            <p:cNvPr id="74760" name="Text Box 9"/>
            <p:cNvSpPr txBox="1"/>
            <p:nvPr/>
          </p:nvSpPr>
          <p:spPr>
            <a:xfrm>
              <a:off x="4038" y="2273"/>
              <a:ext cx="1507" cy="260"/>
            </a:xfrm>
            <a:prstGeom prst="rect">
              <a:avLst/>
            </a:prstGeom>
            <a:solidFill>
              <a:srgbClr val="FF99CC"/>
            </a:solid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应用程序</a:t>
              </a:r>
            </a:p>
          </p:txBody>
        </p:sp>
      </p:grpSp>
      <p:sp>
        <p:nvSpPr>
          <p:cNvPr id="577546" name="Text Box 10"/>
          <p:cNvSpPr txBox="1"/>
          <p:nvPr/>
        </p:nvSpPr>
        <p:spPr>
          <a:xfrm>
            <a:off x="227013" y="4629150"/>
            <a:ext cx="4308475" cy="1293813"/>
          </a:xfrm>
          <a:prstGeom prst="rect">
            <a:avLst/>
          </a:prstGeom>
          <a:noFill/>
          <a:ln w="9525">
            <a:noFill/>
          </a:ln>
        </p:spPr>
        <p:txBody>
          <a:bodyPr anchor="t" anchorCtr="0">
            <a:spAutoFit/>
          </a:bodyPr>
          <a:lstStyle/>
          <a:p>
            <a:pPr eaLnBrk="0" hangingPunct="0">
              <a:lnSpc>
                <a:spcPct val="130000"/>
              </a:lnSpc>
              <a:spcBef>
                <a:spcPct val="50000"/>
              </a:spcBef>
            </a:pPr>
            <a:r>
              <a:rPr lang="zh-CN" altLang="en-US" sz="2000" dirty="0">
                <a:latin typeface="Times New Roman" panose="02020603050405020304" pitchFamily="18" charset="0"/>
                <a:ea typeface="微软雅黑" panose="020B0503020204020204" pitchFamily="34" charset="-122"/>
              </a:rPr>
              <a:t>可以看出：语言的发展是一个不断</a:t>
            </a:r>
            <a:r>
              <a:rPr lang="zh-CN" altLang="en-US" sz="2000" dirty="0">
                <a:solidFill>
                  <a:srgbClr val="FF0000"/>
                </a:solidFill>
                <a:latin typeface="微软雅黑" panose="020B0503020204020204" pitchFamily="34" charset="-122"/>
                <a:ea typeface="微软雅黑" panose="020B0503020204020204" pitchFamily="34" charset="-122"/>
              </a:rPr>
              <a:t>“</a:t>
            </a:r>
            <a:r>
              <a:rPr lang="zh-CN" altLang="en-US" sz="2000" dirty="0">
                <a:solidFill>
                  <a:srgbClr val="FF0000"/>
                </a:solidFill>
                <a:latin typeface="Times New Roman" panose="02020603050405020304" pitchFamily="18" charset="0"/>
                <a:ea typeface="微软雅黑" panose="020B0503020204020204" pitchFamily="34" charset="-122"/>
              </a:rPr>
              <a:t>抽象</a:t>
            </a:r>
            <a:r>
              <a:rPr lang="zh-CN" altLang="en-US" sz="2000" dirty="0">
                <a:solidFill>
                  <a:srgbClr val="FF0000"/>
                </a:solidFill>
                <a:latin typeface="微软雅黑" panose="020B0503020204020204" pitchFamily="34" charset="-122"/>
                <a:ea typeface="微软雅黑" panose="020B0503020204020204" pitchFamily="34" charset="-122"/>
              </a:rPr>
              <a:t>”</a:t>
            </a:r>
            <a:r>
              <a:rPr lang="zh-CN" altLang="en-US" sz="2000" dirty="0">
                <a:latin typeface="Times New Roman" panose="02020603050405020304" pitchFamily="18" charset="0"/>
                <a:ea typeface="微软雅黑" panose="020B0503020204020204" pitchFamily="34" charset="-122"/>
              </a:rPr>
              <a:t>的过程，因而，相应的计算机系统也不断有新的层次出现</a:t>
            </a:r>
          </a:p>
        </p:txBody>
      </p:sp>
      <p:sp>
        <p:nvSpPr>
          <p:cNvPr id="577547" name="Text Box 11"/>
          <p:cNvSpPr txBox="1"/>
          <p:nvPr/>
        </p:nvSpPr>
        <p:spPr>
          <a:xfrm>
            <a:off x="5562600" y="3708400"/>
            <a:ext cx="3178175" cy="2970213"/>
          </a:xfrm>
          <a:prstGeom prst="rect">
            <a:avLst/>
          </a:prstGeom>
          <a:noFill/>
          <a:ln w="9525">
            <a:noFill/>
          </a:ln>
        </p:spPr>
        <p:txBody>
          <a:bodyPr anchor="t" anchorCtr="0">
            <a:spAutoFit/>
          </a:bodyPr>
          <a:lstStyle/>
          <a:p>
            <a:pPr eaLnBrk="0" hangingPunct="0">
              <a:spcBef>
                <a:spcPct val="50000"/>
              </a:spcBef>
            </a:pPr>
            <a:r>
              <a:rPr lang="zh-CN" altLang="en-US" sz="2200" dirty="0">
                <a:solidFill>
                  <a:srgbClr val="FF0000"/>
                </a:solidFill>
                <a:latin typeface="Times New Roman" panose="02020603050405020304" pitchFamily="18" charset="0"/>
                <a:ea typeface="微软雅黑" panose="020B0503020204020204" pitchFamily="34" charset="-122"/>
              </a:rPr>
              <a:t>语言处理系统</a:t>
            </a:r>
            <a:r>
              <a:rPr lang="zh-CN" altLang="en-US" sz="2200" dirty="0">
                <a:latin typeface="Times New Roman" panose="02020603050405020304" pitchFamily="18" charset="0"/>
                <a:ea typeface="微软雅黑" panose="020B0503020204020204" pitchFamily="34" charset="-122"/>
              </a:rPr>
              <a:t>包括：各种语言处理程序</a:t>
            </a:r>
            <a:r>
              <a:rPr lang="zh-CN" altLang="en-US" sz="2200" dirty="0">
                <a:solidFill>
                  <a:srgbClr val="009242"/>
                </a:solidFill>
                <a:latin typeface="Times New Roman" panose="02020603050405020304" pitchFamily="18" charset="0"/>
                <a:ea typeface="微软雅黑" panose="020B0503020204020204" pitchFamily="34" charset="-122"/>
              </a:rPr>
              <a:t>（如编译、汇编、链接）</a:t>
            </a:r>
            <a:r>
              <a:rPr lang="zh-CN" altLang="en-US" sz="2200" dirty="0">
                <a:latin typeface="Times New Roman" panose="02020603050405020304" pitchFamily="18" charset="0"/>
                <a:ea typeface="微软雅黑" panose="020B0503020204020204" pitchFamily="34" charset="-122"/>
              </a:rPr>
              <a:t>、运行时系统</a:t>
            </a:r>
            <a:r>
              <a:rPr lang="zh-CN" altLang="en-US" sz="2200" dirty="0">
                <a:solidFill>
                  <a:srgbClr val="009242"/>
                </a:solidFill>
                <a:latin typeface="Times New Roman" panose="02020603050405020304" pitchFamily="18" charset="0"/>
                <a:ea typeface="微软雅黑" panose="020B0503020204020204" pitchFamily="34" charset="-122"/>
              </a:rPr>
              <a:t>（如库函数、调试、优化等功能）</a:t>
            </a:r>
          </a:p>
          <a:p>
            <a:pPr eaLnBrk="0" hangingPunct="0">
              <a:spcBef>
                <a:spcPct val="50000"/>
              </a:spcBef>
            </a:pPr>
            <a:r>
              <a:rPr lang="zh-CN" altLang="en-US" sz="2200" dirty="0">
                <a:solidFill>
                  <a:srgbClr val="FF0000"/>
                </a:solidFill>
                <a:latin typeface="Times New Roman" panose="02020603050405020304" pitchFamily="18" charset="0"/>
                <a:ea typeface="微软雅黑" panose="020B0503020204020204" pitchFamily="34" charset="-122"/>
              </a:rPr>
              <a:t>操作系统</a:t>
            </a:r>
            <a:r>
              <a:rPr lang="zh-CN" altLang="en-US" sz="2200" dirty="0">
                <a:latin typeface="Times New Roman" panose="02020603050405020304" pitchFamily="18" charset="0"/>
                <a:ea typeface="微软雅黑" panose="020B0503020204020204" pitchFamily="34" charset="-122"/>
              </a:rPr>
              <a:t>包括人机交互界面、提供服务功能的内核例程</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77539">
                                            <p:txEl>
                                              <p:pRg st="0" end="0"/>
                                            </p:txEl>
                                          </p:spTgt>
                                        </p:tgtEl>
                                        <p:attrNameLst>
                                          <p:attrName>style.visibility</p:attrName>
                                        </p:attrNameLst>
                                      </p:cBhvr>
                                      <p:to>
                                        <p:strVal val="visible"/>
                                      </p:to>
                                    </p:set>
                                    <p:animEffect transition="in" filter="blinds(horizontal)">
                                      <p:cBhvr>
                                        <p:cTn id="7" dur="500"/>
                                        <p:tgtEl>
                                          <p:spTgt spid="57753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77539">
                                            <p:txEl>
                                              <p:pRg st="1" end="1"/>
                                            </p:txEl>
                                          </p:spTgt>
                                        </p:tgtEl>
                                        <p:attrNameLst>
                                          <p:attrName>style.visibility</p:attrName>
                                        </p:attrNameLst>
                                      </p:cBhvr>
                                      <p:to>
                                        <p:strVal val="visible"/>
                                      </p:to>
                                    </p:set>
                                    <p:animEffect transition="in" filter="blinds(horizontal)">
                                      <p:cBhvr>
                                        <p:cTn id="12" dur="500"/>
                                        <p:tgtEl>
                                          <p:spTgt spid="57753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77539">
                                            <p:txEl>
                                              <p:pRg st="2" end="2"/>
                                            </p:txEl>
                                          </p:spTgt>
                                        </p:tgtEl>
                                        <p:attrNameLst>
                                          <p:attrName>style.visibility</p:attrName>
                                        </p:attrNameLst>
                                      </p:cBhvr>
                                      <p:to>
                                        <p:strVal val="visible"/>
                                      </p:to>
                                    </p:set>
                                    <p:animEffect transition="in" filter="blinds(horizontal)">
                                      <p:cBhvr>
                                        <p:cTn id="17" dur="500"/>
                                        <p:tgtEl>
                                          <p:spTgt spid="57753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77540"/>
                                        </p:tgtEl>
                                        <p:attrNameLst>
                                          <p:attrName>style.visibility</p:attrName>
                                        </p:attrNameLst>
                                      </p:cBhvr>
                                      <p:to>
                                        <p:strVal val="visible"/>
                                      </p:to>
                                    </p:set>
                                    <p:animEffect transition="in" filter="blinds(horizontal)">
                                      <p:cBhvr>
                                        <p:cTn id="22" dur="500"/>
                                        <p:tgtEl>
                                          <p:spTgt spid="57754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77547">
                                            <p:txEl>
                                              <p:pRg st="0" end="0"/>
                                            </p:txEl>
                                          </p:spTgt>
                                        </p:tgtEl>
                                        <p:attrNameLst>
                                          <p:attrName>style.visibility</p:attrName>
                                        </p:attrNameLst>
                                      </p:cBhvr>
                                      <p:to>
                                        <p:strVal val="visible"/>
                                      </p:to>
                                    </p:set>
                                    <p:animEffect transition="in" filter="blinds(horizontal)">
                                      <p:cBhvr>
                                        <p:cTn id="27" dur="500"/>
                                        <p:tgtEl>
                                          <p:spTgt spid="577547">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77547">
                                            <p:txEl>
                                              <p:pRg st="1" end="1"/>
                                            </p:txEl>
                                          </p:spTgt>
                                        </p:tgtEl>
                                        <p:attrNameLst>
                                          <p:attrName>style.visibility</p:attrName>
                                        </p:attrNameLst>
                                      </p:cBhvr>
                                      <p:to>
                                        <p:strVal val="visible"/>
                                      </p:to>
                                    </p:set>
                                    <p:animEffect transition="in" filter="blinds(horizontal)">
                                      <p:cBhvr>
                                        <p:cTn id="32" dur="500"/>
                                        <p:tgtEl>
                                          <p:spTgt spid="577547">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77546"/>
                                        </p:tgtEl>
                                        <p:attrNameLst>
                                          <p:attrName>style.visibility</p:attrName>
                                        </p:attrNameLst>
                                      </p:cBhvr>
                                      <p:to>
                                        <p:strVal val="visible"/>
                                      </p:to>
                                    </p:set>
                                    <p:animEffect transition="in" filter="blinds(horizontal)">
                                      <p:cBhvr>
                                        <p:cTn id="37" dur="500"/>
                                        <p:tgtEl>
                                          <p:spTgt spid="5775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754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p:cNvSpPr>
            <a:spLocks noGrp="1"/>
          </p:cNvSpPr>
          <p:nvPr>
            <p:ph type="title"/>
          </p:nvPr>
        </p:nvSpPr>
        <p:spPr>
          <a:xfrm>
            <a:off x="488950" y="130175"/>
            <a:ext cx="8229600" cy="561975"/>
          </a:xfrm>
        </p:spPr>
        <p:txBody>
          <a:bodyPr vert="horz" wrap="square" lIns="63500" tIns="25400" rIns="63500" bIns="25400" anchor="t" anchorCtr="0">
            <a:spAutoFit/>
          </a:bodyPr>
          <a:lstStyle/>
          <a:p>
            <a:r>
              <a:rPr lang="zh-CN" altLang="en-US" sz="3600" dirty="0"/>
              <a:t>计算机系统抽象层的转换</a:t>
            </a:r>
          </a:p>
        </p:txBody>
      </p:sp>
      <p:sp>
        <p:nvSpPr>
          <p:cNvPr id="76802" name="Rectangle 3"/>
          <p:cNvSpPr>
            <a:spLocks noGrp="1"/>
          </p:cNvSpPr>
          <p:nvPr>
            <p:ph idx="1"/>
          </p:nvPr>
        </p:nvSpPr>
        <p:spPr>
          <a:xfrm>
            <a:off x="252413" y="1493838"/>
            <a:ext cx="2384425" cy="3992562"/>
          </a:xfrm>
        </p:spPr>
        <p:txBody>
          <a:bodyPr vert="horz" wrap="square" lIns="63500" tIns="25400" rIns="63500" bIns="25400" anchor="t" anchorCtr="0">
            <a:spAutoFit/>
          </a:bodyPr>
          <a:lstStyle/>
          <a:p>
            <a:pPr>
              <a:spcBef>
                <a:spcPct val="15000"/>
              </a:spcBef>
              <a:buFontTx/>
              <a:buNone/>
            </a:pPr>
            <a:r>
              <a:rPr lang="zh-CN" altLang="en-US" sz="2100" dirty="0">
                <a:solidFill>
                  <a:srgbClr val="FF0000"/>
                </a:solidFill>
                <a:latin typeface="微软雅黑" panose="020B0503020204020204" pitchFamily="34" charset="-122"/>
                <a:ea typeface="微软雅黑" panose="020B0503020204020204" pitchFamily="34" charset="-122"/>
              </a:rPr>
              <a:t>程序执行结果</a:t>
            </a:r>
          </a:p>
          <a:p>
            <a:pPr>
              <a:spcBef>
                <a:spcPct val="15000"/>
              </a:spcBef>
              <a:buFontTx/>
              <a:buNone/>
            </a:pPr>
            <a:r>
              <a:rPr lang="zh-CN" altLang="en-US" sz="2100" dirty="0">
                <a:solidFill>
                  <a:srgbClr val="FF0000"/>
                </a:solidFill>
                <a:latin typeface="微软雅黑" panose="020B0503020204020204" pitchFamily="34" charset="-122"/>
                <a:ea typeface="微软雅黑" panose="020B0503020204020204" pitchFamily="34" charset="-122"/>
              </a:rPr>
              <a:t>    </a:t>
            </a:r>
            <a:r>
              <a:rPr lang="zh-CN" altLang="en-US" sz="2100" dirty="0">
                <a:latin typeface="微软雅黑" panose="020B0503020204020204" pitchFamily="34" charset="-122"/>
                <a:ea typeface="微软雅黑" panose="020B0503020204020204" pitchFamily="34" charset="-122"/>
              </a:rPr>
              <a:t>不仅取决于</a:t>
            </a:r>
          </a:p>
          <a:p>
            <a:pPr>
              <a:spcBef>
                <a:spcPct val="15000"/>
              </a:spcBef>
              <a:buFontTx/>
              <a:buNone/>
            </a:pPr>
            <a:r>
              <a:rPr lang="zh-CN" altLang="en-US" sz="2100" dirty="0">
                <a:solidFill>
                  <a:srgbClr val="008000"/>
                </a:solidFill>
                <a:latin typeface="微软雅黑" panose="020B0503020204020204" pitchFamily="34" charset="-122"/>
                <a:ea typeface="微软雅黑" panose="020B0503020204020204" pitchFamily="34" charset="-122"/>
              </a:rPr>
              <a:t>算法、程序编写</a:t>
            </a:r>
          </a:p>
          <a:p>
            <a:pPr>
              <a:spcBef>
                <a:spcPct val="15000"/>
              </a:spcBef>
              <a:buFontTx/>
              <a:buNone/>
            </a:pPr>
            <a:r>
              <a:rPr lang="zh-CN" altLang="en-US" sz="2100" dirty="0">
                <a:latin typeface="微软雅黑" panose="020B0503020204020204" pitchFamily="34" charset="-122"/>
                <a:ea typeface="微软雅黑" panose="020B0503020204020204" pitchFamily="34" charset="-122"/>
              </a:rPr>
              <a:t>    而且取决于</a:t>
            </a:r>
          </a:p>
          <a:p>
            <a:pPr>
              <a:spcBef>
                <a:spcPct val="15000"/>
              </a:spcBef>
              <a:buFontTx/>
              <a:buNone/>
            </a:pPr>
            <a:r>
              <a:rPr lang="zh-CN" altLang="en-US" sz="2100" dirty="0">
                <a:solidFill>
                  <a:srgbClr val="008000"/>
                </a:solidFill>
                <a:latin typeface="微软雅黑" panose="020B0503020204020204" pitchFamily="34" charset="-122"/>
                <a:ea typeface="微软雅黑" panose="020B0503020204020204" pitchFamily="34" charset="-122"/>
              </a:rPr>
              <a:t>语言处理系统</a:t>
            </a:r>
          </a:p>
          <a:p>
            <a:pPr>
              <a:spcBef>
                <a:spcPct val="15000"/>
              </a:spcBef>
              <a:buFontTx/>
              <a:buNone/>
            </a:pPr>
            <a:r>
              <a:rPr lang="zh-CN" altLang="en-US" sz="2100" dirty="0">
                <a:solidFill>
                  <a:srgbClr val="008000"/>
                </a:solidFill>
                <a:latin typeface="微软雅黑" panose="020B0503020204020204" pitchFamily="34" charset="-122"/>
                <a:ea typeface="微软雅黑" panose="020B0503020204020204" pitchFamily="34" charset="-122"/>
              </a:rPr>
              <a:t>操作系统</a:t>
            </a:r>
          </a:p>
          <a:p>
            <a:pPr>
              <a:spcBef>
                <a:spcPct val="15000"/>
              </a:spcBef>
              <a:buFontTx/>
              <a:buNone/>
            </a:pPr>
            <a:r>
              <a:rPr lang="en-US" altLang="zh-CN" sz="2100" dirty="0">
                <a:solidFill>
                  <a:srgbClr val="008000"/>
                </a:solidFill>
                <a:latin typeface="微软雅黑" panose="020B0503020204020204" pitchFamily="34" charset="-122"/>
                <a:ea typeface="微软雅黑" panose="020B0503020204020204" pitchFamily="34" charset="-122"/>
              </a:rPr>
              <a:t>ISA</a:t>
            </a:r>
          </a:p>
          <a:p>
            <a:pPr>
              <a:spcBef>
                <a:spcPct val="15000"/>
              </a:spcBef>
              <a:buFontTx/>
              <a:buNone/>
            </a:pPr>
            <a:r>
              <a:rPr lang="zh-CN" altLang="en-US" sz="2100" dirty="0">
                <a:solidFill>
                  <a:srgbClr val="008000"/>
                </a:solidFill>
                <a:latin typeface="微软雅黑" panose="020B0503020204020204" pitchFamily="34" charset="-122"/>
                <a:ea typeface="微软雅黑" panose="020B0503020204020204" pitchFamily="34" charset="-122"/>
              </a:rPr>
              <a:t>微体系结构</a:t>
            </a:r>
          </a:p>
          <a:p>
            <a:pPr>
              <a:lnSpc>
                <a:spcPct val="130000"/>
              </a:lnSpc>
              <a:spcBef>
                <a:spcPct val="30000"/>
              </a:spcBef>
              <a:buFontTx/>
              <a:buNone/>
            </a:pPr>
            <a:endParaRPr lang="en-US" altLang="zh-CN" dirty="0">
              <a:solidFill>
                <a:srgbClr val="008000"/>
              </a:solidFill>
              <a:latin typeface="微软雅黑" panose="020B0503020204020204" pitchFamily="34" charset="-122"/>
              <a:ea typeface="微软雅黑" panose="020B0503020204020204" pitchFamily="34" charset="-122"/>
            </a:endParaRPr>
          </a:p>
        </p:txBody>
      </p:sp>
      <p:pic>
        <p:nvPicPr>
          <p:cNvPr id="76803" name="Picture 6"/>
          <p:cNvPicPr>
            <a:picLocks noChangeAspect="1"/>
          </p:cNvPicPr>
          <p:nvPr/>
        </p:nvPicPr>
        <p:blipFill>
          <a:blip r:embed="rId2"/>
          <a:stretch>
            <a:fillRect/>
          </a:stretch>
        </p:blipFill>
        <p:spPr>
          <a:xfrm>
            <a:off x="2636838" y="1570038"/>
            <a:ext cx="6256337" cy="4591050"/>
          </a:xfrm>
          <a:prstGeom prst="rect">
            <a:avLst/>
          </a:prstGeom>
          <a:noFill/>
          <a:ln w="9525">
            <a:noFill/>
          </a:ln>
        </p:spPr>
      </p:pic>
      <p:sp>
        <p:nvSpPr>
          <p:cNvPr id="112650" name="Rectangle 8"/>
          <p:cNvSpPr/>
          <p:nvPr/>
        </p:nvSpPr>
        <p:spPr>
          <a:xfrm>
            <a:off x="3217863" y="3619500"/>
            <a:ext cx="3914775" cy="1966913"/>
          </a:xfrm>
          <a:prstGeom prst="rect">
            <a:avLst/>
          </a:prstGeom>
          <a:solidFill>
            <a:srgbClr val="FF9900">
              <a:alpha val="18039"/>
            </a:srgbClr>
          </a:solidFill>
          <a:ln w="9525" cap="flat" cmpd="sng">
            <a:solidFill>
              <a:schemeClr val="tx1"/>
            </a:solidFill>
            <a:prstDash val="solid"/>
            <a:miter/>
            <a:headEnd type="none" w="med" len="med"/>
            <a:tailEnd type="none" w="med" len="med"/>
          </a:ln>
        </p:spPr>
        <p:txBody>
          <a:bodyPr wrap="none" anchor="ctr" anchorCtr="0"/>
          <a:lstStyle/>
          <a:p>
            <a:pPr algn="ctr" eaLnBrk="0" hangingPunct="0"/>
            <a:endParaRPr lang="zh-CN" altLang="en-US" sz="1400" dirty="0">
              <a:latin typeface="Times New Roman" panose="02020603050405020304" pitchFamily="18" charset="0"/>
              <a:ea typeface="宋体" panose="02010600030101010101" pitchFamily="2" charset="-122"/>
            </a:endParaRPr>
          </a:p>
        </p:txBody>
      </p:sp>
      <p:sp>
        <p:nvSpPr>
          <p:cNvPr id="76805" name="Text Box 10"/>
          <p:cNvSpPr txBox="1"/>
          <p:nvPr/>
        </p:nvSpPr>
        <p:spPr>
          <a:xfrm>
            <a:off x="2841625" y="773113"/>
            <a:ext cx="6076950" cy="796925"/>
          </a:xfrm>
          <a:prstGeom prst="rect">
            <a:avLst/>
          </a:prstGeom>
          <a:noFill/>
          <a:ln w="9525">
            <a:noFill/>
          </a:ln>
        </p:spPr>
        <p:txBody>
          <a:bodyPr anchor="t" anchorCtr="0">
            <a:spAutoFit/>
          </a:bodyPr>
          <a:lstStyle/>
          <a:p>
            <a:pPr algn="ctr" eaLnBrk="0" hangingPunct="0">
              <a:spcBef>
                <a:spcPct val="50000"/>
              </a:spcBef>
            </a:pPr>
            <a:r>
              <a:rPr lang="zh-CN" altLang="en-US" sz="2100" dirty="0">
                <a:latin typeface="Times New Roman" panose="02020603050405020304" pitchFamily="18" charset="0"/>
                <a:ea typeface="微软雅黑" panose="020B0503020204020204" pitchFamily="34" charset="-122"/>
              </a:rPr>
              <a:t>功能</a:t>
            </a:r>
            <a:r>
              <a:rPr lang="zh-CN" altLang="en-US" sz="2100" dirty="0">
                <a:solidFill>
                  <a:srgbClr val="FF0000"/>
                </a:solidFill>
                <a:latin typeface="Times New Roman" panose="02020603050405020304" pitchFamily="18" charset="0"/>
                <a:ea typeface="微软雅黑" panose="020B0503020204020204" pitchFamily="34" charset="-122"/>
              </a:rPr>
              <a:t>转换</a:t>
            </a:r>
            <a:r>
              <a:rPr lang="zh-CN" altLang="en-US" sz="2100" dirty="0">
                <a:latin typeface="Times New Roman" panose="02020603050405020304" pitchFamily="18" charset="0"/>
                <a:ea typeface="微软雅黑" panose="020B0503020204020204" pitchFamily="34" charset="-122"/>
              </a:rPr>
              <a:t>：上层是下层的</a:t>
            </a:r>
            <a:r>
              <a:rPr lang="zh-CN" altLang="en-US" sz="2100" dirty="0">
                <a:solidFill>
                  <a:srgbClr val="FF0000"/>
                </a:solidFill>
                <a:latin typeface="Times New Roman" panose="02020603050405020304" pitchFamily="18" charset="0"/>
                <a:ea typeface="微软雅黑" panose="020B0503020204020204" pitchFamily="34" charset="-122"/>
              </a:rPr>
              <a:t>抽象</a:t>
            </a:r>
            <a:r>
              <a:rPr lang="zh-CN" altLang="en-US" sz="2100" dirty="0">
                <a:latin typeface="Times New Roman" panose="02020603050405020304" pitchFamily="18" charset="0"/>
                <a:ea typeface="微软雅黑" panose="020B0503020204020204" pitchFamily="34" charset="-122"/>
              </a:rPr>
              <a:t>，下层是上层的</a:t>
            </a:r>
            <a:r>
              <a:rPr lang="zh-CN" altLang="en-US" sz="2100" dirty="0">
                <a:solidFill>
                  <a:srgbClr val="FF0000"/>
                </a:solidFill>
                <a:latin typeface="Times New Roman" panose="02020603050405020304" pitchFamily="18" charset="0"/>
                <a:ea typeface="微软雅黑" panose="020B0503020204020204" pitchFamily="34" charset="-122"/>
              </a:rPr>
              <a:t>实现</a:t>
            </a:r>
          </a:p>
          <a:p>
            <a:pPr algn="ctr" eaLnBrk="0" hangingPunct="0">
              <a:spcBef>
                <a:spcPct val="20000"/>
              </a:spcBef>
            </a:pPr>
            <a:r>
              <a:rPr lang="zh-CN" altLang="en-US" sz="2100" dirty="0">
                <a:solidFill>
                  <a:srgbClr val="FF0000"/>
                </a:solidFill>
                <a:latin typeface="Times New Roman" panose="02020603050405020304" pitchFamily="18" charset="0"/>
                <a:ea typeface="微软雅黑" panose="020B0503020204020204" pitchFamily="34" charset="-122"/>
              </a:rPr>
              <a:t>底层为上层提供支撑环境！</a:t>
            </a:r>
          </a:p>
        </p:txBody>
      </p:sp>
      <p:sp>
        <p:nvSpPr>
          <p:cNvPr id="578571" name="Text Box 11"/>
          <p:cNvSpPr txBox="1"/>
          <p:nvPr/>
        </p:nvSpPr>
        <p:spPr>
          <a:xfrm>
            <a:off x="31750" y="6237288"/>
            <a:ext cx="9055100" cy="400050"/>
          </a:xfrm>
          <a:prstGeom prst="rect">
            <a:avLst/>
          </a:prstGeom>
          <a:noFill/>
          <a:ln w="9525">
            <a:noFill/>
          </a:ln>
        </p:spPr>
        <p:txBody>
          <a:bodyPr anchor="t" anchorCtr="0">
            <a:spAutoFit/>
          </a:bodyPr>
          <a:lstStyle/>
          <a:p>
            <a:pPr algn="ctr" eaLnBrk="0" hangingPunct="0">
              <a:spcBef>
                <a:spcPct val="50000"/>
              </a:spcBef>
            </a:pPr>
            <a:r>
              <a:rPr lang="zh-CN" altLang="en-US" sz="2000" dirty="0">
                <a:solidFill>
                  <a:schemeClr val="accent2"/>
                </a:solidFill>
                <a:latin typeface="微软雅黑" panose="020B0503020204020204" pitchFamily="34" charset="-122"/>
                <a:ea typeface="微软雅黑" panose="020B0503020204020204" pitchFamily="34" charset="-122"/>
              </a:rPr>
              <a:t>本课程教学内容：</a:t>
            </a:r>
            <a:r>
              <a:rPr lang="zh-CN" altLang="en-US" sz="2000" dirty="0">
                <a:solidFill>
                  <a:srgbClr val="CC3300"/>
                </a:solidFill>
                <a:latin typeface="微软雅黑" panose="020B0503020204020204" pitchFamily="34" charset="-122"/>
                <a:ea typeface="微软雅黑" panose="020B0503020204020204" pitchFamily="34" charset="-122"/>
              </a:rPr>
              <a:t>数字电路→功能部件→</a:t>
            </a:r>
            <a:r>
              <a:rPr lang="en-US" altLang="zh-CN" sz="2000" dirty="0">
                <a:solidFill>
                  <a:srgbClr val="CC3300"/>
                </a:solidFill>
                <a:latin typeface="微软雅黑" panose="020B0503020204020204" pitchFamily="34" charset="-122"/>
                <a:ea typeface="微软雅黑" panose="020B0503020204020204" pitchFamily="34" charset="-122"/>
              </a:rPr>
              <a:t>ISA</a:t>
            </a:r>
            <a:r>
              <a:rPr lang="zh-CN" altLang="en-US" sz="2000" dirty="0">
                <a:solidFill>
                  <a:srgbClr val="CC3300"/>
                </a:solidFill>
                <a:latin typeface="微软雅黑" panose="020B0503020204020204" pitchFamily="34" charset="-122"/>
                <a:ea typeface="微软雅黑" panose="020B0503020204020204" pitchFamily="34" charset="-122"/>
              </a:rPr>
              <a:t> →微架构</a:t>
            </a:r>
            <a:r>
              <a:rPr lang="zh-CN" altLang="en-US" sz="2000" dirty="0">
                <a:solidFill>
                  <a:srgbClr val="006600"/>
                </a:solidFill>
                <a:latin typeface="微软雅黑" panose="020B0503020204020204" pitchFamily="34" charset="-122"/>
                <a:ea typeface="微软雅黑" panose="020B0503020204020204" pitchFamily="34" charset="-122"/>
              </a:rPr>
              <a:t>（</a:t>
            </a:r>
            <a:r>
              <a:rPr lang="en-US" altLang="zh-CN" sz="2000" dirty="0">
                <a:solidFill>
                  <a:srgbClr val="006600"/>
                </a:solidFill>
                <a:latin typeface="微软雅黑" panose="020B0503020204020204" pitchFamily="34" charset="-122"/>
                <a:ea typeface="微软雅黑" panose="020B0503020204020204" pitchFamily="34" charset="-122"/>
              </a:rPr>
              <a:t>CPU</a:t>
            </a:r>
            <a:r>
              <a:rPr lang="zh-CN" altLang="en-US" sz="2000" dirty="0">
                <a:solidFill>
                  <a:srgbClr val="006600"/>
                </a:solidFill>
                <a:latin typeface="微软雅黑" panose="020B0503020204020204" pitchFamily="34" charset="-122"/>
                <a:ea typeface="微软雅黑" panose="020B0503020204020204" pitchFamily="34" charset="-122"/>
              </a:rPr>
              <a:t>、存储器、</a:t>
            </a:r>
            <a:r>
              <a:rPr lang="en-US" altLang="zh-CN" sz="2000" dirty="0">
                <a:solidFill>
                  <a:srgbClr val="006600"/>
                </a:solidFill>
                <a:latin typeface="微软雅黑" panose="020B0503020204020204" pitchFamily="34" charset="-122"/>
                <a:ea typeface="微软雅黑" panose="020B0503020204020204" pitchFamily="34" charset="-122"/>
              </a:rPr>
              <a:t>I/O</a:t>
            </a:r>
            <a:r>
              <a:rPr lang="zh-CN" altLang="en-US" sz="2000" dirty="0">
                <a:solidFill>
                  <a:srgbClr val="006600"/>
                </a:solidFill>
                <a:latin typeface="微软雅黑" panose="020B0503020204020204" pitchFamily="34" charset="-122"/>
                <a:ea typeface="微软雅黑" panose="020B0503020204020204" pitchFamily="34" charset="-122"/>
              </a:rPr>
              <a:t>）</a:t>
            </a:r>
          </a:p>
        </p:txBody>
      </p:sp>
      <p:cxnSp>
        <p:nvCxnSpPr>
          <p:cNvPr id="4" name="直接箭头连接符 3"/>
          <p:cNvCxnSpPr/>
          <p:nvPr/>
        </p:nvCxnSpPr>
        <p:spPr>
          <a:xfrm flipV="1">
            <a:off x="1535113" y="5292725"/>
            <a:ext cx="1682750" cy="1033463"/>
          </a:xfrm>
          <a:prstGeom prst="straightConnector1">
            <a:avLst/>
          </a:prstGeom>
          <a:ln w="28575" cap="flat" cmpd="sng">
            <a:solidFill>
              <a:srgbClr val="FF0000"/>
            </a:solidFill>
            <a:prstDash val="solid"/>
            <a:round/>
            <a:headEnd type="none" w="med" len="med"/>
            <a:tailEnd type="triangle" w="med" len="med"/>
          </a:ln>
        </p:spPr>
      </p:cxn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78571"/>
                                        </p:tgtEl>
                                        <p:attrNameLst>
                                          <p:attrName>style.visibility</p:attrName>
                                        </p:attrNameLst>
                                      </p:cBhvr>
                                      <p:to>
                                        <p:strVal val="visible"/>
                                      </p:to>
                                    </p:set>
                                    <p:animEffect transition="in" filter="blinds(horizontal)">
                                      <p:cBhvr>
                                        <p:cTn id="7" dur="500"/>
                                        <p:tgtEl>
                                          <p:spTgt spid="57857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12650"/>
                                        </p:tgtEl>
                                        <p:attrNameLst>
                                          <p:attrName>style.visibility</p:attrName>
                                        </p:attrNameLst>
                                      </p:cBhvr>
                                      <p:to>
                                        <p:strVal val="visible"/>
                                      </p:to>
                                    </p:set>
                                    <p:animEffect transition="in" filter="randombar(horizontal)">
                                      <p:cBhvr>
                                        <p:cTn id="17" dur="500"/>
                                        <p:tgtEl>
                                          <p:spTgt spid="1126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50" grpId="0" animBg="1"/>
      <p:bldP spid="578571"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2"/>
          <p:cNvSpPr>
            <a:spLocks noGrp="1"/>
          </p:cNvSpPr>
          <p:nvPr>
            <p:ph type="title"/>
          </p:nvPr>
        </p:nvSpPr>
        <p:spPr>
          <a:xfrm>
            <a:off x="800100" y="277813"/>
            <a:ext cx="6073775" cy="533400"/>
          </a:xfrm>
        </p:spPr>
        <p:txBody>
          <a:bodyPr vert="horz" wrap="square" lIns="63500" tIns="25400" rIns="63500" bIns="25400" anchor="t" anchorCtr="0">
            <a:spAutoFit/>
          </a:bodyPr>
          <a:lstStyle/>
          <a:p>
            <a:r>
              <a:rPr lang="zh-CN" altLang="en-US" sz="3600" dirty="0"/>
              <a:t>第二讲：二进制数的表示</a:t>
            </a:r>
          </a:p>
        </p:txBody>
      </p:sp>
      <p:sp>
        <p:nvSpPr>
          <p:cNvPr id="6147" name="Rectangle 3"/>
          <p:cNvSpPr>
            <a:spLocks noGrp="1" noChangeArrowheads="1"/>
          </p:cNvSpPr>
          <p:nvPr>
            <p:ph idx="1"/>
          </p:nvPr>
        </p:nvSpPr>
        <p:spPr>
          <a:xfrm>
            <a:off x="800100" y="977900"/>
            <a:ext cx="7483475" cy="5013325"/>
          </a:xfrm>
        </p:spPr>
        <p:txBody>
          <a:bodyPr vert="horz" wrap="square" lIns="63500" tIns="25400" rIns="63500" bIns="25400" numCol="1" anchor="t" anchorCtr="0" compatLnSpc="1">
            <a:spAutoFit/>
          </a:bodyPr>
          <a:lstStyle/>
          <a:p>
            <a:pPr marL="342900" marR="0" lvl="0" indent="-342900" algn="ctr"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None/>
              <a:defRPr/>
            </a:pPr>
            <a:r>
              <a:rPr kumimoji="0" lang="zh-CN" altLang="en-US" sz="2600" b="1" i="0" u="none" strike="noStrike" kern="0" cap="none" spc="0" normalizeH="0" baseline="0" noProof="0" dirty="0">
                <a:ln>
                  <a:noFill/>
                </a:ln>
                <a:solidFill>
                  <a:srgbClr val="CC0000"/>
                </a:solidFill>
                <a:effectLst/>
                <a:uLnTx/>
                <a:uFillTx/>
                <a:latin typeface="微软雅黑" panose="020B0503020204020204" pitchFamily="34" charset="-122"/>
                <a:ea typeface="微软雅黑" panose="020B0503020204020204" pitchFamily="34" charset="-122"/>
                <a:cs typeface="+mn-cs"/>
              </a:rPr>
              <a:t>主    要   内    容</a:t>
            </a:r>
          </a:p>
          <a:p>
            <a:pPr marL="0" marR="0" lvl="0" indent="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None/>
              <a:defRPr/>
            </a:pPr>
            <a:endPar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260350" marR="0" lvl="0" indent="-28575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r>
              <a:rPr kumimoji="0" lang="zh-CN" altLang="en-US"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计算机的外部信息和内部数据</a:t>
            </a:r>
            <a:endParaRPr kumimoji="0" lang="en-US" altLang="zh-CN"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260350" marR="0" lvl="0" indent="-28575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r>
              <a:rPr kumimoji="0" lang="zh-CN" altLang="en-US"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进位计数制</a:t>
            </a:r>
            <a:endParaRPr kumimoji="0" lang="en-US" altLang="zh-CN"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十进制</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二进制</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八进制和十六进制</a:t>
            </a:r>
          </a:p>
          <a:p>
            <a:pPr marL="260350" marR="0" lvl="0" indent="-28575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r>
              <a:rPr kumimoji="0" lang="zh-CN" altLang="en-US"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二进制数与其他计数制数之间的转换</a:t>
            </a: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R</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进制数与十进制数之间的转换</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二、十六进制数之间的转换</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十进制数→二进制数的简便方法</a:t>
            </a:r>
          </a:p>
          <a:p>
            <a:pPr marL="914400" marR="0" lvl="2" indent="0" algn="l" defTabSz="914400" rtl="0" eaLnBrk="0" fontAlgn="base" latinLnBrk="0" hangingPunct="0">
              <a:lnSpc>
                <a:spcPct val="120000"/>
              </a:lnSpc>
              <a:spcBef>
                <a:spcPct val="10000"/>
              </a:spcBef>
              <a:spcAft>
                <a:spcPct val="0"/>
              </a:spcAft>
              <a:buClrTx/>
              <a:buSzTx/>
              <a:buFontTx/>
              <a:buNone/>
              <a:defRPr/>
            </a:pPr>
            <a:endParaRPr kumimoji="0" lang="zh-CN" altLang="en-US" sz="2000" b="1" i="0" u="none" strike="noStrike" kern="0" cap="none" spc="0" normalizeH="0" baseline="0" noProof="0" dirty="0">
              <a:ln>
                <a:noFill/>
              </a:ln>
              <a:solidFill>
                <a:srgbClr val="009900"/>
              </a:solidFill>
              <a:effectLst/>
              <a:uLnTx/>
              <a:uFillTx/>
              <a:latin typeface="微软雅黑" panose="020B0503020204020204" pitchFamily="34" charset="-122"/>
              <a:ea typeface="微软雅黑" panose="020B0503020204020204" pitchFamily="34" charset="-122"/>
              <a:cs typeface="+mn-ea"/>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p:cNvSpPr>
            <a:spLocks noGrp="1"/>
          </p:cNvSpPr>
          <p:nvPr>
            <p:ph type="title" idx="4294967295"/>
          </p:nvPr>
        </p:nvSpPr>
        <p:spPr>
          <a:xfrm>
            <a:off x="800100" y="98425"/>
            <a:ext cx="7573963" cy="533400"/>
          </a:xfrm>
        </p:spPr>
        <p:txBody>
          <a:bodyPr vert="horz" wrap="square" lIns="63500" tIns="25400" rIns="63500" bIns="25400" anchor="t" anchorCtr="0">
            <a:spAutoFit/>
          </a:bodyPr>
          <a:lstStyle/>
          <a:p>
            <a:pPr algn="ctr">
              <a:buNone/>
            </a:pPr>
            <a:r>
              <a:rPr lang="zh-CN" altLang="en-US" sz="3600" dirty="0">
                <a:solidFill>
                  <a:srgbClr val="CC3300"/>
                </a:solidFill>
              </a:rPr>
              <a:t>数据表示的抽象层转换</a:t>
            </a:r>
          </a:p>
        </p:txBody>
      </p:sp>
      <p:grpSp>
        <p:nvGrpSpPr>
          <p:cNvPr id="78850" name="组合 89"/>
          <p:cNvGrpSpPr/>
          <p:nvPr/>
        </p:nvGrpSpPr>
        <p:grpSpPr>
          <a:xfrm>
            <a:off x="8266113" y="1901825"/>
            <a:ext cx="522287" cy="4545013"/>
            <a:chOff x="8389256" y="1147423"/>
            <a:chExt cx="523310" cy="3164111"/>
          </a:xfrm>
        </p:grpSpPr>
        <p:cxnSp>
          <p:nvCxnSpPr>
            <p:cNvPr id="78851" name="直接箭头连接符 76"/>
            <p:cNvCxnSpPr/>
            <p:nvPr/>
          </p:nvCxnSpPr>
          <p:spPr>
            <a:xfrm rot="5400000">
              <a:off x="7329712" y="2728680"/>
              <a:ext cx="3164111" cy="1588"/>
            </a:xfrm>
            <a:prstGeom prst="straightConnector1">
              <a:avLst/>
            </a:prstGeom>
            <a:ln w="31750" cap="flat" cmpd="sng">
              <a:solidFill>
                <a:srgbClr val="FF0066"/>
              </a:solidFill>
              <a:prstDash val="solid"/>
              <a:round/>
              <a:headEnd type="none" w="med" len="med"/>
              <a:tailEnd type="stealth" w="lg" len="lg"/>
            </a:ln>
          </p:spPr>
        </p:cxnSp>
        <p:sp>
          <p:nvSpPr>
            <p:cNvPr id="78852" name="TextBox 77"/>
            <p:cNvSpPr txBox="1"/>
            <p:nvPr/>
          </p:nvSpPr>
          <p:spPr>
            <a:xfrm>
              <a:off x="8389256" y="1494447"/>
              <a:ext cx="478773" cy="1080860"/>
            </a:xfrm>
            <a:prstGeom prst="rect">
              <a:avLst/>
            </a:prstGeom>
            <a:noFill/>
            <a:ln w="9525">
              <a:noFill/>
            </a:ln>
          </p:spPr>
          <p:txBody>
            <a:bodyPr anchor="t" anchorCtr="0">
              <a:spAutoFit/>
            </a:bodyPr>
            <a:lstStyle/>
            <a:p>
              <a:pPr eaLnBrk="0" hangingPunct="0"/>
              <a:r>
                <a:rPr lang="zh-CN" altLang="en-US" sz="2400" dirty="0">
                  <a:solidFill>
                    <a:srgbClr val="FF0066"/>
                  </a:solidFill>
                  <a:latin typeface="Times New Roman" panose="02020603050405020304" pitchFamily="18" charset="0"/>
                  <a:ea typeface="微软雅黑" panose="020B0503020204020204" pitchFamily="34" charset="-122"/>
                </a:rPr>
                <a:t>具体实现</a:t>
              </a:r>
            </a:p>
          </p:txBody>
        </p:sp>
      </p:grpSp>
      <p:grpSp>
        <p:nvGrpSpPr>
          <p:cNvPr id="78853" name="组合 88"/>
          <p:cNvGrpSpPr/>
          <p:nvPr/>
        </p:nvGrpSpPr>
        <p:grpSpPr>
          <a:xfrm>
            <a:off x="7799388" y="1042988"/>
            <a:ext cx="479425" cy="4700587"/>
            <a:chOff x="4970430" y="1227253"/>
            <a:chExt cx="479764" cy="3164111"/>
          </a:xfrm>
        </p:grpSpPr>
        <p:cxnSp>
          <p:nvCxnSpPr>
            <p:cNvPr id="78854" name="直接箭头连接符 86"/>
            <p:cNvCxnSpPr/>
            <p:nvPr/>
          </p:nvCxnSpPr>
          <p:spPr>
            <a:xfrm rot="5400000">
              <a:off x="3389164" y="2808510"/>
              <a:ext cx="3164111" cy="1588"/>
            </a:xfrm>
            <a:prstGeom prst="straightConnector1">
              <a:avLst/>
            </a:prstGeom>
            <a:ln w="31750" cap="flat" cmpd="sng">
              <a:solidFill>
                <a:srgbClr val="FF0066"/>
              </a:solidFill>
              <a:prstDash val="solid"/>
              <a:round/>
              <a:headEnd type="arrow" w="lg" len="med"/>
              <a:tailEnd type="none" w="med" len="med"/>
            </a:ln>
          </p:spPr>
        </p:cxnSp>
        <p:sp>
          <p:nvSpPr>
            <p:cNvPr id="78855" name="TextBox 87"/>
            <p:cNvSpPr txBox="1"/>
            <p:nvPr/>
          </p:nvSpPr>
          <p:spPr>
            <a:xfrm>
              <a:off x="4970430" y="1501882"/>
              <a:ext cx="479764" cy="1045086"/>
            </a:xfrm>
            <a:prstGeom prst="rect">
              <a:avLst/>
            </a:prstGeom>
            <a:noFill/>
            <a:ln w="9525">
              <a:noFill/>
            </a:ln>
          </p:spPr>
          <p:txBody>
            <a:bodyPr anchor="t" anchorCtr="0">
              <a:spAutoFit/>
            </a:bodyPr>
            <a:lstStyle/>
            <a:p>
              <a:pPr eaLnBrk="0" hangingPunct="0"/>
              <a:r>
                <a:rPr lang="zh-CN" altLang="en-US" sz="2400" dirty="0">
                  <a:solidFill>
                    <a:srgbClr val="FF0066"/>
                  </a:solidFill>
                  <a:latin typeface="Times New Roman" panose="02020603050405020304" pitchFamily="18" charset="0"/>
                  <a:ea typeface="微软雅黑" panose="020B0503020204020204" pitchFamily="34" charset="-122"/>
                </a:rPr>
                <a:t>抽象概括</a:t>
              </a:r>
            </a:p>
          </p:txBody>
        </p:sp>
      </p:grpSp>
      <p:grpSp>
        <p:nvGrpSpPr>
          <p:cNvPr id="78856" name="组合 73"/>
          <p:cNvGrpSpPr/>
          <p:nvPr/>
        </p:nvGrpSpPr>
        <p:grpSpPr>
          <a:xfrm>
            <a:off x="115888" y="998538"/>
            <a:ext cx="4400550" cy="5661025"/>
            <a:chOff x="116118" y="740228"/>
            <a:chExt cx="4426861" cy="5779352"/>
          </a:xfrm>
        </p:grpSpPr>
        <p:sp>
          <p:nvSpPr>
            <p:cNvPr id="78857" name="TextBox 6"/>
            <p:cNvSpPr txBox="1"/>
            <p:nvPr/>
          </p:nvSpPr>
          <p:spPr>
            <a:xfrm>
              <a:off x="1248385" y="740228"/>
              <a:ext cx="2090462" cy="445688"/>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latin typeface="微软雅黑" panose="020B0503020204020204" pitchFamily="34" charset="-122"/>
                  <a:ea typeface="微软雅黑" panose="020B0503020204020204" pitchFamily="34" charset="-122"/>
                </a:rPr>
                <a:t>感觉媒体信息</a:t>
              </a:r>
            </a:p>
          </p:txBody>
        </p:sp>
        <p:cxnSp>
          <p:nvCxnSpPr>
            <p:cNvPr id="78858" name="直接箭头连接符 12"/>
            <p:cNvCxnSpPr>
              <a:stCxn id="78857" idx="2"/>
            </p:cNvCxnSpPr>
            <p:nvPr/>
          </p:nvCxnSpPr>
          <p:spPr>
            <a:xfrm rot="5400000">
              <a:off x="2095914" y="1399229"/>
              <a:ext cx="394681" cy="1"/>
            </a:xfrm>
            <a:prstGeom prst="straightConnector1">
              <a:avLst/>
            </a:prstGeom>
            <a:ln w="25400" cap="flat" cmpd="sng">
              <a:solidFill>
                <a:srgbClr val="000000"/>
              </a:solidFill>
              <a:prstDash val="solid"/>
              <a:round/>
              <a:headEnd type="none" w="med" len="med"/>
              <a:tailEnd type="triangle" w="med" len="med"/>
            </a:ln>
          </p:spPr>
        </p:cxnSp>
        <p:sp>
          <p:nvSpPr>
            <p:cNvPr id="78859" name="TextBox 15"/>
            <p:cNvSpPr txBox="1"/>
            <p:nvPr/>
          </p:nvSpPr>
          <p:spPr>
            <a:xfrm>
              <a:off x="173610" y="1574879"/>
              <a:ext cx="4225640" cy="445688"/>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latin typeface="微软雅黑" panose="020B0503020204020204" pitchFamily="34" charset="-122"/>
                  <a:ea typeface="微软雅黑" panose="020B0503020204020204" pitchFamily="34" charset="-122"/>
                </a:rPr>
                <a:t>树、链表等结构化数据描述</a:t>
              </a:r>
            </a:p>
          </p:txBody>
        </p:sp>
        <p:cxnSp>
          <p:nvCxnSpPr>
            <p:cNvPr id="78860" name="直接箭头连接符 16"/>
            <p:cNvCxnSpPr>
              <a:stCxn id="78859" idx="2"/>
            </p:cNvCxnSpPr>
            <p:nvPr/>
          </p:nvCxnSpPr>
          <p:spPr>
            <a:xfrm rot="5400000">
              <a:off x="2074145" y="2241062"/>
              <a:ext cx="416450" cy="7254"/>
            </a:xfrm>
            <a:prstGeom prst="straightConnector1">
              <a:avLst/>
            </a:prstGeom>
            <a:ln w="25400" cap="flat" cmpd="sng">
              <a:solidFill>
                <a:srgbClr val="000000"/>
              </a:solidFill>
              <a:prstDash val="solid"/>
              <a:round/>
              <a:headEnd type="none" w="med" len="med"/>
              <a:tailEnd type="triangle" w="med" len="med"/>
            </a:ln>
          </p:spPr>
        </p:cxnSp>
        <p:sp>
          <p:nvSpPr>
            <p:cNvPr id="78861" name="TextBox 33"/>
            <p:cNvSpPr txBox="1"/>
            <p:nvPr/>
          </p:nvSpPr>
          <p:spPr>
            <a:xfrm>
              <a:off x="159237" y="2438703"/>
              <a:ext cx="4224043" cy="445687"/>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en-US" altLang="zh-CN" sz="2200" dirty="0">
                  <a:latin typeface="微软雅黑" panose="020B0503020204020204" pitchFamily="34" charset="-122"/>
                  <a:ea typeface="微软雅黑" panose="020B0503020204020204" pitchFamily="34" charset="-122"/>
                </a:rPr>
                <a:t>int, float, array, struct</a:t>
              </a:r>
              <a:r>
                <a:rPr lang="zh-CN" altLang="en-US" sz="2200" dirty="0">
                  <a:latin typeface="微软雅黑" panose="020B0503020204020204" pitchFamily="34" charset="-122"/>
                  <a:ea typeface="微软雅黑" panose="020B0503020204020204" pitchFamily="34" charset="-122"/>
                </a:rPr>
                <a:t>等类型</a:t>
              </a:r>
              <a:endParaRPr lang="en-US" altLang="zh-CN" sz="2200" dirty="0">
                <a:latin typeface="微软雅黑" panose="020B0503020204020204" pitchFamily="34" charset="-122"/>
                <a:ea typeface="微软雅黑" panose="020B0503020204020204" pitchFamily="34" charset="-122"/>
              </a:endParaRPr>
            </a:p>
          </p:txBody>
        </p:sp>
        <p:cxnSp>
          <p:nvCxnSpPr>
            <p:cNvPr id="78862" name="直接箭头连接符 34"/>
            <p:cNvCxnSpPr>
              <a:stCxn id="78861" idx="2"/>
            </p:cNvCxnSpPr>
            <p:nvPr/>
          </p:nvCxnSpPr>
          <p:spPr>
            <a:xfrm rot="5400000">
              <a:off x="2059631" y="3104662"/>
              <a:ext cx="416450" cy="7254"/>
            </a:xfrm>
            <a:prstGeom prst="straightConnector1">
              <a:avLst/>
            </a:prstGeom>
            <a:ln w="25400" cap="flat" cmpd="sng">
              <a:solidFill>
                <a:srgbClr val="000000"/>
              </a:solidFill>
              <a:prstDash val="solid"/>
              <a:round/>
              <a:headEnd type="none" w="med" len="med"/>
              <a:tailEnd type="triangle" w="med" len="med"/>
            </a:ln>
          </p:spPr>
        </p:cxnSp>
        <p:sp>
          <p:nvSpPr>
            <p:cNvPr id="78863" name="TextBox 35"/>
            <p:cNvSpPr txBox="1"/>
            <p:nvPr/>
          </p:nvSpPr>
          <p:spPr>
            <a:xfrm>
              <a:off x="167222" y="3302526"/>
              <a:ext cx="4222446" cy="445688"/>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latin typeface="微软雅黑" panose="020B0503020204020204" pitchFamily="34" charset="-122"/>
                  <a:ea typeface="微软雅黑" panose="020B0503020204020204" pitchFamily="34" charset="-122"/>
                </a:rPr>
                <a:t>指令指定寄存器或内存中数据</a:t>
              </a:r>
            </a:p>
          </p:txBody>
        </p:sp>
        <p:cxnSp>
          <p:nvCxnSpPr>
            <p:cNvPr id="78864" name="直接箭头连接符 36"/>
            <p:cNvCxnSpPr>
              <a:stCxn id="78863" idx="2"/>
            </p:cNvCxnSpPr>
            <p:nvPr/>
          </p:nvCxnSpPr>
          <p:spPr>
            <a:xfrm rot="5400000">
              <a:off x="2066888" y="3968262"/>
              <a:ext cx="416450" cy="7254"/>
            </a:xfrm>
            <a:prstGeom prst="straightConnector1">
              <a:avLst/>
            </a:prstGeom>
            <a:ln w="25400" cap="flat" cmpd="sng">
              <a:solidFill>
                <a:srgbClr val="000000"/>
              </a:solidFill>
              <a:prstDash val="solid"/>
              <a:round/>
              <a:headEnd type="none" w="med" len="med"/>
              <a:tailEnd type="triangle" w="med" len="med"/>
            </a:ln>
          </p:spPr>
        </p:cxnSp>
        <p:sp>
          <p:nvSpPr>
            <p:cNvPr id="78865" name="TextBox 37"/>
            <p:cNvSpPr txBox="1"/>
            <p:nvPr/>
          </p:nvSpPr>
          <p:spPr>
            <a:xfrm>
              <a:off x="116118" y="4172832"/>
              <a:ext cx="4426861" cy="445688"/>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en-US" altLang="zh-CN" sz="2200" dirty="0">
                  <a:latin typeface="微软雅黑" panose="020B0503020204020204" pitchFamily="34" charset="-122"/>
                  <a:ea typeface="微软雅黑" panose="020B0503020204020204" pitchFamily="34" charset="-122"/>
                </a:rPr>
                <a:t>ALU</a:t>
              </a:r>
              <a:r>
                <a:rPr lang="zh-CN" altLang="en-US" sz="2200" dirty="0">
                  <a:latin typeface="微软雅黑" panose="020B0503020204020204" pitchFamily="34" charset="-122"/>
                  <a:ea typeface="微软雅黑" panose="020B0503020204020204" pitchFamily="34" charset="-122"/>
                </a:rPr>
                <a:t>中运算或总线上传输的数据</a:t>
              </a:r>
            </a:p>
          </p:txBody>
        </p:sp>
        <p:cxnSp>
          <p:nvCxnSpPr>
            <p:cNvPr id="78866" name="直接箭头连接符 38"/>
            <p:cNvCxnSpPr>
              <a:stCxn id="78863" idx="2"/>
            </p:cNvCxnSpPr>
            <p:nvPr/>
          </p:nvCxnSpPr>
          <p:spPr>
            <a:xfrm rot="-5400000" flipH="1">
              <a:off x="2054186" y="4884474"/>
              <a:ext cx="503539" cy="3623"/>
            </a:xfrm>
            <a:prstGeom prst="straightConnector1">
              <a:avLst/>
            </a:prstGeom>
            <a:ln w="25400" cap="flat" cmpd="sng">
              <a:solidFill>
                <a:srgbClr val="000000"/>
              </a:solidFill>
              <a:prstDash val="solid"/>
              <a:round/>
              <a:headEnd type="none" w="med" len="med"/>
              <a:tailEnd type="triangle" w="med" len="med"/>
            </a:ln>
          </p:spPr>
        </p:cxnSp>
        <p:sp>
          <p:nvSpPr>
            <p:cNvPr id="78867" name="TextBox 67"/>
            <p:cNvSpPr txBox="1"/>
            <p:nvPr/>
          </p:nvSpPr>
          <p:spPr>
            <a:xfrm>
              <a:off x="1727483" y="5109587"/>
              <a:ext cx="1175386" cy="445687"/>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latin typeface="微软雅黑" panose="020B0503020204020204" pitchFamily="34" charset="-122"/>
                  <a:ea typeface="微软雅黑" panose="020B0503020204020204" pitchFamily="34" charset="-122"/>
                </a:rPr>
                <a:t>逻辑门</a:t>
              </a:r>
            </a:p>
          </p:txBody>
        </p:sp>
        <p:sp>
          <p:nvSpPr>
            <p:cNvPr id="78868" name="TextBox 69"/>
            <p:cNvSpPr txBox="1"/>
            <p:nvPr/>
          </p:nvSpPr>
          <p:spPr>
            <a:xfrm>
              <a:off x="1705125" y="6073892"/>
              <a:ext cx="1176983" cy="445688"/>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latin typeface="微软雅黑" panose="020B0503020204020204" pitchFamily="34" charset="-122"/>
                  <a:ea typeface="微软雅黑" panose="020B0503020204020204" pitchFamily="34" charset="-122"/>
                </a:rPr>
                <a:t>位信息</a:t>
              </a:r>
            </a:p>
          </p:txBody>
        </p:sp>
        <p:cxnSp>
          <p:nvCxnSpPr>
            <p:cNvPr id="78869" name="直接箭头连接符 70"/>
            <p:cNvCxnSpPr>
              <a:stCxn id="78863" idx="2"/>
            </p:cNvCxnSpPr>
            <p:nvPr/>
          </p:nvCxnSpPr>
          <p:spPr>
            <a:xfrm rot="-5400000" flipH="1">
              <a:off x="2046929" y="5835159"/>
              <a:ext cx="503539" cy="3623"/>
            </a:xfrm>
            <a:prstGeom prst="straightConnector1">
              <a:avLst/>
            </a:prstGeom>
            <a:ln w="25400" cap="flat" cmpd="sng">
              <a:solidFill>
                <a:srgbClr val="000000"/>
              </a:solidFill>
              <a:prstDash val="solid"/>
              <a:round/>
              <a:headEnd type="none" w="med" len="med"/>
              <a:tailEnd type="triangle" w="med" len="med"/>
            </a:ln>
          </p:spPr>
        </p:cxnSp>
      </p:grpSp>
      <p:sp>
        <p:nvSpPr>
          <p:cNvPr id="78870" name="TextBox 45"/>
          <p:cNvSpPr txBox="1"/>
          <p:nvPr/>
        </p:nvSpPr>
        <p:spPr>
          <a:xfrm>
            <a:off x="5214938" y="1047750"/>
            <a:ext cx="1758950" cy="436563"/>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solidFill>
                  <a:schemeClr val="accent2"/>
                </a:solidFill>
                <a:latin typeface="微软雅黑" panose="020B0503020204020204" pitchFamily="34" charset="-122"/>
                <a:ea typeface="微软雅黑" panose="020B0503020204020204" pitchFamily="34" charset="-122"/>
              </a:rPr>
              <a:t>问题</a:t>
            </a:r>
            <a:r>
              <a:rPr lang="en-US" altLang="zh-CN" sz="2200" dirty="0">
                <a:solidFill>
                  <a:schemeClr val="accent2"/>
                </a:solidFill>
                <a:latin typeface="微软雅黑" panose="020B0503020204020204" pitchFamily="34" charset="-122"/>
                <a:ea typeface="微软雅黑" panose="020B0503020204020204" pitchFamily="34" charset="-122"/>
              </a:rPr>
              <a:t>(</a:t>
            </a:r>
            <a:r>
              <a:rPr lang="zh-CN" altLang="en-US" sz="2200" dirty="0">
                <a:solidFill>
                  <a:schemeClr val="accent2"/>
                </a:solidFill>
                <a:latin typeface="微软雅黑" panose="020B0503020204020204" pitchFamily="34" charset="-122"/>
                <a:ea typeface="微软雅黑" panose="020B0503020204020204" pitchFamily="34" charset="-122"/>
              </a:rPr>
              <a:t>应用</a:t>
            </a:r>
            <a:r>
              <a:rPr lang="en-US" altLang="zh-CN" sz="2200" dirty="0">
                <a:solidFill>
                  <a:schemeClr val="accent2"/>
                </a:solidFill>
                <a:latin typeface="微软雅黑" panose="020B0503020204020204" pitchFamily="34" charset="-122"/>
                <a:ea typeface="微软雅黑" panose="020B0503020204020204" pitchFamily="34" charset="-122"/>
              </a:rPr>
              <a:t>)</a:t>
            </a:r>
          </a:p>
        </p:txBody>
      </p:sp>
      <p:cxnSp>
        <p:nvCxnSpPr>
          <p:cNvPr id="78871" name="直接箭头连接符 46"/>
          <p:cNvCxnSpPr>
            <a:stCxn id="78870" idx="2"/>
          </p:cNvCxnSpPr>
          <p:nvPr/>
        </p:nvCxnSpPr>
        <p:spPr>
          <a:xfrm rot="5400000">
            <a:off x="5902325" y="1676400"/>
            <a:ext cx="384175" cy="0"/>
          </a:xfrm>
          <a:prstGeom prst="straightConnector1">
            <a:avLst/>
          </a:prstGeom>
          <a:ln w="25400" cap="flat" cmpd="sng">
            <a:solidFill>
              <a:srgbClr val="000000"/>
            </a:solidFill>
            <a:prstDash val="solid"/>
            <a:round/>
            <a:headEnd type="none" w="med" len="med"/>
            <a:tailEnd type="triangle" w="med" len="med"/>
          </a:ln>
        </p:spPr>
      </p:cxnSp>
      <p:sp>
        <p:nvSpPr>
          <p:cNvPr id="78872" name="TextBox 47"/>
          <p:cNvSpPr txBox="1"/>
          <p:nvPr/>
        </p:nvSpPr>
        <p:spPr>
          <a:xfrm>
            <a:off x="5570538" y="1865313"/>
            <a:ext cx="1082675" cy="434975"/>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eaLnBrk="0" hangingPunct="0"/>
            <a:r>
              <a:rPr lang="zh-CN" altLang="en-US" sz="2200" dirty="0">
                <a:solidFill>
                  <a:schemeClr val="accent2"/>
                </a:solidFill>
                <a:latin typeface="微软雅黑" panose="020B0503020204020204" pitchFamily="34" charset="-122"/>
                <a:ea typeface="微软雅黑" panose="020B0503020204020204" pitchFamily="34" charset="-122"/>
              </a:rPr>
              <a:t>  算法</a:t>
            </a:r>
          </a:p>
        </p:txBody>
      </p:sp>
      <p:sp>
        <p:nvSpPr>
          <p:cNvPr id="78873" name="TextBox 49"/>
          <p:cNvSpPr txBox="1"/>
          <p:nvPr/>
        </p:nvSpPr>
        <p:spPr>
          <a:xfrm>
            <a:off x="5014913" y="2711450"/>
            <a:ext cx="2133600" cy="436563"/>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solidFill>
                  <a:schemeClr val="accent2"/>
                </a:solidFill>
                <a:latin typeface="微软雅黑" panose="020B0503020204020204" pitchFamily="34" charset="-122"/>
                <a:ea typeface="微软雅黑" panose="020B0503020204020204" pitchFamily="34" charset="-122"/>
              </a:rPr>
              <a:t>程序</a:t>
            </a:r>
            <a:r>
              <a:rPr lang="en-US" altLang="zh-CN" sz="2200" dirty="0">
                <a:solidFill>
                  <a:schemeClr val="accent2"/>
                </a:solidFill>
                <a:latin typeface="微软雅黑" panose="020B0503020204020204" pitchFamily="34" charset="-122"/>
                <a:ea typeface="微软雅黑" panose="020B0503020204020204" pitchFamily="34" charset="-122"/>
              </a:rPr>
              <a:t>(</a:t>
            </a:r>
            <a:r>
              <a:rPr lang="zh-CN" altLang="en-US" sz="2200" dirty="0">
                <a:solidFill>
                  <a:schemeClr val="accent2"/>
                </a:solidFill>
                <a:latin typeface="微软雅黑" panose="020B0503020204020204" pitchFamily="34" charset="-122"/>
                <a:ea typeface="微软雅黑" panose="020B0503020204020204" pitchFamily="34" charset="-122"/>
              </a:rPr>
              <a:t>语言</a:t>
            </a:r>
            <a:r>
              <a:rPr lang="en-US" altLang="zh-CN" sz="2200" dirty="0">
                <a:solidFill>
                  <a:schemeClr val="accent2"/>
                </a:solidFill>
                <a:latin typeface="微软雅黑" panose="020B0503020204020204" pitchFamily="34" charset="-122"/>
                <a:ea typeface="微软雅黑" panose="020B0503020204020204" pitchFamily="34" charset="-122"/>
              </a:rPr>
              <a:t>)</a:t>
            </a:r>
          </a:p>
        </p:txBody>
      </p:sp>
      <p:cxnSp>
        <p:nvCxnSpPr>
          <p:cNvPr id="78874" name="直接箭头连接符 50"/>
          <p:cNvCxnSpPr>
            <a:stCxn id="78870" idx="2"/>
          </p:cNvCxnSpPr>
          <p:nvPr/>
        </p:nvCxnSpPr>
        <p:spPr>
          <a:xfrm rot="5400000">
            <a:off x="5897563" y="3378200"/>
            <a:ext cx="407987" cy="7938"/>
          </a:xfrm>
          <a:prstGeom prst="straightConnector1">
            <a:avLst/>
          </a:prstGeom>
          <a:ln w="25400" cap="flat" cmpd="sng">
            <a:solidFill>
              <a:srgbClr val="000000"/>
            </a:solidFill>
            <a:prstDash val="solid"/>
            <a:round/>
            <a:headEnd type="none" w="med" len="med"/>
            <a:tailEnd type="triangle" w="med" len="med"/>
          </a:ln>
        </p:spPr>
      </p:cxnSp>
      <p:sp>
        <p:nvSpPr>
          <p:cNvPr id="78875" name="TextBox 51"/>
          <p:cNvSpPr txBox="1"/>
          <p:nvPr/>
        </p:nvSpPr>
        <p:spPr>
          <a:xfrm>
            <a:off x="4757738" y="3557588"/>
            <a:ext cx="2692400" cy="430212"/>
          </a:xfrm>
          <a:prstGeom prst="rect">
            <a:avLst/>
          </a:prstGeom>
          <a:noFill/>
          <a:ln w="9525" cap="flat" cmpd="sng">
            <a:solidFill>
              <a:srgbClr val="000000"/>
            </a:solidFill>
            <a:prstDash val="solid"/>
            <a:miter/>
            <a:headEnd type="none" w="med" len="med"/>
            <a:tailEnd type="none" w="med" len="med"/>
          </a:ln>
        </p:spPr>
        <p:txBody>
          <a:bodyPr lIns="0" rIns="0" anchor="t" anchorCtr="0">
            <a:spAutoFit/>
          </a:bodyPr>
          <a:lstStyle/>
          <a:p>
            <a:pPr algn="ctr" eaLnBrk="0" hangingPunct="0"/>
            <a:r>
              <a:rPr lang="en-US" altLang="zh-CN" sz="2200" dirty="0">
                <a:solidFill>
                  <a:schemeClr val="accent2"/>
                </a:solidFill>
                <a:latin typeface="微软雅黑" panose="020B0503020204020204" pitchFamily="34" charset="-122"/>
                <a:ea typeface="微软雅黑" panose="020B0503020204020204" pitchFamily="34" charset="-122"/>
              </a:rPr>
              <a:t>ISA</a:t>
            </a:r>
            <a:r>
              <a:rPr lang="zh-CN" altLang="en-US" sz="2200" dirty="0">
                <a:solidFill>
                  <a:schemeClr val="accent2"/>
                </a:solidFill>
                <a:latin typeface="微软雅黑" panose="020B0503020204020204" pitchFamily="34" charset="-122"/>
                <a:ea typeface="微软雅黑" panose="020B0503020204020204" pitchFamily="34" charset="-122"/>
              </a:rPr>
              <a:t>及对应微架构</a:t>
            </a:r>
            <a:endParaRPr lang="en-US" altLang="zh-CN" sz="2200" dirty="0">
              <a:solidFill>
                <a:schemeClr val="accent2"/>
              </a:solidFill>
              <a:latin typeface="微软雅黑" panose="020B0503020204020204" pitchFamily="34" charset="-122"/>
              <a:ea typeface="微软雅黑" panose="020B0503020204020204" pitchFamily="34" charset="-122"/>
            </a:endParaRPr>
          </a:p>
        </p:txBody>
      </p:sp>
      <p:cxnSp>
        <p:nvCxnSpPr>
          <p:cNvPr id="78876" name="直接箭头连接符 52"/>
          <p:cNvCxnSpPr>
            <a:stCxn id="78870" idx="2"/>
          </p:cNvCxnSpPr>
          <p:nvPr/>
        </p:nvCxnSpPr>
        <p:spPr>
          <a:xfrm rot="5400000">
            <a:off x="5881688" y="4202113"/>
            <a:ext cx="409575" cy="7937"/>
          </a:xfrm>
          <a:prstGeom prst="straightConnector1">
            <a:avLst/>
          </a:prstGeom>
          <a:ln w="25400" cap="flat" cmpd="sng">
            <a:solidFill>
              <a:srgbClr val="000000"/>
            </a:solidFill>
            <a:prstDash val="solid"/>
            <a:round/>
            <a:headEnd type="none" w="med" len="med"/>
            <a:tailEnd type="triangle" w="med" len="med"/>
          </a:ln>
        </p:spPr>
      </p:cxnSp>
      <p:sp>
        <p:nvSpPr>
          <p:cNvPr id="78877" name="TextBox 53"/>
          <p:cNvSpPr txBox="1"/>
          <p:nvPr/>
        </p:nvSpPr>
        <p:spPr>
          <a:xfrm>
            <a:off x="5324475" y="4394200"/>
            <a:ext cx="1755775" cy="436563"/>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solidFill>
                  <a:schemeClr val="accent2"/>
                </a:solidFill>
                <a:latin typeface="微软雅黑" panose="020B0503020204020204" pitchFamily="34" charset="-122"/>
                <a:ea typeface="微软雅黑" panose="020B0503020204020204" pitchFamily="34" charset="-122"/>
              </a:rPr>
              <a:t>功能部件</a:t>
            </a:r>
          </a:p>
        </p:txBody>
      </p:sp>
      <p:cxnSp>
        <p:nvCxnSpPr>
          <p:cNvPr id="78878" name="直接箭头连接符 54"/>
          <p:cNvCxnSpPr>
            <a:stCxn id="78870" idx="2"/>
          </p:cNvCxnSpPr>
          <p:nvPr/>
        </p:nvCxnSpPr>
        <p:spPr>
          <a:xfrm rot="-5400000" flipH="1">
            <a:off x="5864225" y="5106988"/>
            <a:ext cx="492125" cy="3175"/>
          </a:xfrm>
          <a:prstGeom prst="straightConnector1">
            <a:avLst/>
          </a:prstGeom>
          <a:ln w="25400" cap="flat" cmpd="sng">
            <a:solidFill>
              <a:srgbClr val="000000"/>
            </a:solidFill>
            <a:prstDash val="solid"/>
            <a:round/>
            <a:headEnd type="none" w="med" len="med"/>
            <a:tailEnd type="triangle" w="med" len="med"/>
          </a:ln>
        </p:spPr>
      </p:cxnSp>
      <p:cxnSp>
        <p:nvCxnSpPr>
          <p:cNvPr id="78879" name="直接箭头连接符 65"/>
          <p:cNvCxnSpPr>
            <a:stCxn id="78870" idx="2"/>
          </p:cNvCxnSpPr>
          <p:nvPr/>
        </p:nvCxnSpPr>
        <p:spPr>
          <a:xfrm rot="5400000">
            <a:off x="5894388" y="2538413"/>
            <a:ext cx="387350" cy="0"/>
          </a:xfrm>
          <a:prstGeom prst="straightConnector1">
            <a:avLst/>
          </a:prstGeom>
          <a:ln w="25400" cap="flat" cmpd="sng">
            <a:solidFill>
              <a:srgbClr val="000000"/>
            </a:solidFill>
            <a:prstDash val="solid"/>
            <a:round/>
            <a:headEnd type="none" w="med" len="med"/>
            <a:tailEnd type="triangle" w="med" len="med"/>
          </a:ln>
        </p:spPr>
      </p:cxnSp>
      <p:sp>
        <p:nvSpPr>
          <p:cNvPr id="78880" name="TextBox 68"/>
          <p:cNvSpPr txBox="1"/>
          <p:nvPr/>
        </p:nvSpPr>
        <p:spPr>
          <a:xfrm>
            <a:off x="5600700" y="5356225"/>
            <a:ext cx="1052513" cy="434975"/>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solidFill>
                  <a:schemeClr val="accent2"/>
                </a:solidFill>
                <a:latin typeface="微软雅黑" panose="020B0503020204020204" pitchFamily="34" charset="-122"/>
                <a:ea typeface="微软雅黑" panose="020B0503020204020204" pitchFamily="34" charset="-122"/>
              </a:rPr>
              <a:t>电路</a:t>
            </a:r>
          </a:p>
        </p:txBody>
      </p:sp>
      <p:sp>
        <p:nvSpPr>
          <p:cNvPr id="78881" name="TextBox 71"/>
          <p:cNvSpPr txBox="1"/>
          <p:nvPr/>
        </p:nvSpPr>
        <p:spPr>
          <a:xfrm>
            <a:off x="5056188" y="6300788"/>
            <a:ext cx="2030412" cy="436562"/>
          </a:xfrm>
          <a:prstGeom prst="rect">
            <a:avLst/>
          </a:prstGeom>
          <a:noFill/>
          <a:ln w="9525" cap="flat" cmpd="sng">
            <a:solidFill>
              <a:srgbClr val="000000"/>
            </a:solidFill>
            <a:prstDash val="solid"/>
            <a:miter/>
            <a:headEnd type="none" w="med" len="med"/>
            <a:tailEnd type="none" w="med" len="med"/>
          </a:ln>
        </p:spPr>
        <p:txBody>
          <a:bodyPr anchor="t" anchorCtr="0">
            <a:spAutoFit/>
          </a:bodyPr>
          <a:lstStyle/>
          <a:p>
            <a:pPr algn="ctr" eaLnBrk="0" hangingPunct="0"/>
            <a:r>
              <a:rPr lang="zh-CN" altLang="en-US" sz="2200" dirty="0">
                <a:solidFill>
                  <a:schemeClr val="accent2"/>
                </a:solidFill>
                <a:latin typeface="微软雅黑" panose="020B0503020204020204" pitchFamily="34" charset="-122"/>
                <a:ea typeface="微软雅黑" panose="020B0503020204020204" pitchFamily="34" charset="-122"/>
              </a:rPr>
              <a:t>器件</a:t>
            </a:r>
            <a:r>
              <a:rPr lang="en-US" altLang="zh-CN" sz="2200" dirty="0">
                <a:solidFill>
                  <a:schemeClr val="accent2"/>
                </a:solidFill>
                <a:latin typeface="微软雅黑" panose="020B0503020204020204" pitchFamily="34" charset="-122"/>
                <a:ea typeface="微软雅黑" panose="020B0503020204020204" pitchFamily="34" charset="-122"/>
              </a:rPr>
              <a:t>(</a:t>
            </a:r>
            <a:r>
              <a:rPr lang="zh-CN" altLang="en-US" sz="2200" dirty="0">
                <a:solidFill>
                  <a:schemeClr val="accent2"/>
                </a:solidFill>
                <a:latin typeface="微软雅黑" panose="020B0503020204020204" pitchFamily="34" charset="-122"/>
                <a:ea typeface="微软雅黑" panose="020B0503020204020204" pitchFamily="34" charset="-122"/>
              </a:rPr>
              <a:t>晶体管</a:t>
            </a:r>
            <a:r>
              <a:rPr lang="en-US" altLang="zh-CN" sz="2200" dirty="0">
                <a:solidFill>
                  <a:schemeClr val="accent2"/>
                </a:solidFill>
                <a:latin typeface="微软雅黑" panose="020B0503020204020204" pitchFamily="34" charset="-122"/>
                <a:ea typeface="微软雅黑" panose="020B0503020204020204" pitchFamily="34" charset="-122"/>
              </a:rPr>
              <a:t>)</a:t>
            </a:r>
          </a:p>
        </p:txBody>
      </p:sp>
      <p:cxnSp>
        <p:nvCxnSpPr>
          <p:cNvPr id="78882" name="直接箭头连接符 72"/>
          <p:cNvCxnSpPr>
            <a:stCxn id="78870" idx="2"/>
          </p:cNvCxnSpPr>
          <p:nvPr/>
        </p:nvCxnSpPr>
        <p:spPr>
          <a:xfrm rot="-5400000" flipH="1">
            <a:off x="5886450" y="6059488"/>
            <a:ext cx="493713" cy="3175"/>
          </a:xfrm>
          <a:prstGeom prst="straightConnector1">
            <a:avLst/>
          </a:prstGeom>
          <a:ln w="25400" cap="flat" cmpd="sng">
            <a:solidFill>
              <a:srgbClr val="000000"/>
            </a:solidFill>
            <a:prstDash val="solid"/>
            <a:round/>
            <a:headEnd type="none" w="med" len="med"/>
            <a:tailEnd type="triangle" w="med" len="med"/>
          </a:ln>
        </p:spPr>
      </p:cxnSp>
      <p:grpSp>
        <p:nvGrpSpPr>
          <p:cNvPr id="78883" name="Group 36"/>
          <p:cNvGrpSpPr/>
          <p:nvPr/>
        </p:nvGrpSpPr>
        <p:grpSpPr>
          <a:xfrm>
            <a:off x="2868613" y="1223963"/>
            <a:ext cx="2679700" cy="5224462"/>
            <a:chOff x="1736" y="603"/>
            <a:chExt cx="2027" cy="3360"/>
          </a:xfrm>
        </p:grpSpPr>
        <p:sp>
          <p:nvSpPr>
            <p:cNvPr id="62484" name="Line 37"/>
            <p:cNvSpPr>
              <a:spLocks noChangeShapeType="1"/>
            </p:cNvSpPr>
            <p:nvPr/>
          </p:nvSpPr>
          <p:spPr bwMode="auto">
            <a:xfrm flipH="1">
              <a:off x="2065" y="603"/>
              <a:ext cx="1436" cy="0"/>
            </a:xfrm>
            <a:prstGeom prst="line">
              <a:avLst/>
            </a:prstGeom>
            <a:noFill/>
            <a:ln w="1270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600" b="1" i="0" u="none" strike="noStrike" kern="1200" cap="none" spc="0" normalizeH="0" baseline="0" noProof="0">
                <a:ln w="28575">
                  <a:solidFill>
                    <a:schemeClr val="tx1"/>
                  </a:solid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78885" name="Line 38"/>
            <p:cNvSpPr/>
            <p:nvPr/>
          </p:nvSpPr>
          <p:spPr>
            <a:xfrm flipH="1" flipV="1">
              <a:off x="2884" y="1121"/>
              <a:ext cx="871" cy="1"/>
            </a:xfrm>
            <a:prstGeom prst="line">
              <a:avLst/>
            </a:prstGeom>
            <a:ln w="12700" cap="flat" cmpd="sng">
              <a:solidFill>
                <a:srgbClr val="000000"/>
              </a:solidFill>
              <a:prstDash val="solid"/>
              <a:round/>
              <a:headEnd type="triangle" w="med" len="med"/>
              <a:tailEnd type="triangle" w="med" len="med"/>
            </a:ln>
          </p:spPr>
        </p:sp>
        <p:sp>
          <p:nvSpPr>
            <p:cNvPr id="78886" name="Line 39"/>
            <p:cNvSpPr/>
            <p:nvPr/>
          </p:nvSpPr>
          <p:spPr>
            <a:xfrm flipH="1" flipV="1">
              <a:off x="2855" y="1666"/>
              <a:ext cx="490" cy="1"/>
            </a:xfrm>
            <a:prstGeom prst="line">
              <a:avLst/>
            </a:prstGeom>
            <a:ln w="12700" cap="flat" cmpd="sng">
              <a:solidFill>
                <a:srgbClr val="000000"/>
              </a:solidFill>
              <a:prstDash val="solid"/>
              <a:round/>
              <a:headEnd type="triangle" w="med" len="med"/>
              <a:tailEnd type="triangle" w="med" len="med"/>
            </a:ln>
          </p:spPr>
        </p:sp>
        <p:sp>
          <p:nvSpPr>
            <p:cNvPr id="78887" name="Line 40"/>
            <p:cNvSpPr/>
            <p:nvPr/>
          </p:nvSpPr>
          <p:spPr>
            <a:xfrm flipH="1" flipV="1">
              <a:off x="2865" y="2235"/>
              <a:ext cx="299" cy="1"/>
            </a:xfrm>
            <a:prstGeom prst="line">
              <a:avLst/>
            </a:prstGeom>
            <a:ln w="12700" cap="flat" cmpd="sng">
              <a:solidFill>
                <a:srgbClr val="000000"/>
              </a:solidFill>
              <a:prstDash val="solid"/>
              <a:round/>
              <a:headEnd type="triangle" w="med" len="med"/>
              <a:tailEnd type="triangle" w="med" len="med"/>
            </a:ln>
          </p:spPr>
        </p:sp>
        <p:sp>
          <p:nvSpPr>
            <p:cNvPr id="78888" name="Line 41"/>
            <p:cNvSpPr/>
            <p:nvPr/>
          </p:nvSpPr>
          <p:spPr>
            <a:xfrm flipH="1">
              <a:off x="2997" y="2766"/>
              <a:ext cx="572" cy="0"/>
            </a:xfrm>
            <a:prstGeom prst="line">
              <a:avLst/>
            </a:prstGeom>
            <a:ln w="12700" cap="flat" cmpd="sng">
              <a:solidFill>
                <a:srgbClr val="000000"/>
              </a:solidFill>
              <a:prstDash val="solid"/>
              <a:round/>
              <a:headEnd type="triangle" w="med" len="med"/>
              <a:tailEnd type="triangle" w="med" len="med"/>
            </a:ln>
          </p:spPr>
        </p:sp>
        <p:sp>
          <p:nvSpPr>
            <p:cNvPr id="78889" name="Line 42"/>
            <p:cNvSpPr/>
            <p:nvPr/>
          </p:nvSpPr>
          <p:spPr>
            <a:xfrm flipH="1" flipV="1">
              <a:off x="1762" y="3351"/>
              <a:ext cx="2001" cy="0"/>
            </a:xfrm>
            <a:prstGeom prst="line">
              <a:avLst/>
            </a:prstGeom>
            <a:ln w="12700" cap="flat" cmpd="sng">
              <a:solidFill>
                <a:srgbClr val="000000"/>
              </a:solidFill>
              <a:prstDash val="solid"/>
              <a:round/>
              <a:headEnd type="triangle" w="med" len="med"/>
              <a:tailEnd type="triangle" w="med" len="med"/>
            </a:ln>
          </p:spPr>
        </p:sp>
        <p:sp>
          <p:nvSpPr>
            <p:cNvPr id="78890" name="Line 43"/>
            <p:cNvSpPr/>
            <p:nvPr/>
          </p:nvSpPr>
          <p:spPr>
            <a:xfrm flipH="1" flipV="1">
              <a:off x="1736" y="3963"/>
              <a:ext cx="1673" cy="0"/>
            </a:xfrm>
            <a:prstGeom prst="line">
              <a:avLst/>
            </a:prstGeom>
            <a:ln w="12700" cap="flat" cmpd="sng">
              <a:solidFill>
                <a:srgbClr val="000000"/>
              </a:solidFill>
              <a:prstDash val="solid"/>
              <a:round/>
              <a:headEnd type="triangle" w="med" len="med"/>
              <a:tailEnd type="triangle" w="med" len="med"/>
            </a:ln>
          </p:spPr>
        </p:sp>
      </p:grpSp>
      <p:sp>
        <p:nvSpPr>
          <p:cNvPr id="45" name="Rectangle 8"/>
          <p:cNvSpPr/>
          <p:nvPr/>
        </p:nvSpPr>
        <p:spPr>
          <a:xfrm>
            <a:off x="115888" y="3390900"/>
            <a:ext cx="7481887" cy="3268663"/>
          </a:xfrm>
          <a:prstGeom prst="rect">
            <a:avLst/>
          </a:prstGeom>
          <a:solidFill>
            <a:srgbClr val="FF9900">
              <a:alpha val="18039"/>
            </a:srgbClr>
          </a:solidFill>
          <a:ln w="9525">
            <a:noFill/>
          </a:ln>
        </p:spPr>
        <p:txBody>
          <a:bodyPr wrap="none" anchor="ctr" anchorCtr="0"/>
          <a:lstStyle/>
          <a:p>
            <a:pPr algn="ctr" eaLnBrk="0" hangingPunct="0"/>
            <a:endParaRPr lang="zh-CN" altLang="en-US" sz="1400" dirty="0">
              <a:latin typeface="Times New Roman" panose="02020603050405020304" pitchFamily="18" charset="0"/>
              <a:ea typeface="宋体" panose="02010600030101010101" pitchFamily="2" charset="-122"/>
            </a:endParaRPr>
          </a:p>
        </p:txBody>
      </p:sp>
      <p:sp>
        <p:nvSpPr>
          <p:cNvPr id="47" name="Text Box 11"/>
          <p:cNvSpPr txBox="1"/>
          <p:nvPr/>
        </p:nvSpPr>
        <p:spPr>
          <a:xfrm>
            <a:off x="361950" y="5360988"/>
            <a:ext cx="1163638" cy="706437"/>
          </a:xfrm>
          <a:prstGeom prst="rect">
            <a:avLst/>
          </a:prstGeom>
          <a:noFill/>
          <a:ln w="9525">
            <a:noFill/>
          </a:ln>
        </p:spPr>
        <p:txBody>
          <a:bodyPr anchor="t" anchorCtr="0">
            <a:spAutoFit/>
          </a:bodyPr>
          <a:lstStyle/>
          <a:p>
            <a:pPr algn="ctr" eaLnBrk="0" hangingPunct="0">
              <a:spcBef>
                <a:spcPct val="50000"/>
              </a:spcBef>
            </a:pPr>
            <a:r>
              <a:rPr lang="zh-CN" altLang="en-US" sz="2000" dirty="0">
                <a:solidFill>
                  <a:srgbClr val="FF0000"/>
                </a:solidFill>
                <a:latin typeface="微软雅黑" panose="020B0503020204020204" pitchFamily="34" charset="-122"/>
                <a:ea typeface="微软雅黑" panose="020B0503020204020204" pitchFamily="34" charset="-122"/>
              </a:rPr>
              <a:t>本课程内容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randombar(horizontal)">
                                      <p:cBhvr>
                                        <p:cTn id="7" dur="500"/>
                                        <p:tgtEl>
                                          <p:spTgt spid="4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blinds(horizontal)">
                                      <p:cBhvr>
                                        <p:cTn id="1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7"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873" name="Picture 2"/>
          <p:cNvPicPr>
            <a:picLocks noChangeAspect="1"/>
          </p:cNvPicPr>
          <p:nvPr/>
        </p:nvPicPr>
        <p:blipFill>
          <a:blip r:embed="rId2"/>
          <a:stretch>
            <a:fillRect/>
          </a:stretch>
        </p:blipFill>
        <p:spPr>
          <a:xfrm>
            <a:off x="161925" y="325438"/>
            <a:ext cx="8893175" cy="6389687"/>
          </a:xfrm>
          <a:prstGeom prst="rect">
            <a:avLst/>
          </a:prstGeom>
          <a:noFill/>
          <a:ln w="9525">
            <a:noFill/>
          </a:ln>
        </p:spPr>
      </p:pic>
      <p:sp>
        <p:nvSpPr>
          <p:cNvPr id="79874" name="Text Box 3"/>
          <p:cNvSpPr txBox="1"/>
          <p:nvPr/>
        </p:nvSpPr>
        <p:spPr>
          <a:xfrm>
            <a:off x="6462713" y="1179513"/>
            <a:ext cx="1754187" cy="701675"/>
          </a:xfrm>
          <a:prstGeom prst="rect">
            <a:avLst/>
          </a:prstGeom>
          <a:noFill/>
          <a:ln w="9525">
            <a:noFill/>
          </a:ln>
        </p:spPr>
        <p:txBody>
          <a:bodyPr anchor="t" anchorCtr="0">
            <a:spAutoFit/>
          </a:bodyPr>
          <a:lstStyle/>
          <a:p>
            <a:pPr>
              <a:spcBef>
                <a:spcPct val="50000"/>
              </a:spcBef>
            </a:pPr>
            <a:r>
              <a:rPr lang="zh-CN" altLang="en-US" sz="2000" dirty="0">
                <a:solidFill>
                  <a:srgbClr val="008000"/>
                </a:solidFill>
                <a:latin typeface="Arial" panose="020B0604020202020204" pitchFamily="34" charset="0"/>
                <a:ea typeface="微软雅黑" panose="020B0503020204020204" pitchFamily="34" charset="-122"/>
              </a:rPr>
              <a:t>各类数据之间的转换关系</a:t>
            </a:r>
          </a:p>
        </p:txBody>
      </p:sp>
      <p:sp>
        <p:nvSpPr>
          <p:cNvPr id="79875" name="Rectangle 4"/>
          <p:cNvSpPr/>
          <p:nvPr/>
        </p:nvSpPr>
        <p:spPr>
          <a:xfrm>
            <a:off x="200025" y="2735263"/>
            <a:ext cx="8799513" cy="3933825"/>
          </a:xfrm>
          <a:prstGeom prst="rect">
            <a:avLst/>
          </a:prstGeom>
          <a:solidFill>
            <a:schemeClr val="accent1">
              <a:alpha val="12157"/>
            </a:schemeClr>
          </a:solidFill>
          <a:ln w="9525" cap="flat" cmpd="sng">
            <a:solidFill>
              <a:schemeClr val="tx1"/>
            </a:solidFill>
            <a:prstDash val="solid"/>
            <a:miter/>
            <a:headEnd type="none" w="med" len="med"/>
            <a:tailEnd type="none" w="med" len="med"/>
          </a:ln>
        </p:spPr>
        <p:txBody>
          <a:bodyPr wrap="none" anchor="ctr" anchorCtr="0"/>
          <a:lstStyle/>
          <a:p>
            <a:endParaRPr lang="zh-CN" altLang="en-US" dirty="0">
              <a:latin typeface="Arial" panose="020B0604020202020204" pitchFamily="34" charset="0"/>
              <a:ea typeface="宋体" panose="02010600030101010101" pitchFamily="2" charset="-122"/>
            </a:endParaRPr>
          </a:p>
        </p:txBody>
      </p:sp>
      <p:grpSp>
        <p:nvGrpSpPr>
          <p:cNvPr id="768005" name="Group 5"/>
          <p:cNvGrpSpPr/>
          <p:nvPr/>
        </p:nvGrpSpPr>
        <p:grpSpPr>
          <a:xfrm>
            <a:off x="341313" y="233363"/>
            <a:ext cx="2655887" cy="1463675"/>
            <a:chOff x="130" y="147"/>
            <a:chExt cx="1673" cy="922"/>
          </a:xfrm>
        </p:grpSpPr>
        <p:sp>
          <p:nvSpPr>
            <p:cNvPr id="79877" name="Text Box 6"/>
            <p:cNvSpPr txBox="1"/>
            <p:nvPr/>
          </p:nvSpPr>
          <p:spPr>
            <a:xfrm>
              <a:off x="130" y="147"/>
              <a:ext cx="1361" cy="922"/>
            </a:xfrm>
            <a:prstGeom prst="rect">
              <a:avLst/>
            </a:prstGeom>
            <a:solidFill>
              <a:srgbClr val="CC99FF">
                <a:alpha val="18039"/>
              </a:srgbClr>
            </a:solidFill>
            <a:ln w="9525">
              <a:noFill/>
            </a:ln>
          </p:spPr>
          <p:txBody>
            <a:bodyPr rIns="0" anchor="t" anchorCtr="0">
              <a:spAutoFit/>
            </a:bodyPr>
            <a:lstStyle/>
            <a:p>
              <a:pPr>
                <a:spcBef>
                  <a:spcPct val="50000"/>
                </a:spcBef>
              </a:pPr>
              <a:r>
                <a:rPr lang="zh-CN" altLang="en-US" sz="2000" dirty="0">
                  <a:solidFill>
                    <a:srgbClr val="0033CC"/>
                  </a:solidFill>
                  <a:latin typeface="Arial" panose="020B0604020202020204" pitchFamily="34" charset="0"/>
                  <a:ea typeface="微软雅黑" panose="020B0503020204020204" pitchFamily="34" charset="-122"/>
                </a:rPr>
                <a:t>对连续信息采样，以使信息离散化</a:t>
              </a:r>
            </a:p>
            <a:p>
              <a:pPr>
                <a:spcBef>
                  <a:spcPct val="50000"/>
                </a:spcBef>
              </a:pPr>
              <a:r>
                <a:rPr lang="zh-CN" altLang="en-US" sz="2000" dirty="0">
                  <a:solidFill>
                    <a:srgbClr val="0033CC"/>
                  </a:solidFill>
                  <a:latin typeface="Arial" panose="020B0604020202020204" pitchFamily="34" charset="0"/>
                  <a:ea typeface="微软雅黑" panose="020B0503020204020204" pitchFamily="34" charset="-122"/>
                </a:rPr>
                <a:t>对离散样本用</a:t>
              </a:r>
              <a:r>
                <a:rPr lang="en-US" altLang="zh-CN" sz="2000" dirty="0">
                  <a:solidFill>
                    <a:srgbClr val="0033CC"/>
                  </a:solidFill>
                  <a:latin typeface="Arial" panose="020B0604020202020204" pitchFamily="34" charset="0"/>
                  <a:ea typeface="微软雅黑" panose="020B0503020204020204" pitchFamily="34" charset="-122"/>
                </a:rPr>
                <a:t>0</a:t>
              </a:r>
              <a:r>
                <a:rPr lang="zh-CN" altLang="en-US" sz="2000" dirty="0">
                  <a:solidFill>
                    <a:srgbClr val="0033CC"/>
                  </a:solidFill>
                  <a:latin typeface="Arial" panose="020B0604020202020204" pitchFamily="34" charset="0"/>
                  <a:ea typeface="微软雅黑" panose="020B0503020204020204" pitchFamily="34" charset="-122"/>
                </a:rPr>
                <a:t>和</a:t>
              </a:r>
              <a:r>
                <a:rPr lang="en-US" altLang="zh-CN" sz="2000" dirty="0">
                  <a:solidFill>
                    <a:srgbClr val="0033CC"/>
                  </a:solidFill>
                  <a:latin typeface="Arial" panose="020B0604020202020204" pitchFamily="34" charset="0"/>
                  <a:ea typeface="微软雅黑" panose="020B0503020204020204" pitchFamily="34" charset="-122"/>
                </a:rPr>
                <a:t>1</a:t>
              </a:r>
              <a:r>
                <a:rPr lang="zh-CN" altLang="en-US" sz="2000" dirty="0">
                  <a:solidFill>
                    <a:srgbClr val="0033CC"/>
                  </a:solidFill>
                  <a:latin typeface="Arial" panose="020B0604020202020204" pitchFamily="34" charset="0"/>
                  <a:ea typeface="微软雅黑" panose="020B0503020204020204" pitchFamily="34" charset="-122"/>
                </a:rPr>
                <a:t>进行编码</a:t>
              </a:r>
            </a:p>
          </p:txBody>
        </p:sp>
        <p:sp>
          <p:nvSpPr>
            <p:cNvPr id="79878" name="Line 7"/>
            <p:cNvSpPr/>
            <p:nvPr/>
          </p:nvSpPr>
          <p:spPr>
            <a:xfrm>
              <a:off x="1463" y="572"/>
              <a:ext cx="340" cy="114"/>
            </a:xfrm>
            <a:prstGeom prst="line">
              <a:avLst/>
            </a:prstGeom>
            <a:ln w="38100" cap="flat" cmpd="sng">
              <a:solidFill>
                <a:srgbClr val="0033CC"/>
              </a:solidFill>
              <a:prstDash val="solid"/>
              <a:round/>
              <a:headEnd type="none" w="med" len="med"/>
              <a:tailEnd type="triangle" w="med" len="med"/>
            </a:ln>
          </p:spPr>
        </p:sp>
      </p:grpSp>
      <p:grpSp>
        <p:nvGrpSpPr>
          <p:cNvPr id="768008" name="Group 8"/>
          <p:cNvGrpSpPr/>
          <p:nvPr/>
        </p:nvGrpSpPr>
        <p:grpSpPr>
          <a:xfrm>
            <a:off x="341313" y="4059238"/>
            <a:ext cx="1711325" cy="1304925"/>
            <a:chOff x="215" y="2557"/>
            <a:chExt cx="1078" cy="822"/>
          </a:xfrm>
        </p:grpSpPr>
        <p:sp>
          <p:nvSpPr>
            <p:cNvPr id="79880" name="Text Box 9"/>
            <p:cNvSpPr txBox="1"/>
            <p:nvPr/>
          </p:nvSpPr>
          <p:spPr>
            <a:xfrm>
              <a:off x="215" y="2557"/>
              <a:ext cx="1078" cy="250"/>
            </a:xfrm>
            <a:prstGeom prst="rect">
              <a:avLst/>
            </a:prstGeom>
            <a:noFill/>
            <a:ln w="9525">
              <a:noFill/>
            </a:ln>
          </p:spPr>
          <p:txBody>
            <a:bodyPr anchor="t" anchorCtr="0">
              <a:spAutoFit/>
            </a:bodyPr>
            <a:lstStyle/>
            <a:p>
              <a:pPr>
                <a:spcBef>
                  <a:spcPct val="50000"/>
                </a:spcBef>
              </a:pPr>
              <a:r>
                <a:rPr lang="zh-CN" altLang="en-US" sz="2000" dirty="0">
                  <a:solidFill>
                    <a:srgbClr val="FF0000"/>
                  </a:solidFill>
                  <a:latin typeface="Arial" panose="020B0604020202020204" pitchFamily="34" charset="0"/>
                  <a:ea typeface="微软雅黑" panose="020B0503020204020204" pitchFamily="34" charset="-122"/>
                </a:rPr>
                <a:t>定点运算指令</a:t>
              </a:r>
            </a:p>
          </p:txBody>
        </p:sp>
        <p:sp>
          <p:nvSpPr>
            <p:cNvPr id="79881" name="Line 10"/>
            <p:cNvSpPr/>
            <p:nvPr/>
          </p:nvSpPr>
          <p:spPr>
            <a:xfrm>
              <a:off x="697" y="2755"/>
              <a:ext cx="142" cy="624"/>
            </a:xfrm>
            <a:prstGeom prst="line">
              <a:avLst/>
            </a:prstGeom>
            <a:ln w="38100" cap="flat" cmpd="sng">
              <a:solidFill>
                <a:srgbClr val="FF0000"/>
              </a:solidFill>
              <a:prstDash val="solid"/>
              <a:round/>
              <a:headEnd type="none" w="med" len="med"/>
              <a:tailEnd type="triangle" w="med" len="med"/>
            </a:ln>
          </p:spPr>
        </p:sp>
      </p:grpSp>
      <p:grpSp>
        <p:nvGrpSpPr>
          <p:cNvPr id="768011" name="Group 11"/>
          <p:cNvGrpSpPr/>
          <p:nvPr/>
        </p:nvGrpSpPr>
        <p:grpSpPr>
          <a:xfrm>
            <a:off x="3797300" y="5768975"/>
            <a:ext cx="1711325" cy="712788"/>
            <a:chOff x="2398" y="3634"/>
            <a:chExt cx="1078" cy="449"/>
          </a:xfrm>
        </p:grpSpPr>
        <p:sp>
          <p:nvSpPr>
            <p:cNvPr id="79883" name="Text Box 12"/>
            <p:cNvSpPr txBox="1"/>
            <p:nvPr/>
          </p:nvSpPr>
          <p:spPr>
            <a:xfrm>
              <a:off x="2398" y="3833"/>
              <a:ext cx="1078" cy="250"/>
            </a:xfrm>
            <a:prstGeom prst="rect">
              <a:avLst/>
            </a:prstGeom>
            <a:noFill/>
            <a:ln w="9525">
              <a:noFill/>
            </a:ln>
          </p:spPr>
          <p:txBody>
            <a:bodyPr anchor="t" anchorCtr="0">
              <a:spAutoFit/>
            </a:bodyPr>
            <a:lstStyle/>
            <a:p>
              <a:pPr>
                <a:spcBef>
                  <a:spcPct val="50000"/>
                </a:spcBef>
              </a:pPr>
              <a:r>
                <a:rPr lang="zh-CN" altLang="en-US" sz="2000" dirty="0">
                  <a:solidFill>
                    <a:srgbClr val="FF0000"/>
                  </a:solidFill>
                  <a:latin typeface="Arial" panose="020B0604020202020204" pitchFamily="34" charset="0"/>
                  <a:ea typeface="微软雅黑" panose="020B0503020204020204" pitchFamily="34" charset="-122"/>
                </a:rPr>
                <a:t>浮点运算指令</a:t>
              </a:r>
            </a:p>
          </p:txBody>
        </p:sp>
        <p:sp>
          <p:nvSpPr>
            <p:cNvPr id="79884" name="Line 13"/>
            <p:cNvSpPr/>
            <p:nvPr/>
          </p:nvSpPr>
          <p:spPr>
            <a:xfrm>
              <a:off x="2795" y="3634"/>
              <a:ext cx="170" cy="227"/>
            </a:xfrm>
            <a:prstGeom prst="line">
              <a:avLst/>
            </a:prstGeom>
            <a:ln w="38100" cap="flat" cmpd="sng">
              <a:solidFill>
                <a:srgbClr val="FF0000"/>
              </a:solidFill>
              <a:prstDash val="solid"/>
              <a:round/>
              <a:headEnd type="triangle" w="med" len="med"/>
              <a:tailEnd type="none" w="med" len="med"/>
            </a:ln>
          </p:spPr>
        </p:sp>
      </p:grpSp>
      <p:grpSp>
        <p:nvGrpSpPr>
          <p:cNvPr id="768014" name="Group 14"/>
          <p:cNvGrpSpPr/>
          <p:nvPr/>
        </p:nvGrpSpPr>
        <p:grpSpPr>
          <a:xfrm>
            <a:off x="5337175" y="4959350"/>
            <a:ext cx="3509963" cy="1027113"/>
            <a:chOff x="3362" y="3152"/>
            <a:chExt cx="2211" cy="647"/>
          </a:xfrm>
        </p:grpSpPr>
        <p:sp>
          <p:nvSpPr>
            <p:cNvPr id="79886" name="Text Box 15"/>
            <p:cNvSpPr txBox="1"/>
            <p:nvPr/>
          </p:nvSpPr>
          <p:spPr>
            <a:xfrm>
              <a:off x="3362" y="3549"/>
              <a:ext cx="2211" cy="250"/>
            </a:xfrm>
            <a:prstGeom prst="rect">
              <a:avLst/>
            </a:prstGeom>
            <a:noFill/>
            <a:ln w="9525">
              <a:noFill/>
            </a:ln>
          </p:spPr>
          <p:txBody>
            <a:bodyPr anchor="t" anchorCtr="0">
              <a:spAutoFit/>
            </a:bodyPr>
            <a:lstStyle/>
            <a:p>
              <a:pPr>
                <a:spcBef>
                  <a:spcPct val="50000"/>
                </a:spcBef>
              </a:pPr>
              <a:r>
                <a:rPr lang="zh-CN" altLang="en-US" sz="2000" dirty="0">
                  <a:solidFill>
                    <a:srgbClr val="FF0000"/>
                  </a:solidFill>
                  <a:latin typeface="Arial" panose="020B0604020202020204" pitchFamily="34" charset="0"/>
                  <a:ea typeface="微软雅黑" panose="020B0503020204020204" pitchFamily="34" charset="-122"/>
                </a:rPr>
                <a:t>逻辑、位操作或字符处理指令</a:t>
              </a:r>
            </a:p>
          </p:txBody>
        </p:sp>
        <p:sp>
          <p:nvSpPr>
            <p:cNvPr id="79887" name="Line 16"/>
            <p:cNvSpPr/>
            <p:nvPr/>
          </p:nvSpPr>
          <p:spPr>
            <a:xfrm>
              <a:off x="3844" y="3152"/>
              <a:ext cx="397" cy="425"/>
            </a:xfrm>
            <a:prstGeom prst="line">
              <a:avLst/>
            </a:prstGeom>
            <a:ln w="38100" cap="flat" cmpd="sng">
              <a:solidFill>
                <a:srgbClr val="FF0000"/>
              </a:solidFill>
              <a:prstDash val="solid"/>
              <a:round/>
              <a:headEnd type="triangle" w="med" len="med"/>
              <a:tailEnd type="none" w="med" len="med"/>
            </a:ln>
          </p:spPr>
        </p:sp>
        <p:sp>
          <p:nvSpPr>
            <p:cNvPr id="79888" name="Line 17"/>
            <p:cNvSpPr/>
            <p:nvPr/>
          </p:nvSpPr>
          <p:spPr>
            <a:xfrm flipH="1">
              <a:off x="4383" y="3266"/>
              <a:ext cx="340" cy="311"/>
            </a:xfrm>
            <a:prstGeom prst="line">
              <a:avLst/>
            </a:prstGeom>
            <a:ln w="38100" cap="flat" cmpd="sng">
              <a:solidFill>
                <a:srgbClr val="FF0000"/>
              </a:solidFill>
              <a:prstDash val="solid"/>
              <a:round/>
              <a:headEnd type="triangle" w="med" len="med"/>
              <a:tailEnd type="none" w="med" len="med"/>
            </a:ln>
          </p:spPr>
        </p:sp>
      </p:grpSp>
      <p:sp>
        <p:nvSpPr>
          <p:cNvPr id="768018" name="Rectangle 18"/>
          <p:cNvSpPr/>
          <p:nvPr/>
        </p:nvSpPr>
        <p:spPr>
          <a:xfrm>
            <a:off x="2457450" y="3833813"/>
            <a:ext cx="1844675" cy="495300"/>
          </a:xfrm>
          <a:prstGeom prst="rect">
            <a:avLst/>
          </a:prstGeom>
          <a:solidFill>
            <a:srgbClr val="FF0000">
              <a:alpha val="18039"/>
            </a:srgbClr>
          </a:solidFill>
          <a:ln w="9525">
            <a:noFill/>
          </a:ln>
        </p:spPr>
        <p:txBody>
          <a:bodyPr wrap="none" anchor="ctr" anchorCtr="0"/>
          <a:lstStyle/>
          <a:p>
            <a:endParaRPr lang="zh-CN" altLang="en-US" dirty="0">
              <a:latin typeface="Arial" panose="020B0604020202020204" pitchFamily="34" charset="0"/>
              <a:ea typeface="宋体" panose="02010600030101010101" pitchFamily="2" charset="-122"/>
            </a:endParaRPr>
          </a:p>
        </p:txBody>
      </p:sp>
      <p:sp>
        <p:nvSpPr>
          <p:cNvPr id="768019" name="Rectangle 19"/>
          <p:cNvSpPr/>
          <p:nvPr/>
        </p:nvSpPr>
        <p:spPr>
          <a:xfrm>
            <a:off x="6057900" y="3833813"/>
            <a:ext cx="1844675" cy="495300"/>
          </a:xfrm>
          <a:prstGeom prst="rect">
            <a:avLst/>
          </a:prstGeom>
          <a:solidFill>
            <a:srgbClr val="FF0000">
              <a:alpha val="18039"/>
            </a:srgbClr>
          </a:solidFill>
          <a:ln w="9525">
            <a:noFill/>
          </a:ln>
        </p:spPr>
        <p:txBody>
          <a:bodyPr wrap="none" anchor="ctr" anchorCtr="0"/>
          <a:lstStyle/>
          <a:p>
            <a:endParaRPr lang="zh-CN" altLang="en-US" dirty="0">
              <a:latin typeface="Arial" panose="020B0604020202020204" pitchFamily="34" charset="0"/>
              <a:ea typeface="宋体" panose="02010600030101010101" pitchFamily="2" charset="-122"/>
            </a:endParaRPr>
          </a:p>
        </p:txBody>
      </p:sp>
      <p:grpSp>
        <p:nvGrpSpPr>
          <p:cNvPr id="20" name="Group 11"/>
          <p:cNvGrpSpPr/>
          <p:nvPr/>
        </p:nvGrpSpPr>
        <p:grpSpPr>
          <a:xfrm>
            <a:off x="4391025" y="3773488"/>
            <a:ext cx="1211263" cy="874712"/>
            <a:chOff x="2454" y="3547"/>
            <a:chExt cx="763" cy="769"/>
          </a:xfrm>
        </p:grpSpPr>
        <p:sp>
          <p:nvSpPr>
            <p:cNvPr id="79892" name="Text Box 12"/>
            <p:cNvSpPr txBox="1"/>
            <p:nvPr/>
          </p:nvSpPr>
          <p:spPr>
            <a:xfrm>
              <a:off x="2454" y="3547"/>
              <a:ext cx="763" cy="623"/>
            </a:xfrm>
            <a:prstGeom prst="rect">
              <a:avLst/>
            </a:prstGeom>
            <a:noFill/>
            <a:ln w="9525">
              <a:noFill/>
            </a:ln>
          </p:spPr>
          <p:txBody>
            <a:bodyPr anchor="t" anchorCtr="0">
              <a:spAutoFit/>
            </a:bodyPr>
            <a:lstStyle/>
            <a:p>
              <a:pPr>
                <a:spcBef>
                  <a:spcPct val="50000"/>
                </a:spcBef>
              </a:pPr>
              <a:r>
                <a:rPr lang="en-US" altLang="zh-CN" sz="2000" dirty="0">
                  <a:solidFill>
                    <a:srgbClr val="FF0000"/>
                  </a:solidFill>
                  <a:latin typeface="Arial" panose="020B0604020202020204" pitchFamily="34" charset="0"/>
                  <a:ea typeface="微软雅黑" panose="020B0503020204020204" pitchFamily="34" charset="-122"/>
                </a:rPr>
                <a:t>BCD</a:t>
              </a:r>
              <a:r>
                <a:rPr lang="zh-CN" altLang="en-US" sz="2000" dirty="0">
                  <a:solidFill>
                    <a:srgbClr val="FF0000"/>
                  </a:solidFill>
                  <a:latin typeface="Arial" panose="020B0604020202020204" pitchFamily="34" charset="0"/>
                  <a:ea typeface="微软雅黑" panose="020B0503020204020204" pitchFamily="34" charset="-122"/>
                </a:rPr>
                <a:t>码运算指令</a:t>
              </a:r>
            </a:p>
          </p:txBody>
        </p:sp>
        <p:sp>
          <p:nvSpPr>
            <p:cNvPr id="79893" name="Line 13"/>
            <p:cNvSpPr/>
            <p:nvPr/>
          </p:nvSpPr>
          <p:spPr>
            <a:xfrm flipV="1">
              <a:off x="2579" y="4147"/>
              <a:ext cx="300" cy="169"/>
            </a:xfrm>
            <a:prstGeom prst="line">
              <a:avLst/>
            </a:prstGeom>
            <a:ln w="38100" cap="flat" cmpd="sng">
              <a:solidFill>
                <a:srgbClr val="FF0000"/>
              </a:solidFill>
              <a:prstDash val="solid"/>
              <a:round/>
              <a:headEnd type="triangle" w="med" len="med"/>
              <a:tailEnd type="none" w="med" len="med"/>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68005"/>
                                        </p:tgtEl>
                                        <p:attrNameLst>
                                          <p:attrName>style.visibility</p:attrName>
                                        </p:attrNameLst>
                                      </p:cBhvr>
                                      <p:to>
                                        <p:strVal val="visible"/>
                                      </p:to>
                                    </p:set>
                                    <p:animEffect transition="in" filter="blinds(horizontal)">
                                      <p:cBhvr>
                                        <p:cTn id="7" dur="500"/>
                                        <p:tgtEl>
                                          <p:spTgt spid="76800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8018"/>
                                        </p:tgtEl>
                                        <p:attrNameLst>
                                          <p:attrName>style.visibility</p:attrName>
                                        </p:attrNameLst>
                                      </p:cBhvr>
                                      <p:to>
                                        <p:strVal val="visible"/>
                                      </p:to>
                                    </p:set>
                                    <p:animEffect transition="in" filter="blinds(horizontal)">
                                      <p:cBhvr>
                                        <p:cTn id="12" dur="500"/>
                                        <p:tgtEl>
                                          <p:spTgt spid="76801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68008"/>
                                        </p:tgtEl>
                                        <p:attrNameLst>
                                          <p:attrName>style.visibility</p:attrName>
                                        </p:attrNameLst>
                                      </p:cBhvr>
                                      <p:to>
                                        <p:strVal val="visible"/>
                                      </p:to>
                                    </p:set>
                                    <p:animEffect transition="in" filter="blinds(horizontal)">
                                      <p:cBhvr>
                                        <p:cTn id="17" dur="500"/>
                                        <p:tgtEl>
                                          <p:spTgt spid="76800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68011"/>
                                        </p:tgtEl>
                                        <p:attrNameLst>
                                          <p:attrName>style.visibility</p:attrName>
                                        </p:attrNameLst>
                                      </p:cBhvr>
                                      <p:to>
                                        <p:strVal val="visible"/>
                                      </p:to>
                                    </p:set>
                                    <p:animEffect transition="in" filter="blinds(horizontal)">
                                      <p:cBhvr>
                                        <p:cTn id="22" dur="500"/>
                                        <p:tgtEl>
                                          <p:spTgt spid="76801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blinds(horizontal)">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8019"/>
                                        </p:tgtEl>
                                        <p:attrNameLst>
                                          <p:attrName>style.visibility</p:attrName>
                                        </p:attrNameLst>
                                      </p:cBhvr>
                                      <p:to>
                                        <p:strVal val="visible"/>
                                      </p:to>
                                    </p:set>
                                    <p:animEffect transition="in" filter="blinds(horizontal)">
                                      <p:cBhvr>
                                        <p:cTn id="32" dur="500"/>
                                        <p:tgtEl>
                                          <p:spTgt spid="76801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68014"/>
                                        </p:tgtEl>
                                        <p:attrNameLst>
                                          <p:attrName>style.visibility</p:attrName>
                                        </p:attrNameLst>
                                      </p:cBhvr>
                                      <p:to>
                                        <p:strVal val="visible"/>
                                      </p:to>
                                    </p:set>
                                    <p:animEffect transition="in" filter="blinds(horizontal)">
                                      <p:cBhvr>
                                        <p:cTn id="37" dur="500"/>
                                        <p:tgtEl>
                                          <p:spTgt spid="7680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18" grpId="0" animBg="1"/>
      <p:bldP spid="768019"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p:cNvSpPr>
            <a:spLocks noGrp="1"/>
          </p:cNvSpPr>
          <p:nvPr>
            <p:ph type="title"/>
          </p:nvPr>
        </p:nvSpPr>
        <p:spPr>
          <a:xfrm>
            <a:off x="1649413" y="195263"/>
            <a:ext cx="6073775" cy="533400"/>
          </a:xfrm>
        </p:spPr>
        <p:txBody>
          <a:bodyPr vert="horz" wrap="square" lIns="63500" tIns="25400" rIns="63500" bIns="25400" anchor="t" anchorCtr="0">
            <a:spAutoFit/>
          </a:bodyPr>
          <a:lstStyle/>
          <a:p>
            <a:r>
              <a:rPr lang="zh-CN" altLang="en-US" sz="3600" dirty="0"/>
              <a:t>信息的二进制编码</a:t>
            </a:r>
          </a:p>
        </p:txBody>
      </p:sp>
      <p:sp>
        <p:nvSpPr>
          <p:cNvPr id="396291" name="Rectangle 3"/>
          <p:cNvSpPr>
            <a:spLocks noGrp="1"/>
          </p:cNvSpPr>
          <p:nvPr>
            <p:ph idx="1"/>
          </p:nvPr>
        </p:nvSpPr>
        <p:spPr>
          <a:xfrm>
            <a:off x="193675" y="1209675"/>
            <a:ext cx="8404225" cy="5227638"/>
          </a:xfrm>
        </p:spPr>
        <p:txBody>
          <a:bodyPr vert="horz" wrap="square" lIns="63500" tIns="25400" rIns="63500" bIns="25400" anchor="t" anchorCtr="0">
            <a:spAutoFit/>
          </a:bodyPr>
          <a:lstStyle/>
          <a:p>
            <a:pPr>
              <a:spcBef>
                <a:spcPct val="20000"/>
              </a:spcBef>
            </a:pPr>
            <a:r>
              <a:rPr lang="zh-CN" altLang="en-US" dirty="0">
                <a:latin typeface="微软雅黑" panose="020B0503020204020204" pitchFamily="34" charset="-122"/>
                <a:ea typeface="微软雅黑" panose="020B0503020204020204" pitchFamily="34" charset="-122"/>
              </a:rPr>
              <a:t>机器级数据分两大类：</a:t>
            </a:r>
          </a:p>
          <a:p>
            <a:pPr lvl="1">
              <a:spcBef>
                <a:spcPct val="20000"/>
              </a:spcBef>
            </a:pPr>
            <a:r>
              <a:rPr lang="zh-CN" altLang="en-US" dirty="0">
                <a:latin typeface="微软雅黑" panose="020B0503020204020204" pitchFamily="34" charset="-122"/>
                <a:ea typeface="微软雅黑" panose="020B0503020204020204" pitchFamily="34" charset="-122"/>
              </a:rPr>
              <a:t>数值数据：无符号整数、带符号整数、浮点数（实数）、十进制数</a:t>
            </a:r>
          </a:p>
          <a:p>
            <a:pPr lvl="1">
              <a:spcBef>
                <a:spcPct val="20000"/>
              </a:spcBef>
            </a:pPr>
            <a:r>
              <a:rPr lang="zh-CN" altLang="en-US" dirty="0">
                <a:latin typeface="微软雅黑" panose="020B0503020204020204" pitchFamily="34" charset="-122"/>
                <a:ea typeface="微软雅黑" panose="020B0503020204020204" pitchFamily="34" charset="-122"/>
              </a:rPr>
              <a:t>非数值数据：逻辑数（包括位串）、西文字符和汉字</a:t>
            </a:r>
          </a:p>
          <a:p>
            <a:pPr>
              <a:spcBef>
                <a:spcPct val="20000"/>
              </a:spcBef>
            </a:pPr>
            <a:r>
              <a:rPr lang="zh-CN" altLang="en-US" dirty="0">
                <a:latin typeface="微软雅黑" panose="020B0503020204020204" pitchFamily="34" charset="-122"/>
                <a:ea typeface="微软雅黑" panose="020B0503020204020204" pitchFamily="34" charset="-122"/>
              </a:rPr>
              <a:t>计算机内部所有信息都用二进制（即：</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和</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）进行编码</a:t>
            </a:r>
          </a:p>
          <a:p>
            <a:pPr>
              <a:spcBef>
                <a:spcPct val="20000"/>
              </a:spcBef>
            </a:pPr>
            <a:r>
              <a:rPr lang="zh-CN" altLang="en-US" dirty="0">
                <a:latin typeface="微软雅黑" panose="020B0503020204020204" pitchFamily="34" charset="-122"/>
                <a:ea typeface="微软雅黑" panose="020B0503020204020204" pitchFamily="34" charset="-122"/>
              </a:rPr>
              <a:t>用二进制编码的原因：</a:t>
            </a:r>
          </a:p>
          <a:p>
            <a:pPr lvl="1">
              <a:spcBef>
                <a:spcPct val="20000"/>
              </a:spcBef>
            </a:pPr>
            <a:r>
              <a:rPr lang="zh-CN" altLang="en-US" dirty="0">
                <a:latin typeface="微软雅黑" panose="020B0503020204020204" pitchFamily="34" charset="-122"/>
                <a:ea typeface="微软雅黑" panose="020B0503020204020204" pitchFamily="34" charset="-122"/>
              </a:rPr>
              <a:t>制造二个稳定态的物理器件容易</a:t>
            </a:r>
          </a:p>
          <a:p>
            <a:pPr lvl="1">
              <a:spcBef>
                <a:spcPct val="20000"/>
              </a:spcBef>
            </a:pPr>
            <a:r>
              <a:rPr lang="zh-CN" altLang="en-US" dirty="0">
                <a:latin typeface="微软雅黑" panose="020B0503020204020204" pitchFamily="34" charset="-122"/>
                <a:ea typeface="微软雅黑" panose="020B0503020204020204" pitchFamily="34" charset="-122"/>
              </a:rPr>
              <a:t>二进制编码、计数、运算规则简单</a:t>
            </a:r>
          </a:p>
          <a:p>
            <a:pPr lvl="1">
              <a:spcBef>
                <a:spcPct val="20000"/>
              </a:spcBef>
            </a:pPr>
            <a:r>
              <a:rPr lang="zh-CN" altLang="en-US" dirty="0">
                <a:latin typeface="微软雅黑" panose="020B0503020204020204" pitchFamily="34" charset="-122"/>
                <a:ea typeface="微软雅黑" panose="020B0503020204020204" pitchFamily="34" charset="-122"/>
              </a:rPr>
              <a:t>正好与逻辑命题对应，便于逻辑运算，并可方便地用逻辑电路实现算术运算</a:t>
            </a:r>
          </a:p>
          <a:p>
            <a:pPr>
              <a:spcBef>
                <a:spcPct val="20000"/>
              </a:spcBef>
            </a:pPr>
            <a:r>
              <a:rPr lang="zh-CN" altLang="en-US" dirty="0">
                <a:latin typeface="微软雅黑" panose="020B0503020204020204" pitchFamily="34" charset="-122"/>
                <a:ea typeface="微软雅黑" panose="020B0503020204020204" pitchFamily="34" charset="-122"/>
              </a:rPr>
              <a:t>真值和机器数</a:t>
            </a:r>
          </a:p>
          <a:p>
            <a:pPr lvl="1">
              <a:spcBef>
                <a:spcPct val="20000"/>
              </a:spcBef>
            </a:pPr>
            <a:r>
              <a:rPr lang="zh-CN" altLang="en-US" dirty="0">
                <a:latin typeface="微软雅黑" panose="020B0503020204020204" pitchFamily="34" charset="-122"/>
                <a:ea typeface="微软雅黑" panose="020B0503020204020204" pitchFamily="34" charset="-122"/>
              </a:rPr>
              <a:t>机器数：用</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和</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编码的计算机内部的</a:t>
            </a:r>
            <a:r>
              <a:rPr lang="en-US" altLang="zh-CN" dirty="0">
                <a:latin typeface="微软雅黑" panose="020B0503020204020204" pitchFamily="34" charset="-122"/>
                <a:ea typeface="微软雅黑" panose="020B0503020204020204" pitchFamily="34" charset="-122"/>
              </a:rPr>
              <a:t>0/1</a:t>
            </a:r>
            <a:r>
              <a:rPr lang="zh-CN" altLang="en-US" dirty="0">
                <a:latin typeface="微软雅黑" panose="020B0503020204020204" pitchFamily="34" charset="-122"/>
                <a:ea typeface="微软雅黑" panose="020B0503020204020204" pitchFamily="34" charset="-122"/>
              </a:rPr>
              <a:t>序列</a:t>
            </a:r>
          </a:p>
          <a:p>
            <a:pPr lvl="1">
              <a:spcBef>
                <a:spcPct val="20000"/>
              </a:spcBef>
            </a:pPr>
            <a:r>
              <a:rPr lang="zh-CN" altLang="en-US" dirty="0">
                <a:latin typeface="微软雅黑" panose="020B0503020204020204" pitchFamily="34" charset="-122"/>
                <a:ea typeface="微软雅黑" panose="020B0503020204020204" pitchFamily="34" charset="-122"/>
              </a:rPr>
              <a:t>真值：机器数真正的值，即：现实中带正负号的数</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96291">
                                            <p:txEl>
                                              <p:pRg st="0" end="0"/>
                                            </p:txEl>
                                          </p:spTgt>
                                        </p:tgtEl>
                                        <p:attrNameLst>
                                          <p:attrName>style.visibility</p:attrName>
                                        </p:attrNameLst>
                                      </p:cBhvr>
                                      <p:to>
                                        <p:strVal val="visible"/>
                                      </p:to>
                                    </p:set>
                                    <p:animEffect transition="in" filter="blinds(horizontal)">
                                      <p:cBhvr>
                                        <p:cTn id="7" dur="500"/>
                                        <p:tgtEl>
                                          <p:spTgt spid="39629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96291">
                                            <p:txEl>
                                              <p:pRg st="1" end="1"/>
                                            </p:txEl>
                                          </p:spTgt>
                                        </p:tgtEl>
                                        <p:attrNameLst>
                                          <p:attrName>style.visibility</p:attrName>
                                        </p:attrNameLst>
                                      </p:cBhvr>
                                      <p:to>
                                        <p:strVal val="visible"/>
                                      </p:to>
                                    </p:set>
                                    <p:animEffect transition="in" filter="blinds(horizontal)">
                                      <p:cBhvr>
                                        <p:cTn id="12" dur="500"/>
                                        <p:tgtEl>
                                          <p:spTgt spid="396291">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96291">
                                            <p:txEl>
                                              <p:pRg st="2" end="2"/>
                                            </p:txEl>
                                          </p:spTgt>
                                        </p:tgtEl>
                                        <p:attrNameLst>
                                          <p:attrName>style.visibility</p:attrName>
                                        </p:attrNameLst>
                                      </p:cBhvr>
                                      <p:to>
                                        <p:strVal val="visible"/>
                                      </p:to>
                                    </p:set>
                                    <p:animEffect transition="in" filter="blinds(horizontal)">
                                      <p:cBhvr>
                                        <p:cTn id="15" dur="500"/>
                                        <p:tgtEl>
                                          <p:spTgt spid="396291">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96291">
                                            <p:txEl>
                                              <p:pRg st="3" end="3"/>
                                            </p:txEl>
                                          </p:spTgt>
                                        </p:tgtEl>
                                        <p:attrNameLst>
                                          <p:attrName>style.visibility</p:attrName>
                                        </p:attrNameLst>
                                      </p:cBhvr>
                                      <p:to>
                                        <p:strVal val="visible"/>
                                      </p:to>
                                    </p:set>
                                    <p:animEffect transition="in" filter="blinds(horizontal)">
                                      <p:cBhvr>
                                        <p:cTn id="20" dur="500"/>
                                        <p:tgtEl>
                                          <p:spTgt spid="396291">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96291">
                                            <p:txEl>
                                              <p:pRg st="4" end="4"/>
                                            </p:txEl>
                                          </p:spTgt>
                                        </p:tgtEl>
                                        <p:attrNameLst>
                                          <p:attrName>style.visibility</p:attrName>
                                        </p:attrNameLst>
                                      </p:cBhvr>
                                      <p:to>
                                        <p:strVal val="visible"/>
                                      </p:to>
                                    </p:set>
                                    <p:animEffect transition="in" filter="blinds(horizontal)">
                                      <p:cBhvr>
                                        <p:cTn id="25" dur="500"/>
                                        <p:tgtEl>
                                          <p:spTgt spid="396291">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396291">
                                            <p:txEl>
                                              <p:pRg st="5" end="5"/>
                                            </p:txEl>
                                          </p:spTgt>
                                        </p:tgtEl>
                                        <p:attrNameLst>
                                          <p:attrName>style.visibility</p:attrName>
                                        </p:attrNameLst>
                                      </p:cBhvr>
                                      <p:to>
                                        <p:strVal val="visible"/>
                                      </p:to>
                                    </p:set>
                                    <p:animEffect transition="in" filter="blinds(horizontal)">
                                      <p:cBhvr>
                                        <p:cTn id="30" dur="500"/>
                                        <p:tgtEl>
                                          <p:spTgt spid="396291">
                                            <p:txEl>
                                              <p:pRg st="5" end="5"/>
                                            </p:txEl>
                                          </p:spTgt>
                                        </p:tgtEl>
                                      </p:cBhvr>
                                    </p:animEffect>
                                  </p:childTnLst>
                                </p:cTn>
                              </p:par>
                              <p:par>
                                <p:cTn id="31" presetID="3" presetClass="entr" presetSubtype="10" fill="hold" nodeType="withEffect">
                                  <p:stCondLst>
                                    <p:cond delay="0"/>
                                  </p:stCondLst>
                                  <p:childTnLst>
                                    <p:set>
                                      <p:cBhvr>
                                        <p:cTn id="32" dur="1" fill="hold">
                                          <p:stCondLst>
                                            <p:cond delay="0"/>
                                          </p:stCondLst>
                                        </p:cTn>
                                        <p:tgtEl>
                                          <p:spTgt spid="396291">
                                            <p:txEl>
                                              <p:pRg st="6" end="6"/>
                                            </p:txEl>
                                          </p:spTgt>
                                        </p:tgtEl>
                                        <p:attrNameLst>
                                          <p:attrName>style.visibility</p:attrName>
                                        </p:attrNameLst>
                                      </p:cBhvr>
                                      <p:to>
                                        <p:strVal val="visible"/>
                                      </p:to>
                                    </p:set>
                                    <p:animEffect transition="in" filter="blinds(horizontal)">
                                      <p:cBhvr>
                                        <p:cTn id="33" dur="500"/>
                                        <p:tgtEl>
                                          <p:spTgt spid="396291">
                                            <p:txEl>
                                              <p:pRg st="6" end="6"/>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396291">
                                            <p:txEl>
                                              <p:pRg st="7" end="7"/>
                                            </p:txEl>
                                          </p:spTgt>
                                        </p:tgtEl>
                                        <p:attrNameLst>
                                          <p:attrName>style.visibility</p:attrName>
                                        </p:attrNameLst>
                                      </p:cBhvr>
                                      <p:to>
                                        <p:strVal val="visible"/>
                                      </p:to>
                                    </p:set>
                                    <p:animEffect transition="in" filter="blinds(horizontal)">
                                      <p:cBhvr>
                                        <p:cTn id="36" dur="500"/>
                                        <p:tgtEl>
                                          <p:spTgt spid="396291">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nodeType="clickEffect">
                                  <p:stCondLst>
                                    <p:cond delay="0"/>
                                  </p:stCondLst>
                                  <p:childTnLst>
                                    <p:set>
                                      <p:cBhvr>
                                        <p:cTn id="40" dur="1" fill="hold">
                                          <p:stCondLst>
                                            <p:cond delay="0"/>
                                          </p:stCondLst>
                                        </p:cTn>
                                        <p:tgtEl>
                                          <p:spTgt spid="396291">
                                            <p:txEl>
                                              <p:pRg st="8" end="8"/>
                                            </p:txEl>
                                          </p:spTgt>
                                        </p:tgtEl>
                                        <p:attrNameLst>
                                          <p:attrName>style.visibility</p:attrName>
                                        </p:attrNameLst>
                                      </p:cBhvr>
                                      <p:to>
                                        <p:strVal val="visible"/>
                                      </p:to>
                                    </p:set>
                                    <p:animEffect transition="in" filter="blinds(horizontal)">
                                      <p:cBhvr>
                                        <p:cTn id="41" dur="500"/>
                                        <p:tgtEl>
                                          <p:spTgt spid="396291">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nodeType="clickEffect">
                                  <p:stCondLst>
                                    <p:cond delay="0"/>
                                  </p:stCondLst>
                                  <p:childTnLst>
                                    <p:set>
                                      <p:cBhvr>
                                        <p:cTn id="45" dur="1" fill="hold">
                                          <p:stCondLst>
                                            <p:cond delay="0"/>
                                          </p:stCondLst>
                                        </p:cTn>
                                        <p:tgtEl>
                                          <p:spTgt spid="396291">
                                            <p:txEl>
                                              <p:pRg st="9" end="9"/>
                                            </p:txEl>
                                          </p:spTgt>
                                        </p:tgtEl>
                                        <p:attrNameLst>
                                          <p:attrName>style.visibility</p:attrName>
                                        </p:attrNameLst>
                                      </p:cBhvr>
                                      <p:to>
                                        <p:strVal val="visible"/>
                                      </p:to>
                                    </p:set>
                                    <p:animEffect transition="in" filter="blinds(horizontal)">
                                      <p:cBhvr>
                                        <p:cTn id="46" dur="500"/>
                                        <p:tgtEl>
                                          <p:spTgt spid="396291">
                                            <p:txEl>
                                              <p:pRg st="9" end="9"/>
                                            </p:txEl>
                                          </p:spTgt>
                                        </p:tgtEl>
                                      </p:cBhvr>
                                    </p:animEffect>
                                  </p:childTnLst>
                                </p:cTn>
                              </p:par>
                              <p:par>
                                <p:cTn id="47" presetID="3" presetClass="entr" presetSubtype="10" fill="hold" nodeType="withEffect">
                                  <p:stCondLst>
                                    <p:cond delay="0"/>
                                  </p:stCondLst>
                                  <p:childTnLst>
                                    <p:set>
                                      <p:cBhvr>
                                        <p:cTn id="48" dur="1" fill="hold">
                                          <p:stCondLst>
                                            <p:cond delay="0"/>
                                          </p:stCondLst>
                                        </p:cTn>
                                        <p:tgtEl>
                                          <p:spTgt spid="396291">
                                            <p:txEl>
                                              <p:pRg st="10" end="10"/>
                                            </p:txEl>
                                          </p:spTgt>
                                        </p:tgtEl>
                                        <p:attrNameLst>
                                          <p:attrName>style.visibility</p:attrName>
                                        </p:attrNameLst>
                                      </p:cBhvr>
                                      <p:to>
                                        <p:strVal val="visible"/>
                                      </p:to>
                                    </p:set>
                                    <p:animEffect transition="in" filter="blinds(horizontal)">
                                      <p:cBhvr>
                                        <p:cTn id="49" dur="500"/>
                                        <p:tgtEl>
                                          <p:spTgt spid="396291">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p:cNvSpPr>
            <a:spLocks noGrp="1"/>
          </p:cNvSpPr>
          <p:nvPr>
            <p:ph type="title"/>
          </p:nvPr>
        </p:nvSpPr>
        <p:spPr>
          <a:xfrm>
            <a:off x="457200" y="257175"/>
            <a:ext cx="8229600" cy="561975"/>
          </a:xfrm>
        </p:spPr>
        <p:txBody>
          <a:bodyPr vert="horz" wrap="square" lIns="63500" tIns="25400" rIns="63500" bIns="25400" anchor="t" anchorCtr="0">
            <a:spAutoFit/>
          </a:bodyPr>
          <a:lstStyle/>
          <a:p>
            <a:r>
              <a:rPr lang="zh-CN" altLang="en-US" sz="3600" dirty="0"/>
              <a:t>实验及考核方式</a:t>
            </a:r>
            <a:endParaRPr lang="en-US" altLang="zh-CN" sz="3600" dirty="0"/>
          </a:p>
        </p:txBody>
      </p:sp>
      <p:sp>
        <p:nvSpPr>
          <p:cNvPr id="28675" name="Rectangle 3"/>
          <p:cNvSpPr>
            <a:spLocks noGrp="1" noChangeArrowheads="1"/>
          </p:cNvSpPr>
          <p:nvPr>
            <p:ph idx="1"/>
          </p:nvPr>
        </p:nvSpPr>
        <p:spPr>
          <a:xfrm>
            <a:off x="161925" y="939800"/>
            <a:ext cx="8685213" cy="5332413"/>
          </a:xfrm>
        </p:spPr>
        <p:txBody>
          <a:bodyPr vert="horz" wrap="square" lIns="63500" tIns="25400" rIns="63500" bIns="25400" numCol="1" anchor="t" anchorCtr="0" compatLnSpc="1">
            <a:spAutoFit/>
          </a:bodyPr>
          <a:lstStyle/>
          <a:p>
            <a:pPr marL="203200" marR="0" lvl="0" indent="-203200" algn="l" defTabSz="914400" rtl="0" eaLnBrk="0" fontAlgn="base" latinLnBrk="0" hangingPunct="0">
              <a:lnSpc>
                <a:spcPct val="114000"/>
              </a:lnSpc>
              <a:spcBef>
                <a:spcPct val="10000"/>
              </a:spcBef>
              <a:spcAft>
                <a:spcPct val="0"/>
              </a:spcAft>
              <a:buClr>
                <a:schemeClr val="tx1"/>
              </a:buClr>
              <a:buSzPct val="60000"/>
              <a:buFont typeface="Wingdings" panose="05000000000000000000" pitchFamily="2" charset="2"/>
              <a:buChar char="u"/>
              <a:defRPr/>
            </a:pP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实验（</a:t>
            </a: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Lab</a:t>
            </a: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）类型（</a:t>
            </a: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hlinkClick r:id="rId3" action="ppaction://hlinkfile"/>
              </a:rPr>
              <a:t>实验讲义</a:t>
            </a: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p>
          <a:p>
            <a:pPr marL="685800" marR="0" lvl="1" indent="-190500" algn="l" defTabSz="914400" rtl="0" eaLnBrk="0" fontAlgn="base" latinLnBrk="0" hangingPunct="0">
              <a:lnSpc>
                <a:spcPct val="114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实验</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1</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en-US" altLang="zh-CN" sz="2000" b="1" i="0" u="none" strike="noStrike" kern="0" cap="none" spc="0" normalizeH="0" baseline="0" noProof="0" dirty="0" err="1">
                <a:ln>
                  <a:noFill/>
                </a:ln>
                <a:solidFill>
                  <a:srgbClr val="0000FF"/>
                </a:solidFill>
                <a:effectLst/>
                <a:uLnTx/>
                <a:uFillTx/>
                <a:latin typeface="微软雅黑" panose="020B0503020204020204" pitchFamily="34" charset="-122"/>
                <a:ea typeface="微软雅黑" panose="020B0503020204020204" pitchFamily="34" charset="-122"/>
                <a:cs typeface="+mn-ea"/>
              </a:rPr>
              <a:t>Logisim</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及组合逻辑</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685800" marR="0" lvl="1" indent="-190500" algn="l" defTabSz="914400" rtl="0" eaLnBrk="0" fontAlgn="base" latinLnBrk="0" hangingPunct="0">
              <a:lnSpc>
                <a:spcPct val="114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实验</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2</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：组合逻辑器件</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685800" marR="0" lvl="1" indent="-190500" algn="l" defTabSz="914400" rtl="0" eaLnBrk="0" fontAlgn="base" latinLnBrk="0" hangingPunct="0">
              <a:lnSpc>
                <a:spcPct val="114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实验</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3</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：时序逻辑器件</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685800" marR="0" lvl="1" indent="-190500" algn="l" defTabSz="914400" rtl="0" eaLnBrk="0" fontAlgn="base" latinLnBrk="0" hangingPunct="0">
              <a:lnSpc>
                <a:spcPct val="114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实验</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4</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ALU</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设计</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685800" marR="0" lvl="1" indent="-190500" algn="l" defTabSz="914400" rtl="0" eaLnBrk="0" fontAlgn="base" latinLnBrk="0" hangingPunct="0">
              <a:lnSpc>
                <a:spcPct val="114000"/>
              </a:lnSpc>
              <a:spcBef>
                <a:spcPct val="10000"/>
              </a:spcBef>
              <a:spcAft>
                <a:spcPct val="0"/>
              </a:spcAft>
              <a:buClrTx/>
              <a:buSzTx/>
              <a:buFontTx/>
              <a:buChar char="•"/>
              <a:defRPr/>
            </a:pPr>
            <a:r>
              <a:rPr kumimoji="0" lang="zh-CN"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实验</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5</a:t>
            </a:r>
            <a:r>
              <a:rPr kumimoji="0" lang="zh-CN"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：指令译码</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IFU</a:t>
            </a:r>
          </a:p>
          <a:p>
            <a:pPr marL="685800" marR="0" lvl="1" indent="-190500" algn="l" defTabSz="914400" rtl="0" eaLnBrk="0" fontAlgn="base" latinLnBrk="0" hangingPunct="0">
              <a:lnSpc>
                <a:spcPct val="114000"/>
              </a:lnSpc>
              <a:spcBef>
                <a:spcPct val="10000"/>
              </a:spcBef>
              <a:spcAft>
                <a:spcPct val="0"/>
              </a:spcAft>
              <a:buClrTx/>
              <a:buSzTx/>
              <a:buFontTx/>
              <a:buChar char="•"/>
              <a:defRPr/>
            </a:pPr>
            <a:r>
              <a:rPr kumimoji="0" lang="zh-CN"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实验</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6</a:t>
            </a:r>
            <a:r>
              <a:rPr kumimoji="0" lang="zh-CN"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单周期</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CPU</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综合及测试</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495300" marR="0" lvl="1" indent="0" algn="l" defTabSz="914400" rtl="0" eaLnBrk="0" fontAlgn="base" latinLnBrk="0" hangingPunct="0">
              <a:lnSpc>
                <a:spcPct val="114000"/>
              </a:lnSpc>
              <a:spcBef>
                <a:spcPct val="10000"/>
              </a:spcBef>
              <a:spcAft>
                <a:spcPct val="0"/>
              </a:spcAft>
              <a:buClrTx/>
              <a:buSzTx/>
              <a:buFontTx/>
              <a:buNone/>
              <a:defRPr/>
            </a:pPr>
            <a:r>
              <a:rPr kumimoji="0" lang="zh-CN" altLang="en-US" sz="2000" b="1" i="0" u="none" strike="noStrike" kern="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ea"/>
              </a:rPr>
              <a:t>参考课程：计算机硬件系统设计（华中科技大学）</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hlinkClick r:id="rId4"/>
              </a:rPr>
              <a:t>https://www.icourse163.org/course/HUST-1205809816</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495300" marR="0" lvl="1" indent="0" algn="l" defTabSz="914400" rtl="0" eaLnBrk="0" fontAlgn="base" latinLnBrk="0" hangingPunct="0">
              <a:lnSpc>
                <a:spcPct val="114000"/>
              </a:lnSpc>
              <a:spcBef>
                <a:spcPct val="10000"/>
              </a:spcBef>
              <a:spcAft>
                <a:spcPct val="0"/>
              </a:spcAft>
              <a:buClrTx/>
              <a:buSzTx/>
              <a:buFontTx/>
              <a:buNone/>
              <a:defRPr/>
            </a:pP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203200" marR="0" lvl="1" indent="-203200" algn="l" defTabSz="914400" rtl="0" eaLnBrk="0" fontAlgn="base" latinLnBrk="0" hangingPunct="0">
              <a:lnSpc>
                <a:spcPct val="114000"/>
              </a:lnSpc>
              <a:spcBef>
                <a:spcPct val="10000"/>
              </a:spcBef>
              <a:spcAft>
                <a:spcPct val="0"/>
              </a:spcAft>
              <a:buClr>
                <a:schemeClr val="tx1"/>
              </a:buClr>
              <a:buSzPct val="60000"/>
              <a:buFont typeface="Wingdings" panose="05000000000000000000" pitchFamily="2" charset="2"/>
              <a:buChar char="u"/>
              <a:defRPr/>
            </a:pP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考核方式</a:t>
            </a:r>
          </a:p>
          <a:p>
            <a:pPr marL="685800" marR="0" lvl="1" indent="-190500" algn="l" defTabSz="914400" rtl="0" eaLnBrk="0" fontAlgn="base" latinLnBrk="0" hangingPunct="0">
              <a:lnSpc>
                <a:spcPct val="114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习题、小测验等平时成绩：</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15%</a:t>
            </a:r>
            <a:endParaRPr kumimoji="0" lang="en-US" altLang="zh-CN" sz="20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ea"/>
            </a:endParaRPr>
          </a:p>
          <a:p>
            <a:pPr marL="685800" marR="0" lvl="1" indent="-190500" algn="l" defTabSz="914400" rtl="0" eaLnBrk="0" fontAlgn="base" latinLnBrk="0" hangingPunct="0">
              <a:lnSpc>
                <a:spcPct val="114000"/>
              </a:lnSpc>
              <a:spcBef>
                <a:spcPct val="10000"/>
              </a:spcBef>
              <a:spcAft>
                <a:spcPct val="0"/>
              </a:spcAft>
              <a:buClrTx/>
              <a:buSzTx/>
              <a:buFontTx/>
              <a:buChar char="•"/>
              <a:defRPr/>
            </a:pP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Lab</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实验成绩：</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35% </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（相当于期中考试成绩）</a:t>
            </a:r>
            <a:endPar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a:p>
            <a:pPr marL="685800" marR="0" lvl="1" indent="-190500" algn="l" defTabSz="914400" rtl="0" eaLnBrk="0" fontAlgn="base" latinLnBrk="0" hangingPunct="0">
              <a:lnSpc>
                <a:spcPct val="114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期末考试成绩：</a:t>
            </a: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50%</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p:cNvSpPr>
            <a:spLocks noGrp="1"/>
          </p:cNvSpPr>
          <p:nvPr>
            <p:ph type="title"/>
          </p:nvPr>
        </p:nvSpPr>
        <p:spPr>
          <a:xfrm>
            <a:off x="392113" y="273050"/>
            <a:ext cx="8148637" cy="479425"/>
          </a:xfrm>
        </p:spPr>
        <p:txBody>
          <a:bodyPr vert="horz" wrap="square" lIns="63500" tIns="25400" rIns="63500" bIns="25400" anchor="t" anchorCtr="0">
            <a:spAutoFit/>
          </a:bodyPr>
          <a:lstStyle/>
          <a:p>
            <a:r>
              <a:rPr lang="en-US" altLang="zh-CN" dirty="0">
                <a:latin typeface="微软雅黑" panose="020B0503020204020204" pitchFamily="34" charset="-122"/>
                <a:ea typeface="微软雅黑" panose="020B0503020204020204" pitchFamily="34" charset="-122"/>
              </a:rPr>
              <a:t>Decimal / Binary</a:t>
            </a:r>
            <a:r>
              <a:rPr lang="zh-CN" altLang="en-US" dirty="0">
                <a:latin typeface="微软雅黑" panose="020B0503020204020204" pitchFamily="34" charset="-122"/>
                <a:ea typeface="微软雅黑" panose="020B0503020204020204" pitchFamily="34" charset="-122"/>
              </a:rPr>
              <a:t>（十 </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二进制数）</a:t>
            </a:r>
          </a:p>
        </p:txBody>
      </p:sp>
      <p:sp>
        <p:nvSpPr>
          <p:cNvPr id="453635" name="Rectangle 3"/>
          <p:cNvSpPr>
            <a:spLocks noChangeArrowheads="1"/>
          </p:cNvSpPr>
          <p:nvPr/>
        </p:nvSpPr>
        <p:spPr bwMode="auto">
          <a:xfrm>
            <a:off x="609600" y="2740025"/>
            <a:ext cx="8001000" cy="3675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b="1">
                <a:solidFill>
                  <a:schemeClr val="tx1"/>
                </a:solidFill>
                <a:latin typeface="Times New Roman" panose="02020603050405020304" pitchFamily="18" charset="0"/>
                <a:ea typeface="宋体" panose="02010600030101010101" pitchFamily="2" charset="-122"/>
              </a:defRPr>
            </a:lvl1pPr>
            <a:lvl2pPr marL="742950" indent="-285750">
              <a:defRPr sz="1600" b="1">
                <a:solidFill>
                  <a:schemeClr val="tx1"/>
                </a:solidFill>
                <a:latin typeface="Times New Roman" panose="02020603050405020304" pitchFamily="18" charset="0"/>
                <a:ea typeface="宋体" panose="02010600030101010101" pitchFamily="2" charset="-122"/>
              </a:defRPr>
            </a:lvl2pPr>
            <a:lvl3pPr marL="1143000" indent="-228600">
              <a:defRPr sz="1600" b="1">
                <a:solidFill>
                  <a:schemeClr val="tx1"/>
                </a:solidFill>
                <a:latin typeface="Times New Roman" panose="02020603050405020304" pitchFamily="18" charset="0"/>
                <a:ea typeface="宋体" panose="02010600030101010101" pitchFamily="2" charset="-122"/>
              </a:defRPr>
            </a:lvl3pPr>
            <a:lvl4pPr marL="1600200" indent="-228600">
              <a:defRPr sz="1600" b="1">
                <a:solidFill>
                  <a:schemeClr val="tx1"/>
                </a:solidFill>
                <a:latin typeface="Times New Roman" panose="02020603050405020304" pitchFamily="18" charset="0"/>
                <a:ea typeface="宋体" panose="02010600030101010101" pitchFamily="2" charset="-122"/>
              </a:defRPr>
            </a:lvl4pPr>
            <a:lvl5pPr marL="2057400" indent="-228600">
              <a:defRPr sz="16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9pPr>
          </a:lstStyle>
          <a:p>
            <a:pPr marL="342900" marR="0" lvl="0" indent="-342900" algn="l" defTabSz="914400" rtl="0" eaLnBrk="1" fontAlgn="base" latinLnBrk="0" hangingPunct="1">
              <a:lnSpc>
                <a:spcPct val="100000"/>
              </a:lnSpc>
              <a:spcBef>
                <a:spcPct val="40000"/>
              </a:spcBef>
              <a:spcAft>
                <a:spcPct val="0"/>
              </a:spcAft>
              <a:buClr>
                <a:srgbClr val="00CC99"/>
              </a:buClr>
              <a:buSzPct val="90000"/>
              <a:buFont typeface="Wingdings" panose="05000000000000000000" pitchFamily="2" charset="2"/>
              <a:buChar char="u"/>
              <a:defRPr/>
            </a:pPr>
            <a:r>
              <a:rPr kumimoji="1" lang="en-US"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The </a:t>
            </a:r>
            <a:r>
              <a:rPr kumimoji="1" lang="en-US" altLang="zh-CN" sz="2400" b="1" i="0" u="none" strike="noStrike" kern="1200" cap="none" spc="0" normalizeH="0" baseline="0" noProof="0" dirty="0">
                <a:ln>
                  <a:noFill/>
                </a:ln>
                <a:solidFill>
                  <a:srgbClr val="990000"/>
                </a:solidFill>
                <a:effectLst/>
                <a:uLnTx/>
                <a:uFillTx/>
                <a:latin typeface="Arial" panose="020B0604020202020204" pitchFamily="34" charset="0"/>
                <a:ea typeface="宋体" panose="02010600030101010101" pitchFamily="2" charset="-122"/>
                <a:cs typeface="+mn-cs"/>
              </a:rPr>
              <a:t>binary </a:t>
            </a:r>
            <a:r>
              <a:rPr kumimoji="1" lang="en-US"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number 11001 in </a:t>
            </a:r>
            <a:r>
              <a:rPr kumimoji="1" lang="en-US" altLang="zh-CN" sz="2400" b="1" i="0" u="none" strike="noStrike" kern="1200" cap="none" spc="0" normalizeH="0" baseline="0" noProof="0" dirty="0">
                <a:ln>
                  <a:noFill/>
                </a:ln>
                <a:solidFill>
                  <a:srgbClr val="990000"/>
                </a:solidFill>
                <a:effectLst/>
                <a:uLnTx/>
                <a:uFillTx/>
                <a:latin typeface="Arial" panose="020B0604020202020204" pitchFamily="34" charset="0"/>
                <a:ea typeface="宋体" panose="02010600030101010101" pitchFamily="2" charset="-122"/>
                <a:cs typeface="+mn-cs"/>
              </a:rPr>
              <a:t>powers of 2</a:t>
            </a:r>
            <a:r>
              <a:rPr kumimoji="1" lang="en-US"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a:t>
            </a:r>
          </a:p>
          <a:p>
            <a:pPr marL="742950" marR="0" lvl="1" indent="-285750" algn="l" defTabSz="914400" rtl="0" eaLnBrk="1" fontAlgn="base" latinLnBrk="0" hangingPunct="1">
              <a:lnSpc>
                <a:spcPct val="100000"/>
              </a:lnSpc>
              <a:spcBef>
                <a:spcPct val="40000"/>
              </a:spcBef>
              <a:spcAft>
                <a:spcPct val="0"/>
              </a:spcAft>
              <a:buClr>
                <a:schemeClr val="tx1"/>
              </a:buClr>
              <a:buSzTx/>
              <a:buFontTx/>
              <a:buNone/>
              <a:defRPr/>
            </a:pPr>
            <a:endParaRPr kumimoji="1" lang="en-US" altLang="zh-CN" sz="2400" b="1" i="0" u="none" strike="noStrike" kern="1200" cap="none" spc="0" normalizeH="0" baseline="0" noProof="0" dirty="0">
              <a:ln>
                <a:noFill/>
              </a:ln>
              <a:solidFill>
                <a:srgbClr val="3D2EFC"/>
              </a:solidFill>
              <a:effectLst/>
              <a:uLnTx/>
              <a:uFillTx/>
              <a:latin typeface="Times New Roman" panose="02020603050405020304" pitchFamily="18" charset="0"/>
              <a:ea typeface="宋体" panose="02010600030101010101" pitchFamily="2" charset="-122"/>
              <a:cs typeface="+mn-cs"/>
            </a:endParaRPr>
          </a:p>
          <a:p>
            <a:pPr marL="742950" marR="0" lvl="1" indent="-285750" algn="l" defTabSz="914400" rtl="0" eaLnBrk="1" fontAlgn="base" latinLnBrk="0" hangingPunct="1">
              <a:lnSpc>
                <a:spcPct val="100000"/>
              </a:lnSpc>
              <a:spcBef>
                <a:spcPct val="40000"/>
              </a:spcBef>
              <a:spcAft>
                <a:spcPct val="0"/>
              </a:spcAft>
              <a:buClr>
                <a:schemeClr val="tx1"/>
              </a:buClr>
              <a:buSzTx/>
              <a:buFontTx/>
              <a:buNone/>
              <a:defRPr/>
            </a:pPr>
            <a:endParaRPr kumimoji="1" lang="en-US" altLang="zh-CN" sz="2400" b="0" i="0" u="none" strike="noStrike" kern="1200" cap="none" spc="0" normalizeH="0" baseline="-25000" noProof="0" dirty="0">
              <a:ln>
                <a:noFill/>
              </a:ln>
              <a:solidFill>
                <a:srgbClr val="3D2EFC"/>
              </a:solidFill>
              <a:effectLst/>
              <a:uLnTx/>
              <a:uFillTx/>
              <a:latin typeface="Times New Roman" panose="02020603050405020304" pitchFamily="18" charset="0"/>
              <a:ea typeface="宋体" panose="02010600030101010101" pitchFamily="2" charset="-122"/>
              <a:cs typeface="+mn-cs"/>
            </a:endParaRPr>
          </a:p>
          <a:p>
            <a:pPr marL="742950" marR="0" lvl="1" indent="-285750" algn="l" defTabSz="914400" rtl="0" eaLnBrk="1" fontAlgn="base" latinLnBrk="0" hangingPunct="1">
              <a:lnSpc>
                <a:spcPct val="100000"/>
              </a:lnSpc>
              <a:spcBef>
                <a:spcPct val="40000"/>
              </a:spcBef>
              <a:spcAft>
                <a:spcPct val="0"/>
              </a:spcAft>
              <a:buClr>
                <a:schemeClr val="tx1"/>
              </a:buClr>
              <a:buSzTx/>
              <a:buFontTx/>
              <a:buNone/>
              <a:defRPr/>
            </a:pPr>
            <a:endParaRPr kumimoji="1" lang="en-US" altLang="zh-CN" sz="2400" b="0" i="0" u="none" strike="noStrike" kern="1200" cap="none" spc="0" normalizeH="0" baseline="-25000" noProof="0" dirty="0">
              <a:ln>
                <a:noFill/>
              </a:ln>
              <a:solidFill>
                <a:srgbClr val="3D2EFC"/>
              </a:solidFill>
              <a:effectLst/>
              <a:uLnTx/>
              <a:uFillTx/>
              <a:latin typeface="Times New Roman" panose="02020603050405020304" pitchFamily="18" charset="0"/>
              <a:ea typeface="宋体" panose="02010600030101010101" pitchFamily="2" charset="-122"/>
              <a:cs typeface="+mn-cs"/>
            </a:endParaRPr>
          </a:p>
          <a:p>
            <a:pPr marL="342900" marR="0" lvl="0" indent="-342900" algn="l" defTabSz="914400" rtl="0" eaLnBrk="1" fontAlgn="base" latinLnBrk="0" hangingPunct="1">
              <a:lnSpc>
                <a:spcPct val="100000"/>
              </a:lnSpc>
              <a:spcBef>
                <a:spcPct val="40000"/>
              </a:spcBef>
              <a:spcAft>
                <a:spcPct val="0"/>
              </a:spcAft>
              <a:buClr>
                <a:srgbClr val="00CC99"/>
              </a:buClr>
              <a:buSzPct val="90000"/>
              <a:buFont typeface="Wingdings" panose="05000000000000000000" pitchFamily="2" charset="2"/>
              <a:buChar char="u"/>
              <a:defRPr/>
            </a:pPr>
            <a:r>
              <a:rPr kumimoji="1" lang="zh-CN" altLang="en-US"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用一个下标表示数的</a:t>
            </a:r>
            <a:r>
              <a:rPr kumimoji="1" lang="zh-CN" altLang="en-US" sz="24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Arial" panose="020B0604020202020204" pitchFamily="34" charset="0"/>
              </a:rPr>
              <a:t>基</a:t>
            </a:r>
            <a:r>
              <a:rPr kumimoji="1" lang="zh-CN" altLang="en-US"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 </a:t>
            </a:r>
            <a:r>
              <a:rPr kumimoji="1" lang="en-US" altLang="zh-CN"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radix</a:t>
            </a:r>
            <a:r>
              <a:rPr kumimoji="1" lang="zh-CN" altLang="en-US"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 </a:t>
            </a:r>
            <a:r>
              <a:rPr kumimoji="1" lang="en-US" altLang="zh-CN"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 base</a:t>
            </a:r>
            <a:r>
              <a:rPr kumimoji="1" lang="zh-CN" altLang="en-US"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a:t>
            </a:r>
            <a:endParaRPr kumimoji="1" lang="en-US" altLang="zh-CN"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endParaRPr>
          </a:p>
          <a:p>
            <a:pPr marL="0" marR="0" lvl="0" indent="0" algn="l" defTabSz="914400" rtl="0" eaLnBrk="1" fontAlgn="base" latinLnBrk="0" hangingPunct="1">
              <a:lnSpc>
                <a:spcPct val="100000"/>
              </a:lnSpc>
              <a:spcBef>
                <a:spcPct val="40000"/>
              </a:spcBef>
              <a:spcAft>
                <a:spcPct val="0"/>
              </a:spcAft>
              <a:buClr>
                <a:srgbClr val="00CC99"/>
              </a:buClr>
              <a:buSzPct val="90000"/>
              <a:buFontTx/>
              <a:buNone/>
              <a:defRPr/>
            </a:pPr>
            <a:r>
              <a:rPr kumimoji="1" lang="en-US" altLang="zh-CN"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    </a:t>
            </a:r>
            <a:r>
              <a:rPr kumimoji="1" lang="zh-CN" altLang="en-US" sz="21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或用后缀</a:t>
            </a:r>
            <a:r>
              <a:rPr kumimoji="1" lang="en-US" altLang="zh-CN" sz="21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Arial" panose="020B0604020202020204" pitchFamily="34" charset="0"/>
              </a:rPr>
              <a:t>B</a:t>
            </a:r>
            <a:r>
              <a:rPr kumimoji="1" lang="en-US" altLang="zh-CN" sz="21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a:t>
            </a:r>
            <a:r>
              <a:rPr kumimoji="1" lang="zh-CN" altLang="en-US" sz="21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二进制（</a:t>
            </a:r>
            <a:r>
              <a:rPr kumimoji="1" lang="en-US" altLang="zh-CN" sz="21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Arial" panose="020B0604020202020204" pitchFamily="34" charset="0"/>
              </a:rPr>
              <a:t>H</a:t>
            </a:r>
            <a:r>
              <a:rPr kumimoji="1" lang="en-US" altLang="zh-CN" sz="21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a:t>
            </a:r>
            <a:r>
              <a:rPr kumimoji="1" lang="zh-CN" altLang="en-US" sz="21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十六进制（前缀</a:t>
            </a:r>
            <a:r>
              <a:rPr kumimoji="1" lang="en-US" altLang="zh-CN" sz="21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Arial" panose="020B0604020202020204" pitchFamily="34" charset="0"/>
              </a:rPr>
              <a:t>0x</a:t>
            </a:r>
            <a:r>
              <a:rPr kumimoji="1" lang="en-US" altLang="zh-CN" sz="21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a:t>
            </a:r>
            <a:r>
              <a:rPr kumimoji="1" lang="zh-CN" altLang="en-US" sz="21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a:t>
            </a:r>
            <a:r>
              <a:rPr kumimoji="1" lang="en-US" altLang="zh-CN" sz="21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Arial" panose="020B0604020202020204" pitchFamily="34" charset="0"/>
              </a:rPr>
              <a:t>O</a:t>
            </a:r>
            <a:r>
              <a:rPr kumimoji="1" lang="en-US" altLang="zh-CN" sz="21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a:t>
            </a:r>
            <a:r>
              <a:rPr kumimoji="1" lang="zh-CN" altLang="en-US" sz="21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Arial" panose="020B0604020202020204" pitchFamily="34" charset="0"/>
              </a:rPr>
              <a:t>八进制） </a:t>
            </a:r>
            <a:endParaRPr kumimoji="1" lang="en-US" altLang="zh-CN" sz="2100" b="1" i="0" u="none" strike="noStrike" kern="1200" cap="none" spc="0" normalizeH="0" baseline="0" noProof="0" dirty="0">
              <a:ln>
                <a:noFill/>
              </a:ln>
              <a:solidFill>
                <a:srgbClr val="3D2EFC"/>
              </a:solidFill>
              <a:effectLst/>
              <a:uLnTx/>
              <a:uFillTx/>
              <a:latin typeface="微软雅黑" panose="020B0503020204020204" pitchFamily="34" charset="-122"/>
              <a:ea typeface="微软雅黑" panose="020B0503020204020204" pitchFamily="34" charset="-122"/>
              <a:cs typeface="Arial" panose="020B0604020202020204" pitchFamily="34" charset="0"/>
            </a:endParaRPr>
          </a:p>
          <a:p>
            <a:pPr marL="742950" marR="0" lvl="1" indent="-285750" algn="l" defTabSz="914400" rtl="0" eaLnBrk="1" fontAlgn="base" latinLnBrk="0" hangingPunct="1">
              <a:lnSpc>
                <a:spcPct val="100000"/>
              </a:lnSpc>
              <a:spcBef>
                <a:spcPct val="40000"/>
              </a:spcBef>
              <a:spcAft>
                <a:spcPct val="0"/>
              </a:spcAft>
              <a:buClr>
                <a:schemeClr val="tx1"/>
              </a:buClr>
              <a:buSzTx/>
              <a:buFontTx/>
              <a:buNone/>
              <a:defRPr/>
            </a:pPr>
            <a:r>
              <a:rPr kumimoji="1" lang="en-US" altLang="zh-CN" sz="2400" b="1" i="0" u="none" strike="noStrike" kern="1200" cap="none" spc="0" normalizeH="0" baseline="0" noProof="0" dirty="0">
                <a:ln>
                  <a:noFill/>
                </a:ln>
                <a:solidFill>
                  <a:srgbClr val="3D2EFC"/>
                </a:solidFill>
                <a:effectLst/>
                <a:uLnTx/>
                <a:uFillTx/>
                <a:latin typeface="微软雅黑" panose="020B0503020204020204" pitchFamily="34" charset="-122"/>
                <a:ea typeface="微软雅黑" panose="020B0503020204020204" pitchFamily="34" charset="-122"/>
                <a:cs typeface="Arial" panose="020B0604020202020204" pitchFamily="34" charset="0"/>
              </a:rPr>
              <a:t>11001</a:t>
            </a:r>
            <a:r>
              <a:rPr kumimoji="1" lang="en-US" altLang="zh-CN" sz="2400" b="1" i="0" u="none" strike="noStrike" kern="1200" cap="none" spc="0" normalizeH="0" baseline="-25000" noProof="0" dirty="0">
                <a:ln>
                  <a:noFill/>
                </a:ln>
                <a:solidFill>
                  <a:srgbClr val="3D2EFC"/>
                </a:solidFill>
                <a:effectLst/>
                <a:uLnTx/>
                <a:uFillTx/>
                <a:latin typeface="微软雅黑" panose="020B0503020204020204" pitchFamily="34" charset="-122"/>
                <a:ea typeface="微软雅黑" panose="020B0503020204020204" pitchFamily="34" charset="-122"/>
                <a:cs typeface="Arial" panose="020B0604020202020204" pitchFamily="34" charset="0"/>
              </a:rPr>
              <a:t>2</a:t>
            </a:r>
            <a:r>
              <a:rPr kumimoji="1" lang="en-US" altLang="zh-CN" sz="2400" b="1" i="0" u="none" strike="noStrike" kern="1200" cap="none" spc="0" normalizeH="0" baseline="0" noProof="0" dirty="0">
                <a:ln>
                  <a:noFill/>
                </a:ln>
                <a:solidFill>
                  <a:srgbClr val="3D2EFC"/>
                </a:solidFill>
                <a:effectLst/>
                <a:uLnTx/>
                <a:uFillTx/>
                <a:latin typeface="微软雅黑" panose="020B0503020204020204" pitchFamily="34" charset="-122"/>
                <a:ea typeface="微软雅黑" panose="020B0503020204020204" pitchFamily="34" charset="-122"/>
                <a:cs typeface="Arial" panose="020B0604020202020204" pitchFamily="34" charset="0"/>
              </a:rPr>
              <a:t> = 25</a:t>
            </a:r>
            <a:r>
              <a:rPr kumimoji="1" lang="en-US" altLang="zh-CN" sz="2400" b="1" i="0" u="none" strike="noStrike" kern="1200" cap="none" spc="0" normalizeH="0" baseline="-25000" noProof="0" dirty="0">
                <a:ln>
                  <a:noFill/>
                </a:ln>
                <a:solidFill>
                  <a:srgbClr val="3D2EFC"/>
                </a:solidFill>
                <a:effectLst/>
                <a:uLnTx/>
                <a:uFillTx/>
                <a:latin typeface="微软雅黑" panose="020B0503020204020204" pitchFamily="34" charset="-122"/>
                <a:ea typeface="微软雅黑" panose="020B0503020204020204" pitchFamily="34" charset="-122"/>
                <a:cs typeface="Arial" panose="020B0604020202020204" pitchFamily="34" charset="0"/>
              </a:rPr>
              <a:t>10</a:t>
            </a:r>
            <a:r>
              <a:rPr kumimoji="1" lang="zh-CN" altLang="en-US" sz="2400" b="1" i="0" u="none" strike="noStrike" kern="1200" cap="none" spc="0" normalizeH="0" baseline="-25000" noProof="0" dirty="0">
                <a:ln>
                  <a:noFill/>
                </a:ln>
                <a:solidFill>
                  <a:srgbClr val="3D2EFC"/>
                </a:solidFill>
                <a:effectLst/>
                <a:uLnTx/>
                <a:uFillTx/>
                <a:latin typeface="微软雅黑" panose="020B0503020204020204" pitchFamily="34" charset="-122"/>
                <a:ea typeface="微软雅黑" panose="020B0503020204020204" pitchFamily="34" charset="-122"/>
                <a:cs typeface="Arial" panose="020B0604020202020204" pitchFamily="34" charset="0"/>
              </a:rPr>
              <a:t>、</a:t>
            </a:r>
            <a:r>
              <a:rPr kumimoji="1" lang="en-US" altLang="zh-CN" sz="2400" b="1" i="0" u="none" strike="noStrike" kern="1200" cap="none" spc="0" normalizeH="0" baseline="0" noProof="0" dirty="0">
                <a:ln>
                  <a:noFill/>
                </a:ln>
                <a:solidFill>
                  <a:srgbClr val="3D2EFC"/>
                </a:solidFill>
                <a:effectLst/>
                <a:uLnTx/>
                <a:uFillTx/>
                <a:latin typeface="微软雅黑" panose="020B0503020204020204" pitchFamily="34" charset="-122"/>
                <a:ea typeface="微软雅黑" panose="020B0503020204020204" pitchFamily="34" charset="-122"/>
                <a:cs typeface="Arial" panose="020B0604020202020204" pitchFamily="34" charset="0"/>
              </a:rPr>
              <a:t>11001B= 25</a:t>
            </a:r>
            <a:endParaRPr kumimoji="1" lang="en-US" altLang="zh-CN" sz="2400" b="1" i="0" u="none" strike="noStrike" kern="1200" cap="none" spc="0" normalizeH="0" baseline="-25000" noProof="0" dirty="0">
              <a:ln>
                <a:noFill/>
              </a:ln>
              <a:solidFill>
                <a:srgbClr val="3D2EFC"/>
              </a:solidFill>
              <a:effectLst/>
              <a:uLnTx/>
              <a:uFillTx/>
              <a:latin typeface="微软雅黑" panose="020B0503020204020204" pitchFamily="34" charset="-122"/>
              <a:ea typeface="微软雅黑" panose="020B0503020204020204" pitchFamily="34" charset="-122"/>
              <a:cs typeface="Arial" panose="020B0604020202020204" pitchFamily="34" charset="0"/>
            </a:endParaRPr>
          </a:p>
          <a:p>
            <a:pPr marL="742950" marR="0" lvl="1" indent="-285750" algn="l" defTabSz="914400" rtl="0" eaLnBrk="1" fontAlgn="base" latinLnBrk="0" hangingPunct="1">
              <a:lnSpc>
                <a:spcPct val="100000"/>
              </a:lnSpc>
              <a:spcBef>
                <a:spcPct val="40000"/>
              </a:spcBef>
              <a:spcAft>
                <a:spcPct val="0"/>
              </a:spcAft>
              <a:buClr>
                <a:schemeClr val="tx1"/>
              </a:buClr>
              <a:buSzTx/>
              <a:buFontTx/>
              <a:buNone/>
              <a:defRPr/>
            </a:pPr>
            <a:endParaRPr kumimoji="1" lang="en-US" altLang="zh-CN" sz="2400" b="1" i="0" u="none" strike="noStrike" kern="1200" cap="none" spc="0" normalizeH="0" baseline="-25000" noProof="0" dirty="0">
              <a:ln>
                <a:noFill/>
              </a:ln>
              <a:solidFill>
                <a:srgbClr val="3D2EFC"/>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453636" name="Text Box 4"/>
          <p:cNvSpPr txBox="1"/>
          <p:nvPr/>
        </p:nvSpPr>
        <p:spPr>
          <a:xfrm>
            <a:off x="287338" y="3302000"/>
            <a:ext cx="8356600" cy="977900"/>
          </a:xfrm>
          <a:prstGeom prst="rect">
            <a:avLst/>
          </a:prstGeom>
          <a:noFill/>
          <a:ln w="9525">
            <a:noFill/>
          </a:ln>
        </p:spPr>
        <p:txBody>
          <a:bodyPr anchor="ctr" anchorCtr="0">
            <a:spAutoFit/>
          </a:bodyPr>
          <a:lstStyle/>
          <a:p>
            <a:pPr lvl="1" indent="0" eaLnBrk="0" hangingPunct="0">
              <a:spcBef>
                <a:spcPct val="40000"/>
              </a:spcBef>
              <a:buNone/>
            </a:pPr>
            <a:r>
              <a:rPr lang="zh-CN" altLang="en-US" sz="2400" b="0" dirty="0">
                <a:latin typeface="Times New Roman" panose="02020603050405020304" pitchFamily="18" charset="0"/>
                <a:ea typeface="宋体" panose="02010600030101010101" pitchFamily="2" charset="-122"/>
              </a:rPr>
              <a:t>    </a:t>
            </a:r>
            <a:r>
              <a:rPr lang="zh-CN" altLang="en-US" sz="2400" dirty="0">
                <a:latin typeface="微软雅黑" panose="020B0503020204020204" pitchFamily="34" charset="-122"/>
                <a:ea typeface="微软雅黑" panose="020B0503020204020204" pitchFamily="34" charset="-122"/>
              </a:rPr>
              <a:t>1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2</a:t>
            </a:r>
            <a:r>
              <a:rPr lang="zh-CN" altLang="en-US" sz="2400" baseline="30000" dirty="0">
                <a:latin typeface="微软雅黑" panose="020B0503020204020204" pitchFamily="34" charset="-122"/>
                <a:ea typeface="微软雅黑" panose="020B0503020204020204" pitchFamily="34" charset="-122"/>
              </a:rPr>
              <a:t> 4 </a:t>
            </a:r>
            <a:r>
              <a:rPr lang="zh-CN" altLang="en-US" sz="2400" dirty="0">
                <a:latin typeface="微软雅黑" panose="020B0503020204020204" pitchFamily="34" charset="-122"/>
                <a:ea typeface="微软雅黑" panose="020B0503020204020204" pitchFamily="34" charset="-122"/>
              </a:rPr>
              <a:t>+ 1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2</a:t>
            </a:r>
            <a:r>
              <a:rPr lang="zh-CN" altLang="en-US" sz="2400" baseline="30000" dirty="0">
                <a:latin typeface="微软雅黑" panose="020B0503020204020204" pitchFamily="34" charset="-122"/>
                <a:ea typeface="微软雅黑" panose="020B0503020204020204" pitchFamily="34" charset="-122"/>
              </a:rPr>
              <a:t> 3</a:t>
            </a:r>
            <a:r>
              <a:rPr lang="zh-CN" altLang="en-US" sz="2400" dirty="0">
                <a:latin typeface="微软雅黑" panose="020B0503020204020204" pitchFamily="34" charset="-122"/>
                <a:ea typeface="微软雅黑" panose="020B0503020204020204" pitchFamily="34" charset="-122"/>
              </a:rPr>
              <a:t> + 0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2</a:t>
            </a:r>
            <a:r>
              <a:rPr lang="zh-CN" altLang="en-US" sz="2400" baseline="30000" dirty="0">
                <a:latin typeface="微软雅黑" panose="020B0503020204020204" pitchFamily="34" charset="-122"/>
                <a:ea typeface="微软雅黑" panose="020B0503020204020204" pitchFamily="34" charset="-122"/>
              </a:rPr>
              <a:t> 2</a:t>
            </a:r>
            <a:r>
              <a:rPr lang="zh-CN" altLang="en-US" sz="2400" dirty="0">
                <a:latin typeface="微软雅黑" panose="020B0503020204020204" pitchFamily="34" charset="-122"/>
                <a:ea typeface="微软雅黑" panose="020B0503020204020204" pitchFamily="34" charset="-122"/>
              </a:rPr>
              <a:t>  + 0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2</a:t>
            </a:r>
            <a:r>
              <a:rPr lang="zh-CN" altLang="en-US" sz="2400" baseline="30000" dirty="0">
                <a:latin typeface="微软雅黑" panose="020B0503020204020204" pitchFamily="34" charset="-122"/>
                <a:ea typeface="微软雅黑" panose="020B0503020204020204" pitchFamily="34" charset="-122"/>
              </a:rPr>
              <a:t> 1</a:t>
            </a:r>
            <a:r>
              <a:rPr lang="zh-CN" altLang="en-US" sz="2400" dirty="0">
                <a:latin typeface="微软雅黑" panose="020B0503020204020204" pitchFamily="34" charset="-122"/>
                <a:ea typeface="微软雅黑" panose="020B0503020204020204" pitchFamily="34" charset="-122"/>
              </a:rPr>
              <a:t> + 1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2</a:t>
            </a:r>
            <a:r>
              <a:rPr lang="zh-CN" altLang="en-US" sz="2400" baseline="30000" dirty="0">
                <a:latin typeface="微软雅黑" panose="020B0503020204020204" pitchFamily="34" charset="-122"/>
                <a:ea typeface="微软雅黑" panose="020B0503020204020204" pitchFamily="34" charset="-122"/>
              </a:rPr>
              <a:t> 0 </a:t>
            </a:r>
            <a:endParaRPr lang="zh-CN" altLang="en-US" sz="2400" dirty="0">
              <a:latin typeface="微软雅黑" panose="020B0503020204020204" pitchFamily="34" charset="-122"/>
              <a:ea typeface="微软雅黑" panose="020B0503020204020204" pitchFamily="34" charset="-122"/>
            </a:endParaRPr>
          </a:p>
          <a:p>
            <a:pPr lvl="1" indent="0" eaLnBrk="0" hangingPunct="0">
              <a:spcBef>
                <a:spcPct val="40000"/>
              </a:spcBef>
              <a:buNone/>
            </a:pPr>
            <a:r>
              <a:rPr lang="zh-CN" altLang="en-US" sz="2400" dirty="0">
                <a:latin typeface="微软雅黑" panose="020B0503020204020204" pitchFamily="34" charset="-122"/>
                <a:ea typeface="微软雅黑" panose="020B0503020204020204" pitchFamily="34" charset="-122"/>
              </a:rPr>
              <a:t>=   16</a:t>
            </a:r>
            <a:r>
              <a:rPr lang="zh-CN" altLang="en-US" sz="2400" baseline="300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    +    8   </a:t>
            </a:r>
            <a:r>
              <a:rPr lang="zh-CN" altLang="en-US" sz="2400" baseline="300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   +    0    </a:t>
            </a:r>
            <a:r>
              <a:rPr lang="zh-CN" altLang="en-US" sz="2400" baseline="300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  +     0   </a:t>
            </a:r>
            <a:r>
              <a:rPr lang="zh-CN" altLang="en-US" sz="2400" baseline="300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  +    1    =   25</a:t>
            </a:r>
          </a:p>
        </p:txBody>
      </p:sp>
      <p:sp>
        <p:nvSpPr>
          <p:cNvPr id="81924" name="Rectangle 5"/>
          <p:cNvSpPr/>
          <p:nvPr/>
        </p:nvSpPr>
        <p:spPr>
          <a:xfrm>
            <a:off x="512763" y="712788"/>
            <a:ext cx="7905750" cy="917575"/>
          </a:xfrm>
          <a:prstGeom prst="rect">
            <a:avLst/>
          </a:prstGeom>
          <a:noFill/>
          <a:ln w="9525">
            <a:noFill/>
          </a:ln>
        </p:spPr>
        <p:txBody>
          <a:bodyPr anchor="t" anchorCtr="0"/>
          <a:lstStyle/>
          <a:p>
            <a:pPr marL="742950" lvl="1" indent="-285750" eaLnBrk="1" hangingPunct="1">
              <a:spcBef>
                <a:spcPct val="15000"/>
              </a:spcBef>
              <a:buClr>
                <a:schemeClr val="tx1"/>
              </a:buClr>
            </a:pPr>
            <a:endParaRPr lang="en-US" altLang="zh-CN" sz="2400" b="0" dirty="0">
              <a:solidFill>
                <a:srgbClr val="3D2EFC"/>
              </a:solidFill>
              <a:latin typeface="Times New Roman" panose="02020603050405020304" pitchFamily="18" charset="0"/>
            </a:endParaRPr>
          </a:p>
          <a:p>
            <a:pPr marL="342900" indent="-342900">
              <a:spcBef>
                <a:spcPct val="40000"/>
              </a:spcBef>
              <a:buClr>
                <a:srgbClr val="00CC99"/>
              </a:buClr>
              <a:buSzPct val="90000"/>
              <a:buFont typeface="Wingdings" panose="05000000000000000000" pitchFamily="2" charset="2"/>
              <a:buChar char="u"/>
            </a:pPr>
            <a:r>
              <a:rPr lang="en-US" altLang="zh-CN" sz="2400" dirty="0">
                <a:latin typeface="Arial" panose="020B0604020202020204" pitchFamily="34" charset="0"/>
              </a:rPr>
              <a:t>The </a:t>
            </a:r>
            <a:r>
              <a:rPr lang="en-US" altLang="zh-CN" sz="2400" dirty="0">
                <a:solidFill>
                  <a:srgbClr val="990000"/>
                </a:solidFill>
                <a:latin typeface="Arial" panose="020B0604020202020204" pitchFamily="34" charset="0"/>
              </a:rPr>
              <a:t>decimal </a:t>
            </a:r>
            <a:r>
              <a:rPr lang="en-US" altLang="zh-CN" sz="2400" dirty="0">
                <a:latin typeface="Arial" panose="020B0604020202020204" pitchFamily="34" charset="0"/>
              </a:rPr>
              <a:t>number 5836.47 in </a:t>
            </a:r>
            <a:r>
              <a:rPr lang="en-US" altLang="zh-CN" sz="2400" dirty="0">
                <a:solidFill>
                  <a:srgbClr val="990000"/>
                </a:solidFill>
                <a:latin typeface="Arial" panose="020B0604020202020204" pitchFamily="34" charset="0"/>
              </a:rPr>
              <a:t>powers of 10</a:t>
            </a:r>
            <a:r>
              <a:rPr lang="en-US" altLang="zh-CN" sz="2400" dirty="0">
                <a:latin typeface="Arial" panose="020B0604020202020204" pitchFamily="34" charset="0"/>
              </a:rPr>
              <a:t>:</a:t>
            </a:r>
            <a:endParaRPr lang="zh-CN" altLang="en-US" sz="2400" dirty="0">
              <a:solidFill>
                <a:srgbClr val="3D2EFC"/>
              </a:solidFill>
              <a:latin typeface="Arial" panose="020B0604020202020204" pitchFamily="34" charset="0"/>
              <a:ea typeface="Arial" panose="020B0604020202020204" pitchFamily="34" charset="0"/>
            </a:endParaRPr>
          </a:p>
        </p:txBody>
      </p:sp>
      <p:sp>
        <p:nvSpPr>
          <p:cNvPr id="453638" name="Text Box 6"/>
          <p:cNvSpPr txBox="1"/>
          <p:nvPr/>
        </p:nvSpPr>
        <p:spPr>
          <a:xfrm>
            <a:off x="1395413" y="1709738"/>
            <a:ext cx="6608762" cy="887412"/>
          </a:xfrm>
          <a:prstGeom prst="rect">
            <a:avLst/>
          </a:prstGeom>
          <a:noFill/>
          <a:ln w="9525">
            <a:noFill/>
          </a:ln>
        </p:spPr>
        <p:txBody>
          <a:bodyPr anchor="ctr" anchorCtr="0">
            <a:spAutoFit/>
          </a:bodyPr>
          <a:lstStyle/>
          <a:p>
            <a:pPr lvl="1" indent="0" eaLnBrk="0" hangingPunct="0">
              <a:spcBef>
                <a:spcPct val="5000"/>
              </a:spcBef>
              <a:buNone/>
            </a:pPr>
            <a:r>
              <a:rPr lang="zh-CN" altLang="en-US" sz="2400" dirty="0">
                <a:latin typeface="微软雅黑" panose="020B0503020204020204" pitchFamily="34" charset="-122"/>
                <a:ea typeface="微软雅黑" panose="020B0503020204020204" pitchFamily="34" charset="-122"/>
              </a:rPr>
              <a:t>5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10</a:t>
            </a:r>
            <a:r>
              <a:rPr lang="zh-CN" altLang="en-US" sz="2400" baseline="30000" dirty="0">
                <a:latin typeface="微软雅黑" panose="020B0503020204020204" pitchFamily="34" charset="-122"/>
                <a:ea typeface="微软雅黑" panose="020B0503020204020204" pitchFamily="34" charset="-122"/>
              </a:rPr>
              <a:t> 3</a:t>
            </a:r>
            <a:r>
              <a:rPr lang="zh-CN" altLang="en-US" sz="2400" dirty="0">
                <a:latin typeface="微软雅黑" panose="020B0503020204020204" pitchFamily="34" charset="-122"/>
                <a:ea typeface="微软雅黑" panose="020B0503020204020204" pitchFamily="34" charset="-122"/>
              </a:rPr>
              <a:t> + 8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10</a:t>
            </a:r>
            <a:r>
              <a:rPr lang="zh-CN" altLang="en-US" sz="2400" baseline="30000" dirty="0">
                <a:latin typeface="微软雅黑" panose="020B0503020204020204" pitchFamily="34" charset="-122"/>
                <a:ea typeface="微软雅黑" panose="020B0503020204020204" pitchFamily="34" charset="-122"/>
              </a:rPr>
              <a:t> 2</a:t>
            </a:r>
            <a:r>
              <a:rPr lang="zh-CN" altLang="en-US" sz="2400" dirty="0">
                <a:latin typeface="微软雅黑" panose="020B0503020204020204" pitchFamily="34" charset="-122"/>
                <a:ea typeface="微软雅黑" panose="020B0503020204020204" pitchFamily="34" charset="-122"/>
              </a:rPr>
              <a:t> + 3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10</a:t>
            </a:r>
            <a:r>
              <a:rPr lang="zh-CN" altLang="en-US" sz="2400" baseline="30000" dirty="0">
                <a:latin typeface="微软雅黑" panose="020B0503020204020204" pitchFamily="34" charset="-122"/>
                <a:ea typeface="微软雅黑" panose="020B0503020204020204" pitchFamily="34" charset="-122"/>
              </a:rPr>
              <a:t> 1 </a:t>
            </a:r>
            <a:r>
              <a:rPr lang="zh-CN" altLang="en-US" sz="2400" dirty="0">
                <a:latin typeface="微软雅黑" panose="020B0503020204020204" pitchFamily="34" charset="-122"/>
                <a:ea typeface="微软雅黑" panose="020B0503020204020204" pitchFamily="34" charset="-122"/>
              </a:rPr>
              <a:t>+ 6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10</a:t>
            </a:r>
            <a:r>
              <a:rPr lang="zh-CN" altLang="en-US" sz="2400" baseline="30000" dirty="0">
                <a:latin typeface="微软雅黑" panose="020B0503020204020204" pitchFamily="34" charset="-122"/>
                <a:ea typeface="微软雅黑" panose="020B0503020204020204" pitchFamily="34" charset="-122"/>
              </a:rPr>
              <a:t> 0</a:t>
            </a:r>
            <a:r>
              <a:rPr lang="zh-CN" altLang="en-US" sz="2400" dirty="0">
                <a:latin typeface="微软雅黑" panose="020B0503020204020204" pitchFamily="34" charset="-122"/>
                <a:ea typeface="微软雅黑" panose="020B0503020204020204" pitchFamily="34" charset="-122"/>
              </a:rPr>
              <a:t> </a:t>
            </a:r>
          </a:p>
          <a:p>
            <a:pPr lvl="1" indent="0" eaLnBrk="0" hangingPunct="0">
              <a:spcBef>
                <a:spcPct val="15000"/>
              </a:spcBef>
              <a:buNone/>
            </a:pPr>
            <a:r>
              <a:rPr lang="zh-CN" altLang="en-US" sz="2400" dirty="0">
                <a:latin typeface="微软雅黑" panose="020B0503020204020204" pitchFamily="34" charset="-122"/>
                <a:ea typeface="微软雅黑" panose="020B0503020204020204" pitchFamily="34" charset="-122"/>
              </a:rPr>
              <a:t>    + 4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10</a:t>
            </a:r>
            <a:r>
              <a:rPr lang="zh-CN" altLang="en-US" sz="2400" baseline="30000" dirty="0">
                <a:latin typeface="微软雅黑" panose="020B0503020204020204" pitchFamily="34" charset="-122"/>
                <a:ea typeface="微软雅黑" panose="020B0503020204020204" pitchFamily="34" charset="-122"/>
              </a:rPr>
              <a:t> -1</a:t>
            </a:r>
            <a:r>
              <a:rPr lang="zh-CN" altLang="en-US" sz="2400" dirty="0">
                <a:latin typeface="微软雅黑" panose="020B0503020204020204" pitchFamily="34" charset="-122"/>
                <a:ea typeface="微软雅黑" panose="020B0503020204020204" pitchFamily="34" charset="-122"/>
              </a:rPr>
              <a:t> + 7 </a:t>
            </a:r>
            <a:r>
              <a:rPr lang="zh-CN" altLang="en-US" sz="2400" dirty="0">
                <a:latin typeface="微软雅黑" panose="020B0503020204020204" pitchFamily="34" charset="-122"/>
                <a:ea typeface="微软雅黑" panose="020B0503020204020204" pitchFamily="34" charset="-122"/>
                <a:sym typeface="Symbol" panose="05050102010706020507" pitchFamily="18" charset="2"/>
              </a:rPr>
              <a:t></a:t>
            </a:r>
            <a:r>
              <a:rPr lang="zh-CN" altLang="en-US" sz="2400" dirty="0">
                <a:latin typeface="微软雅黑" panose="020B0503020204020204" pitchFamily="34" charset="-122"/>
                <a:ea typeface="微软雅黑" panose="020B0503020204020204" pitchFamily="34" charset="-122"/>
              </a:rPr>
              <a:t> 10</a:t>
            </a:r>
            <a:r>
              <a:rPr lang="zh-CN" altLang="en-US" sz="2400" baseline="30000" dirty="0">
                <a:latin typeface="微软雅黑" panose="020B0503020204020204" pitchFamily="34" charset="-122"/>
                <a:ea typeface="微软雅黑" panose="020B0503020204020204" pitchFamily="34" charset="-122"/>
              </a:rPr>
              <a:t> -2</a:t>
            </a:r>
            <a:r>
              <a:rPr lang="zh-CN" altLang="en-US" sz="2000" dirty="0">
                <a:latin typeface="微软雅黑" panose="020B0503020204020204" pitchFamily="34" charset="-122"/>
                <a:ea typeface="微软雅黑" panose="020B0503020204020204" pitchFamily="34" charset="-122"/>
              </a:rPr>
              <a:t> </a:t>
            </a:r>
            <a:endParaRPr lang="zh-CN" altLang="en-US" sz="22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53638"/>
                                        </p:tgtEl>
                                        <p:attrNameLst>
                                          <p:attrName>style.visibility</p:attrName>
                                        </p:attrNameLst>
                                      </p:cBhvr>
                                      <p:to>
                                        <p:strVal val="visible"/>
                                      </p:to>
                                    </p:set>
                                    <p:animEffect transition="in" filter="blinds(horizontal)">
                                      <p:cBhvr>
                                        <p:cTn id="7" dur="500"/>
                                        <p:tgtEl>
                                          <p:spTgt spid="45363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53636"/>
                                        </p:tgtEl>
                                        <p:attrNameLst>
                                          <p:attrName>style.visibility</p:attrName>
                                        </p:attrNameLst>
                                      </p:cBhvr>
                                      <p:to>
                                        <p:strVal val="visible"/>
                                      </p:to>
                                    </p:set>
                                    <p:animEffect transition="in" filter="blinds(horizontal)">
                                      <p:cBhvr>
                                        <p:cTn id="12" dur="500"/>
                                        <p:tgtEl>
                                          <p:spTgt spid="4536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53635">
                                            <p:txEl>
                                              <p:pRg st="4" end="4"/>
                                            </p:txEl>
                                          </p:spTgt>
                                        </p:tgtEl>
                                        <p:attrNameLst>
                                          <p:attrName>style.visibility</p:attrName>
                                        </p:attrNameLst>
                                      </p:cBhvr>
                                      <p:to>
                                        <p:strVal val="visible"/>
                                      </p:to>
                                    </p:set>
                                    <p:animEffect transition="in" filter="blinds(horizontal)">
                                      <p:cBhvr>
                                        <p:cTn id="17" dur="500"/>
                                        <p:tgtEl>
                                          <p:spTgt spid="45363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53635">
                                            <p:txEl>
                                              <p:pRg st="5" end="5"/>
                                            </p:txEl>
                                          </p:spTgt>
                                        </p:tgtEl>
                                        <p:attrNameLst>
                                          <p:attrName>style.visibility</p:attrName>
                                        </p:attrNameLst>
                                      </p:cBhvr>
                                      <p:to>
                                        <p:strVal val="visible"/>
                                      </p:to>
                                    </p:set>
                                    <p:animEffect transition="in" filter="blinds(horizontal)">
                                      <p:cBhvr>
                                        <p:cTn id="22" dur="500"/>
                                        <p:tgtEl>
                                          <p:spTgt spid="453635">
                                            <p:txEl>
                                              <p:pRg st="5" end="5"/>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453635">
                                            <p:txEl>
                                              <p:pRg st="6" end="6"/>
                                            </p:txEl>
                                          </p:spTgt>
                                        </p:tgtEl>
                                        <p:attrNameLst>
                                          <p:attrName>style.visibility</p:attrName>
                                        </p:attrNameLst>
                                      </p:cBhvr>
                                      <p:to>
                                        <p:strVal val="visible"/>
                                      </p:to>
                                    </p:set>
                                    <p:animEffect transition="in" filter="blinds(horizontal)">
                                      <p:cBhvr>
                                        <p:cTn id="25" dur="500"/>
                                        <p:tgtEl>
                                          <p:spTgt spid="45363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3636" grpId="0"/>
      <p:bldP spid="453638" grpId="0"/>
    </p:bld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2945" name="Rectangle 2"/>
          <p:cNvSpPr>
            <a:spLocks noGrp="1"/>
          </p:cNvSpPr>
          <p:nvPr>
            <p:ph type="title"/>
          </p:nvPr>
        </p:nvSpPr>
        <p:spPr>
          <a:xfrm>
            <a:off x="290513" y="361950"/>
            <a:ext cx="8715375" cy="533400"/>
          </a:xfrm>
        </p:spPr>
        <p:txBody>
          <a:bodyPr vert="horz" wrap="square" lIns="63500" tIns="25400" rIns="63500" bIns="25400" anchor="t" anchorCtr="0">
            <a:spAutoFit/>
          </a:bodyPr>
          <a:lstStyle/>
          <a:p>
            <a:pPr algn="ctr">
              <a:buNone/>
            </a:pPr>
            <a:r>
              <a:rPr lang="en-US" altLang="zh-CN" dirty="0">
                <a:ea typeface="宋体" panose="02010600030101010101" pitchFamily="2" charset="-122"/>
              </a:rPr>
              <a:t> Octal / Hexadecimal </a:t>
            </a:r>
            <a:r>
              <a:rPr lang="en-US" altLang="zh-CN" sz="3600" dirty="0">
                <a:solidFill>
                  <a:srgbClr val="CC3300"/>
                </a:solidFill>
              </a:rPr>
              <a:t>( </a:t>
            </a:r>
            <a:r>
              <a:rPr lang="zh-CN" altLang="en-US" sz="3600" dirty="0">
                <a:solidFill>
                  <a:srgbClr val="CC3300"/>
                </a:solidFill>
              </a:rPr>
              <a:t>八 </a:t>
            </a:r>
            <a:r>
              <a:rPr lang="en-US" altLang="zh-CN" sz="3600" dirty="0">
                <a:solidFill>
                  <a:srgbClr val="CC3300"/>
                </a:solidFill>
              </a:rPr>
              <a:t>/ </a:t>
            </a:r>
            <a:r>
              <a:rPr lang="zh-CN" altLang="en-US" sz="3600" dirty="0">
                <a:solidFill>
                  <a:srgbClr val="CC3300"/>
                </a:solidFill>
              </a:rPr>
              <a:t>十六进制数</a:t>
            </a:r>
            <a:r>
              <a:rPr lang="en-US" altLang="zh-CN" sz="3600" dirty="0">
                <a:solidFill>
                  <a:srgbClr val="CC3300"/>
                </a:solidFill>
              </a:rPr>
              <a:t>)</a:t>
            </a:r>
          </a:p>
        </p:txBody>
      </p:sp>
      <p:pic>
        <p:nvPicPr>
          <p:cNvPr id="82946" name="Picture 3"/>
          <p:cNvPicPr>
            <a:picLocks noGrp="1" noChangeAspect="1"/>
          </p:cNvPicPr>
          <p:nvPr>
            <p:ph sz="half" idx="1"/>
          </p:nvPr>
        </p:nvPicPr>
        <p:blipFill>
          <a:blip r:embed="rId3"/>
          <a:stretch>
            <a:fillRect/>
          </a:stretch>
        </p:blipFill>
        <p:spPr>
          <a:xfrm>
            <a:off x="5710238" y="1063625"/>
            <a:ext cx="2222500" cy="1011238"/>
          </a:xfrm>
        </p:spPr>
      </p:pic>
      <p:pic>
        <p:nvPicPr>
          <p:cNvPr id="82947" name="Picture 4" descr="八进制和十六进制"/>
          <p:cNvPicPr>
            <a:picLocks noGrp="1" noChangeAspect="1"/>
          </p:cNvPicPr>
          <p:nvPr>
            <p:ph sz="half" idx="2"/>
          </p:nvPr>
        </p:nvPicPr>
        <p:blipFill>
          <a:blip r:embed="rId4"/>
          <a:stretch>
            <a:fillRect/>
          </a:stretch>
        </p:blipFill>
        <p:spPr>
          <a:xfrm>
            <a:off x="79375" y="1001713"/>
            <a:ext cx="5056188" cy="5221287"/>
          </a:xfrm>
        </p:spPr>
      </p:pic>
      <p:sp>
        <p:nvSpPr>
          <p:cNvPr id="454661" name="Text Box 5"/>
          <p:cNvSpPr txBox="1"/>
          <p:nvPr/>
        </p:nvSpPr>
        <p:spPr>
          <a:xfrm>
            <a:off x="549275" y="2174875"/>
            <a:ext cx="915988" cy="457200"/>
          </a:xfrm>
          <a:prstGeom prst="rect">
            <a:avLst/>
          </a:prstGeom>
          <a:noFill/>
          <a:ln w="12700">
            <a:noFill/>
          </a:ln>
        </p:spPr>
        <p:txBody>
          <a:bodyPr anchor="t" anchorCtr="0">
            <a:spAutoFit/>
          </a:bodyPr>
          <a:lstStyle/>
          <a:p>
            <a:pPr eaLnBrk="0" hangingPunct="0">
              <a:spcBef>
                <a:spcPct val="50000"/>
              </a:spcBef>
            </a:pPr>
            <a:r>
              <a:rPr lang="en-US" altLang="zh-CN" sz="2400" dirty="0">
                <a:solidFill>
                  <a:srgbClr val="FF0000"/>
                </a:solidFill>
                <a:latin typeface="微软雅黑" panose="020B0503020204020204" pitchFamily="34" charset="-122"/>
                <a:ea typeface="微软雅黑" panose="020B0503020204020204" pitchFamily="34" charset="-122"/>
              </a:rPr>
              <a:t>2</a:t>
            </a:r>
            <a:r>
              <a:rPr lang="en-US" altLang="zh-CN" sz="2400" baseline="30000" dirty="0">
                <a:solidFill>
                  <a:srgbClr val="FF0000"/>
                </a:solidFill>
                <a:latin typeface="微软雅黑" panose="020B0503020204020204" pitchFamily="34" charset="-122"/>
                <a:ea typeface="微软雅黑" panose="020B0503020204020204" pitchFamily="34" charset="-122"/>
              </a:rPr>
              <a:t>3</a:t>
            </a:r>
            <a:r>
              <a:rPr lang="en-US" altLang="zh-CN" sz="2400" dirty="0">
                <a:solidFill>
                  <a:srgbClr val="FF0000"/>
                </a:solidFill>
                <a:latin typeface="微软雅黑" panose="020B0503020204020204" pitchFamily="34" charset="-122"/>
                <a:ea typeface="微软雅黑" panose="020B0503020204020204" pitchFamily="34" charset="-122"/>
              </a:rPr>
              <a:t>=8</a:t>
            </a:r>
            <a:endParaRPr lang="zh-CN" altLang="en-US" sz="2400" dirty="0">
              <a:solidFill>
                <a:srgbClr val="FF0000"/>
              </a:solidFill>
              <a:latin typeface="微软雅黑" panose="020B0503020204020204" pitchFamily="34" charset="-122"/>
              <a:ea typeface="微软雅黑" panose="020B0503020204020204" pitchFamily="34" charset="-122"/>
            </a:endParaRPr>
          </a:p>
        </p:txBody>
      </p:sp>
      <p:sp>
        <p:nvSpPr>
          <p:cNvPr id="454662" name="Text Box 6"/>
          <p:cNvSpPr txBox="1"/>
          <p:nvPr/>
        </p:nvSpPr>
        <p:spPr>
          <a:xfrm>
            <a:off x="3097213" y="2165350"/>
            <a:ext cx="1220787" cy="457200"/>
          </a:xfrm>
          <a:prstGeom prst="rect">
            <a:avLst/>
          </a:prstGeom>
          <a:noFill/>
          <a:ln w="12700">
            <a:noFill/>
          </a:ln>
        </p:spPr>
        <p:txBody>
          <a:bodyPr anchor="t" anchorCtr="0">
            <a:spAutoFit/>
          </a:bodyPr>
          <a:lstStyle/>
          <a:p>
            <a:pPr eaLnBrk="0" hangingPunct="0">
              <a:spcBef>
                <a:spcPct val="50000"/>
              </a:spcBef>
            </a:pPr>
            <a:r>
              <a:rPr lang="en-US" altLang="zh-CN" sz="2400" dirty="0">
                <a:solidFill>
                  <a:srgbClr val="FF0000"/>
                </a:solidFill>
                <a:latin typeface="微软雅黑" panose="020B0503020204020204" pitchFamily="34" charset="-122"/>
                <a:ea typeface="微软雅黑" panose="020B0503020204020204" pitchFamily="34" charset="-122"/>
              </a:rPr>
              <a:t>2</a:t>
            </a:r>
            <a:r>
              <a:rPr lang="en-US" altLang="zh-CN" sz="2400" baseline="30000" dirty="0">
                <a:solidFill>
                  <a:srgbClr val="FF0000"/>
                </a:solidFill>
                <a:latin typeface="微软雅黑" panose="020B0503020204020204" pitchFamily="34" charset="-122"/>
                <a:ea typeface="微软雅黑" panose="020B0503020204020204" pitchFamily="34" charset="-122"/>
              </a:rPr>
              <a:t>4</a:t>
            </a:r>
            <a:r>
              <a:rPr lang="en-US" altLang="zh-CN" sz="2400" dirty="0">
                <a:solidFill>
                  <a:srgbClr val="FF0000"/>
                </a:solidFill>
                <a:latin typeface="微软雅黑" panose="020B0503020204020204" pitchFamily="34" charset="-122"/>
                <a:ea typeface="微软雅黑" panose="020B0503020204020204" pitchFamily="34" charset="-122"/>
              </a:rPr>
              <a:t>=16</a:t>
            </a:r>
            <a:endParaRPr lang="zh-CN" altLang="en-US" sz="2400" dirty="0">
              <a:solidFill>
                <a:srgbClr val="FF0000"/>
              </a:solidFill>
              <a:latin typeface="微软雅黑" panose="020B0503020204020204" pitchFamily="34" charset="-122"/>
              <a:ea typeface="微软雅黑" panose="020B0503020204020204" pitchFamily="34" charset="-122"/>
            </a:endParaRPr>
          </a:p>
        </p:txBody>
      </p:sp>
      <p:sp>
        <p:nvSpPr>
          <p:cNvPr id="454663" name="Text Box 7"/>
          <p:cNvSpPr txBox="1"/>
          <p:nvPr/>
        </p:nvSpPr>
        <p:spPr>
          <a:xfrm>
            <a:off x="5221288" y="2684463"/>
            <a:ext cx="3514725" cy="779462"/>
          </a:xfrm>
          <a:prstGeom prst="rect">
            <a:avLst/>
          </a:prstGeom>
          <a:noFill/>
          <a:ln w="12700">
            <a:noFill/>
          </a:ln>
        </p:spPr>
        <p:txBody>
          <a:bodyPr anchor="t" anchorCtr="0">
            <a:spAutoFit/>
          </a:bodyPr>
          <a:lstStyle/>
          <a:p>
            <a:pPr eaLnBrk="0" hangingPunct="0">
              <a:spcBef>
                <a:spcPct val="50000"/>
              </a:spcBef>
            </a:pPr>
            <a:r>
              <a:rPr lang="zh-CN" altLang="en-US" sz="1800" dirty="0">
                <a:solidFill>
                  <a:srgbClr val="990000"/>
                </a:solidFill>
                <a:latin typeface="微软雅黑" panose="020B0503020204020204" pitchFamily="34" charset="-122"/>
                <a:ea typeface="微软雅黑" panose="020B0503020204020204" pitchFamily="34" charset="-122"/>
              </a:rPr>
              <a:t>计算机用二进制表示所有信息！</a:t>
            </a:r>
          </a:p>
          <a:p>
            <a:pPr eaLnBrk="0" hangingPunct="0">
              <a:spcBef>
                <a:spcPct val="50000"/>
              </a:spcBef>
            </a:pPr>
            <a:r>
              <a:rPr lang="zh-CN" altLang="en-US" sz="1800" dirty="0">
                <a:solidFill>
                  <a:srgbClr val="990000"/>
                </a:solidFill>
                <a:latin typeface="微软雅黑" panose="020B0503020204020204" pitchFamily="34" charset="-122"/>
                <a:ea typeface="微软雅黑" panose="020B0503020204020204" pitchFamily="34" charset="-122"/>
              </a:rPr>
              <a:t>为什么要引入 </a:t>
            </a:r>
            <a:r>
              <a:rPr lang="en-US" altLang="zh-CN" sz="1800" dirty="0">
                <a:solidFill>
                  <a:srgbClr val="990000"/>
                </a:solidFill>
                <a:latin typeface="微软雅黑" panose="020B0503020204020204" pitchFamily="34" charset="-122"/>
                <a:ea typeface="微软雅黑" panose="020B0503020204020204" pitchFamily="34" charset="-122"/>
              </a:rPr>
              <a:t>8 / 16</a:t>
            </a:r>
            <a:r>
              <a:rPr lang="zh-CN" altLang="en-US" sz="1800" dirty="0">
                <a:solidFill>
                  <a:srgbClr val="990000"/>
                </a:solidFill>
                <a:latin typeface="微软雅黑" panose="020B0503020204020204" pitchFamily="34" charset="-122"/>
                <a:ea typeface="微软雅黑" panose="020B0503020204020204" pitchFamily="34" charset="-122"/>
              </a:rPr>
              <a:t>进制？</a:t>
            </a:r>
          </a:p>
        </p:txBody>
      </p:sp>
      <p:sp>
        <p:nvSpPr>
          <p:cNvPr id="454664" name="Text Box 8"/>
          <p:cNvSpPr txBox="1"/>
          <p:nvPr/>
        </p:nvSpPr>
        <p:spPr>
          <a:xfrm>
            <a:off x="5135563" y="3681413"/>
            <a:ext cx="3698875" cy="2016125"/>
          </a:xfrm>
          <a:prstGeom prst="rect">
            <a:avLst/>
          </a:prstGeom>
          <a:noFill/>
          <a:ln w="12700">
            <a:noFill/>
          </a:ln>
        </p:spPr>
        <p:txBody>
          <a:bodyPr anchor="t" anchorCtr="0">
            <a:spAutoFit/>
          </a:bodyPr>
          <a:lstStyle/>
          <a:p>
            <a:pPr eaLnBrk="0" hangingPunct="0">
              <a:spcBef>
                <a:spcPct val="50000"/>
              </a:spcBef>
            </a:pPr>
            <a:r>
              <a:rPr lang="en-US" altLang="zh-CN" sz="1800" dirty="0">
                <a:solidFill>
                  <a:srgbClr val="3333FF"/>
                </a:solidFill>
                <a:latin typeface="微软雅黑" panose="020B0503020204020204" pitchFamily="34" charset="-122"/>
                <a:ea typeface="微软雅黑" panose="020B0503020204020204" pitchFamily="34" charset="-122"/>
              </a:rPr>
              <a:t>8 / 16</a:t>
            </a:r>
            <a:r>
              <a:rPr lang="zh-CN" altLang="en-US" sz="1800" dirty="0">
                <a:solidFill>
                  <a:srgbClr val="3333FF"/>
                </a:solidFill>
                <a:latin typeface="微软雅黑" panose="020B0503020204020204" pitchFamily="34" charset="-122"/>
                <a:ea typeface="微软雅黑" panose="020B0503020204020204" pitchFamily="34" charset="-122"/>
              </a:rPr>
              <a:t>进制是二进制的简便表示。便于阅读和书写！</a:t>
            </a:r>
          </a:p>
          <a:p>
            <a:pPr eaLnBrk="0" hangingPunct="0">
              <a:spcBef>
                <a:spcPct val="50000"/>
              </a:spcBef>
            </a:pPr>
            <a:r>
              <a:rPr lang="zh-CN" altLang="en-US" sz="1800" dirty="0">
                <a:solidFill>
                  <a:srgbClr val="3333FF"/>
                </a:solidFill>
                <a:latin typeface="微软雅黑" panose="020B0503020204020204" pitchFamily="34" charset="-122"/>
                <a:ea typeface="微软雅黑" panose="020B0503020204020204" pitchFamily="34" charset="-122"/>
              </a:rPr>
              <a:t>它们之间对应简单，转换容易。</a:t>
            </a:r>
          </a:p>
          <a:p>
            <a:pPr eaLnBrk="0" hangingPunct="0">
              <a:spcBef>
                <a:spcPct val="50000"/>
              </a:spcBef>
            </a:pPr>
            <a:r>
              <a:rPr lang="zh-CN" altLang="en-US" sz="1800" dirty="0">
                <a:solidFill>
                  <a:srgbClr val="3333FF"/>
                </a:solidFill>
                <a:latin typeface="微软雅黑" panose="020B0503020204020204" pitchFamily="34" charset="-122"/>
                <a:ea typeface="微软雅黑" panose="020B0503020204020204" pitchFamily="34" charset="-122"/>
              </a:rPr>
              <a:t>在机器内部用二进制，在屏幕或其他外部设备上表示时，转换为</a:t>
            </a:r>
            <a:r>
              <a:rPr lang="en-US" altLang="zh-CN" sz="1800" dirty="0">
                <a:solidFill>
                  <a:srgbClr val="3333FF"/>
                </a:solidFill>
                <a:latin typeface="微软雅黑" panose="020B0503020204020204" pitchFamily="34" charset="-122"/>
                <a:ea typeface="微软雅黑" panose="020B0503020204020204" pitchFamily="34" charset="-122"/>
              </a:rPr>
              <a:t>10</a:t>
            </a:r>
            <a:r>
              <a:rPr lang="zh-CN" altLang="en-US" sz="1800" dirty="0">
                <a:solidFill>
                  <a:srgbClr val="3333FF"/>
                </a:solidFill>
                <a:latin typeface="微软雅黑" panose="020B0503020204020204" pitchFamily="34" charset="-122"/>
                <a:ea typeface="微软雅黑" panose="020B0503020204020204" pitchFamily="34" charset="-122"/>
              </a:rPr>
              <a:t>进制或</a:t>
            </a:r>
            <a:r>
              <a:rPr lang="en-US" altLang="zh-CN" sz="1800" dirty="0">
                <a:solidFill>
                  <a:srgbClr val="3333FF"/>
                </a:solidFill>
                <a:latin typeface="微软雅黑" panose="020B0503020204020204" pitchFamily="34" charset="-122"/>
                <a:ea typeface="微软雅黑" panose="020B0503020204020204" pitchFamily="34" charset="-122"/>
              </a:rPr>
              <a:t>8/16</a:t>
            </a:r>
            <a:r>
              <a:rPr lang="zh-CN" altLang="en-US" sz="1800" dirty="0">
                <a:solidFill>
                  <a:srgbClr val="3333FF"/>
                </a:solidFill>
                <a:latin typeface="微软雅黑" panose="020B0503020204020204" pitchFamily="34" charset="-122"/>
                <a:ea typeface="微软雅黑" panose="020B0503020204020204" pitchFamily="34" charset="-122"/>
              </a:rPr>
              <a:t>进制数，可缩短长度</a:t>
            </a:r>
          </a:p>
        </p:txBody>
      </p:sp>
      <p:sp>
        <p:nvSpPr>
          <p:cNvPr id="9" name="Text Box 7"/>
          <p:cNvSpPr txBox="1"/>
          <p:nvPr/>
        </p:nvSpPr>
        <p:spPr>
          <a:xfrm>
            <a:off x="4889500" y="5799138"/>
            <a:ext cx="3944938" cy="784225"/>
          </a:xfrm>
          <a:prstGeom prst="rect">
            <a:avLst/>
          </a:prstGeom>
          <a:noFill/>
          <a:ln w="12700">
            <a:noFill/>
          </a:ln>
        </p:spPr>
        <p:txBody>
          <a:bodyPr anchor="t" anchorCtr="0">
            <a:spAutoFit/>
          </a:bodyPr>
          <a:lstStyle/>
          <a:p>
            <a:pPr eaLnBrk="0" hangingPunct="0">
              <a:spcBef>
                <a:spcPct val="50000"/>
              </a:spcBef>
            </a:pPr>
            <a:r>
              <a:rPr lang="zh-CN" altLang="en-US" sz="1800" dirty="0">
                <a:solidFill>
                  <a:srgbClr val="990000"/>
                </a:solidFill>
                <a:latin typeface="微软雅黑" panose="020B0503020204020204" pitchFamily="34" charset="-122"/>
                <a:ea typeface="微软雅黑" panose="020B0503020204020204" pitchFamily="34" charset="-122"/>
              </a:rPr>
              <a:t>早期有用</a:t>
            </a:r>
            <a:r>
              <a:rPr lang="en-US" altLang="zh-CN" sz="1800" dirty="0">
                <a:solidFill>
                  <a:srgbClr val="990000"/>
                </a:solidFill>
                <a:latin typeface="微软雅黑" panose="020B0503020204020204" pitchFamily="34" charset="-122"/>
                <a:ea typeface="微软雅黑" panose="020B0503020204020204" pitchFamily="34" charset="-122"/>
              </a:rPr>
              <a:t>8</a:t>
            </a:r>
            <a:r>
              <a:rPr lang="zh-CN" altLang="en-US" sz="1800" dirty="0">
                <a:solidFill>
                  <a:srgbClr val="990000"/>
                </a:solidFill>
                <a:latin typeface="微软雅黑" panose="020B0503020204020204" pitchFamily="34" charset="-122"/>
                <a:ea typeface="微软雅黑" panose="020B0503020204020204" pitchFamily="34" charset="-122"/>
              </a:rPr>
              <a:t>进制数简便表示</a:t>
            </a:r>
            <a:r>
              <a:rPr lang="en-US" altLang="zh-CN" sz="1800" dirty="0">
                <a:solidFill>
                  <a:srgbClr val="990000"/>
                </a:solidFill>
                <a:latin typeface="微软雅黑" panose="020B0503020204020204" pitchFamily="34" charset="-122"/>
                <a:ea typeface="微软雅黑" panose="020B0503020204020204" pitchFamily="34" charset="-122"/>
              </a:rPr>
              <a:t>2</a:t>
            </a:r>
            <a:r>
              <a:rPr lang="zh-CN" altLang="en-US" sz="1800" dirty="0">
                <a:solidFill>
                  <a:srgbClr val="990000"/>
                </a:solidFill>
                <a:latin typeface="微软雅黑" panose="020B0503020204020204" pitchFamily="34" charset="-122"/>
                <a:ea typeface="微软雅黑" panose="020B0503020204020204" pitchFamily="34" charset="-122"/>
              </a:rPr>
              <a:t>进制数</a:t>
            </a:r>
            <a:endParaRPr lang="en-US" altLang="zh-CN" sz="1800" dirty="0">
              <a:solidFill>
                <a:srgbClr val="990000"/>
              </a:solidFill>
              <a:latin typeface="微软雅黑" panose="020B0503020204020204" pitchFamily="34" charset="-122"/>
              <a:ea typeface="微软雅黑" panose="020B0503020204020204" pitchFamily="34" charset="-122"/>
            </a:endParaRPr>
          </a:p>
          <a:p>
            <a:pPr eaLnBrk="0" hangingPunct="0">
              <a:spcBef>
                <a:spcPct val="50000"/>
              </a:spcBef>
            </a:pPr>
            <a:r>
              <a:rPr lang="zh-CN" altLang="en-US" sz="1800" dirty="0">
                <a:solidFill>
                  <a:srgbClr val="990000"/>
                </a:solidFill>
                <a:latin typeface="微软雅黑" panose="020B0503020204020204" pitchFamily="34" charset="-122"/>
                <a:ea typeface="微软雅黑" panose="020B0503020204020204" pitchFamily="34" charset="-122"/>
              </a:rPr>
              <a:t>现在基本上都用</a:t>
            </a:r>
            <a:r>
              <a:rPr lang="en-US" altLang="zh-CN" sz="1800" dirty="0">
                <a:solidFill>
                  <a:srgbClr val="990000"/>
                </a:solidFill>
                <a:latin typeface="微软雅黑" panose="020B0503020204020204" pitchFamily="34" charset="-122"/>
                <a:ea typeface="微软雅黑" panose="020B0503020204020204" pitchFamily="34" charset="-122"/>
              </a:rPr>
              <a:t>16</a:t>
            </a:r>
            <a:r>
              <a:rPr lang="zh-CN" altLang="en-US" sz="1800" dirty="0">
                <a:solidFill>
                  <a:srgbClr val="990000"/>
                </a:solidFill>
                <a:latin typeface="微软雅黑" panose="020B0503020204020204" pitchFamily="34" charset="-122"/>
                <a:ea typeface="微软雅黑" panose="020B0503020204020204" pitchFamily="34" charset="-122"/>
              </a:rPr>
              <a:t>进制数表示机器数</a:t>
            </a:r>
          </a:p>
        </p:txBody>
      </p:sp>
      <p:sp>
        <p:nvSpPr>
          <p:cNvPr id="10" name="Text Box 7"/>
          <p:cNvSpPr txBox="1"/>
          <p:nvPr/>
        </p:nvSpPr>
        <p:spPr>
          <a:xfrm>
            <a:off x="449263" y="6010275"/>
            <a:ext cx="4198937" cy="784225"/>
          </a:xfrm>
          <a:prstGeom prst="rect">
            <a:avLst/>
          </a:prstGeom>
          <a:noFill/>
          <a:ln w="12700">
            <a:noFill/>
          </a:ln>
        </p:spPr>
        <p:txBody>
          <a:bodyPr anchor="t" anchorCtr="0">
            <a:spAutoFit/>
          </a:bodyPr>
          <a:lstStyle/>
          <a:p>
            <a:pPr eaLnBrk="0" hangingPunct="0">
              <a:spcBef>
                <a:spcPct val="50000"/>
              </a:spcBef>
            </a:pPr>
            <a:r>
              <a:rPr lang="zh-CN" altLang="en-US" sz="1800" dirty="0">
                <a:solidFill>
                  <a:srgbClr val="990000"/>
                </a:solidFill>
                <a:latin typeface="微软雅黑" panose="020B0503020204020204" pitchFamily="34" charset="-122"/>
                <a:ea typeface="微软雅黑" panose="020B0503020204020204" pitchFamily="34" charset="-122"/>
              </a:rPr>
              <a:t>一个</a:t>
            </a:r>
            <a:r>
              <a:rPr lang="en-US" altLang="zh-CN" sz="1800" dirty="0">
                <a:solidFill>
                  <a:srgbClr val="990000"/>
                </a:solidFill>
                <a:latin typeface="微软雅黑" panose="020B0503020204020204" pitchFamily="34" charset="-122"/>
                <a:ea typeface="微软雅黑" panose="020B0503020204020204" pitchFamily="34" charset="-122"/>
              </a:rPr>
              <a:t>8</a:t>
            </a:r>
            <a:r>
              <a:rPr lang="zh-CN" altLang="en-US" sz="1800" dirty="0">
                <a:solidFill>
                  <a:srgbClr val="990000"/>
                </a:solidFill>
                <a:latin typeface="微软雅黑" panose="020B0503020204020204" pitchFamily="34" charset="-122"/>
                <a:ea typeface="微软雅黑" panose="020B0503020204020204" pitchFamily="34" charset="-122"/>
              </a:rPr>
              <a:t>进制数字用</a:t>
            </a:r>
            <a:r>
              <a:rPr lang="en-US" altLang="zh-CN" sz="1800" dirty="0">
                <a:solidFill>
                  <a:srgbClr val="990000"/>
                </a:solidFill>
                <a:latin typeface="微软雅黑" panose="020B0503020204020204" pitchFamily="34" charset="-122"/>
                <a:ea typeface="微软雅黑" panose="020B0503020204020204" pitchFamily="34" charset="-122"/>
              </a:rPr>
              <a:t>3</a:t>
            </a:r>
            <a:r>
              <a:rPr lang="zh-CN" altLang="en-US" sz="1800" dirty="0">
                <a:solidFill>
                  <a:srgbClr val="990000"/>
                </a:solidFill>
                <a:latin typeface="微软雅黑" panose="020B0503020204020204" pitchFamily="34" charset="-122"/>
                <a:ea typeface="微软雅黑" panose="020B0503020204020204" pitchFamily="34" charset="-122"/>
              </a:rPr>
              <a:t>位二进制数字表示</a:t>
            </a:r>
            <a:endParaRPr lang="en-US" altLang="zh-CN" sz="1800" dirty="0">
              <a:solidFill>
                <a:srgbClr val="990000"/>
              </a:solidFill>
              <a:latin typeface="微软雅黑" panose="020B0503020204020204" pitchFamily="34" charset="-122"/>
              <a:ea typeface="微软雅黑" panose="020B0503020204020204" pitchFamily="34" charset="-122"/>
            </a:endParaRPr>
          </a:p>
          <a:p>
            <a:pPr eaLnBrk="0" hangingPunct="0">
              <a:spcBef>
                <a:spcPct val="50000"/>
              </a:spcBef>
            </a:pPr>
            <a:r>
              <a:rPr lang="zh-CN" altLang="en-US" sz="1800" dirty="0">
                <a:solidFill>
                  <a:srgbClr val="990000"/>
                </a:solidFill>
                <a:latin typeface="微软雅黑" panose="020B0503020204020204" pitchFamily="34" charset="-122"/>
                <a:ea typeface="微软雅黑" panose="020B0503020204020204" pitchFamily="34" charset="-122"/>
              </a:rPr>
              <a:t>一个</a:t>
            </a:r>
            <a:r>
              <a:rPr lang="en-US" altLang="zh-CN" sz="1800" dirty="0">
                <a:solidFill>
                  <a:srgbClr val="990000"/>
                </a:solidFill>
                <a:latin typeface="微软雅黑" panose="020B0503020204020204" pitchFamily="34" charset="-122"/>
                <a:ea typeface="微软雅黑" panose="020B0503020204020204" pitchFamily="34" charset="-122"/>
              </a:rPr>
              <a:t>16</a:t>
            </a:r>
            <a:r>
              <a:rPr lang="zh-CN" altLang="en-US" sz="1800" dirty="0">
                <a:solidFill>
                  <a:srgbClr val="990000"/>
                </a:solidFill>
                <a:latin typeface="微软雅黑" panose="020B0503020204020204" pitchFamily="34" charset="-122"/>
                <a:ea typeface="微软雅黑" panose="020B0503020204020204" pitchFamily="34" charset="-122"/>
              </a:rPr>
              <a:t>进制数字用</a:t>
            </a:r>
            <a:r>
              <a:rPr lang="en-US" altLang="zh-CN" sz="1800" dirty="0">
                <a:solidFill>
                  <a:srgbClr val="990000"/>
                </a:solidFill>
                <a:latin typeface="微软雅黑" panose="020B0503020204020204" pitchFamily="34" charset="-122"/>
                <a:ea typeface="微软雅黑" panose="020B0503020204020204" pitchFamily="34" charset="-122"/>
              </a:rPr>
              <a:t>4</a:t>
            </a:r>
            <a:r>
              <a:rPr lang="zh-CN" altLang="en-US" sz="1800" dirty="0">
                <a:solidFill>
                  <a:srgbClr val="990000"/>
                </a:solidFill>
                <a:latin typeface="微软雅黑" panose="020B0503020204020204" pitchFamily="34" charset="-122"/>
                <a:ea typeface="微软雅黑" panose="020B0503020204020204" pitchFamily="34" charset="-122"/>
              </a:rPr>
              <a:t>位二进制数字表示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54661"/>
                                        </p:tgtEl>
                                        <p:attrNameLst>
                                          <p:attrName>style.visibility</p:attrName>
                                        </p:attrNameLst>
                                      </p:cBhvr>
                                      <p:to>
                                        <p:strVal val="visible"/>
                                      </p:to>
                                    </p:set>
                                    <p:animEffect transition="in" filter="blinds(horizontal)">
                                      <p:cBhvr>
                                        <p:cTn id="7" dur="500"/>
                                        <p:tgtEl>
                                          <p:spTgt spid="45466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54662"/>
                                        </p:tgtEl>
                                        <p:attrNameLst>
                                          <p:attrName>style.visibility</p:attrName>
                                        </p:attrNameLst>
                                      </p:cBhvr>
                                      <p:to>
                                        <p:strVal val="visible"/>
                                      </p:to>
                                    </p:set>
                                    <p:animEffect transition="in" filter="blinds(horizontal)">
                                      <p:cBhvr>
                                        <p:cTn id="12" dur="500"/>
                                        <p:tgtEl>
                                          <p:spTgt spid="45466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linds(horizont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54663"/>
                                        </p:tgtEl>
                                        <p:attrNameLst>
                                          <p:attrName>style.visibility</p:attrName>
                                        </p:attrNameLst>
                                      </p:cBhvr>
                                      <p:to>
                                        <p:strVal val="visible"/>
                                      </p:to>
                                    </p:set>
                                    <p:animEffect transition="in" filter="blinds(horizontal)">
                                      <p:cBhvr>
                                        <p:cTn id="22" dur="500"/>
                                        <p:tgtEl>
                                          <p:spTgt spid="45466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54664"/>
                                        </p:tgtEl>
                                        <p:attrNameLst>
                                          <p:attrName>style.visibility</p:attrName>
                                        </p:attrNameLst>
                                      </p:cBhvr>
                                      <p:to>
                                        <p:strVal val="visible"/>
                                      </p:to>
                                    </p:set>
                                    <p:animEffect transition="in" filter="blinds(horizontal)">
                                      <p:cBhvr>
                                        <p:cTn id="27" dur="500"/>
                                        <p:tgtEl>
                                          <p:spTgt spid="45466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linds(horizontal)">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4661" grpId="0"/>
      <p:bldP spid="454662" grpId="0"/>
      <p:bldP spid="454663" grpId="0"/>
      <p:bldP spid="454664" grpId="0"/>
      <p:bldP spid="9" grpId="0"/>
      <p:bldP spid="10"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p:cNvSpPr>
            <a:spLocks noGrp="1"/>
          </p:cNvSpPr>
          <p:nvPr>
            <p:ph idx="1"/>
          </p:nvPr>
        </p:nvSpPr>
        <p:spPr>
          <a:xfrm>
            <a:off x="228600" y="1095375"/>
            <a:ext cx="8763000" cy="5167313"/>
          </a:xfrm>
        </p:spPr>
        <p:txBody>
          <a:bodyPr vert="horz" wrap="square" lIns="63500" tIns="25400" rIns="63500" bIns="25400" anchor="t" anchorCtr="0">
            <a:spAutoFit/>
          </a:bodyPr>
          <a:lstStyle/>
          <a:p>
            <a:pPr marL="742950" lvl="1" indent="-285750">
              <a:lnSpc>
                <a:spcPct val="135000"/>
              </a:lnSpc>
              <a:spcBef>
                <a:spcPts val="600"/>
              </a:spcBef>
              <a:buNone/>
            </a:pP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 二、八、十六进制数的相互转换 </a:t>
            </a:r>
          </a:p>
          <a:p>
            <a:pPr marL="742950" lvl="1" indent="-285750">
              <a:lnSpc>
                <a:spcPct val="135000"/>
              </a:lnSpc>
              <a:spcBef>
                <a:spcPts val="600"/>
              </a:spcBef>
              <a:buNone/>
            </a:pPr>
            <a:r>
              <a:rPr lang="zh-CN" altLang="en-US" dirty="0">
                <a:latin typeface="微软雅黑" panose="020B0503020204020204" pitchFamily="34" charset="-122"/>
                <a:ea typeface="微软雅黑" panose="020B0503020204020204" pitchFamily="34" charset="-122"/>
              </a:rPr>
              <a:t>① 八进制数转换成二进制数</a:t>
            </a:r>
          </a:p>
          <a:p>
            <a:pPr marL="742950" lvl="1" indent="-285750">
              <a:lnSpc>
                <a:spcPct val="135000"/>
              </a:lnSpc>
              <a:spcBef>
                <a:spcPts val="600"/>
              </a:spcBef>
              <a:buNone/>
            </a:pPr>
            <a:r>
              <a:rPr lang="zh-CN" altLang="en-US" dirty="0">
                <a:solidFill>
                  <a:srgbClr val="006600"/>
                </a:solidFill>
                <a:latin typeface="微软雅黑" panose="020B0503020204020204" pitchFamily="34" charset="-122"/>
                <a:ea typeface="微软雅黑" panose="020B0503020204020204" pitchFamily="34" charset="-122"/>
              </a:rPr>
              <a:t>(13.724)</a:t>
            </a:r>
            <a:r>
              <a:rPr lang="zh-CN" altLang="en-US" baseline="-30000" dirty="0">
                <a:solidFill>
                  <a:srgbClr val="006600"/>
                </a:solidFill>
                <a:latin typeface="微软雅黑" panose="020B0503020204020204" pitchFamily="34" charset="-122"/>
                <a:ea typeface="微软雅黑" panose="020B0503020204020204" pitchFamily="34" charset="-122"/>
              </a:rPr>
              <a:t> 8</a:t>
            </a:r>
            <a:r>
              <a:rPr lang="zh-CN" altLang="en-US" dirty="0">
                <a:solidFill>
                  <a:srgbClr val="006600"/>
                </a:solidFill>
                <a:latin typeface="微软雅黑" panose="020B0503020204020204" pitchFamily="34" charset="-122"/>
                <a:ea typeface="微软雅黑" panose="020B0503020204020204" pitchFamily="34" charset="-122"/>
              </a:rPr>
              <a:t>=(  001 011 . 111  010  100  )</a:t>
            </a:r>
            <a:r>
              <a:rPr lang="zh-CN" altLang="en-US" baseline="-30000" dirty="0">
                <a:solidFill>
                  <a:srgbClr val="006600"/>
                </a:solidFill>
                <a:latin typeface="微软雅黑" panose="020B0503020204020204" pitchFamily="34" charset="-122"/>
                <a:ea typeface="微软雅黑" panose="020B0503020204020204" pitchFamily="34" charset="-122"/>
              </a:rPr>
              <a:t> 2</a:t>
            </a:r>
            <a:r>
              <a:rPr lang="zh-CN" altLang="en-US" dirty="0">
                <a:solidFill>
                  <a:srgbClr val="006600"/>
                </a:solidFill>
                <a:latin typeface="微软雅黑" panose="020B0503020204020204" pitchFamily="34" charset="-122"/>
                <a:ea typeface="微软雅黑" panose="020B0503020204020204" pitchFamily="34" charset="-122"/>
              </a:rPr>
              <a:t>=(1011.1110101)</a:t>
            </a:r>
            <a:r>
              <a:rPr lang="zh-CN" altLang="en-US" baseline="-30000" dirty="0">
                <a:solidFill>
                  <a:srgbClr val="006600"/>
                </a:solidFill>
                <a:latin typeface="微软雅黑" panose="020B0503020204020204" pitchFamily="34" charset="-122"/>
                <a:ea typeface="微软雅黑" panose="020B0503020204020204" pitchFamily="34" charset="-122"/>
              </a:rPr>
              <a:t> 2</a:t>
            </a:r>
            <a:endParaRPr lang="zh-CN" altLang="en-US" dirty="0">
              <a:solidFill>
                <a:srgbClr val="006600"/>
              </a:solidFill>
              <a:latin typeface="微软雅黑" panose="020B0503020204020204" pitchFamily="34" charset="-122"/>
              <a:ea typeface="微软雅黑" panose="020B0503020204020204" pitchFamily="34" charset="-122"/>
            </a:endParaRPr>
          </a:p>
          <a:p>
            <a:pPr marL="742950" lvl="1" indent="-285750" algn="just">
              <a:lnSpc>
                <a:spcPct val="135000"/>
              </a:lnSpc>
              <a:spcBef>
                <a:spcPts val="600"/>
              </a:spcBef>
              <a:buNone/>
            </a:pPr>
            <a:r>
              <a:rPr lang="zh-CN" altLang="en-US" dirty="0">
                <a:latin typeface="微软雅黑" panose="020B0503020204020204" pitchFamily="34" charset="-122"/>
                <a:ea typeface="微软雅黑" panose="020B0503020204020204" pitchFamily="34" charset="-122"/>
              </a:rPr>
              <a:t>② 十六进制数转换成二进制数</a:t>
            </a:r>
          </a:p>
          <a:p>
            <a:pPr marL="742950" lvl="1" indent="-285750" algn="just">
              <a:lnSpc>
                <a:spcPct val="135000"/>
              </a:lnSpc>
              <a:spcBef>
                <a:spcPts val="600"/>
              </a:spcBef>
              <a:buNone/>
            </a:pPr>
            <a:r>
              <a:rPr lang="zh-CN" altLang="en-US" dirty="0">
                <a:solidFill>
                  <a:srgbClr val="006600"/>
                </a:solidFill>
                <a:latin typeface="微软雅黑" panose="020B0503020204020204" pitchFamily="34" charset="-122"/>
                <a:ea typeface="微软雅黑" panose="020B0503020204020204" pitchFamily="34" charset="-122"/>
              </a:rPr>
              <a:t>(2</a:t>
            </a:r>
            <a:r>
              <a:rPr lang="en-US" altLang="zh-CN" dirty="0">
                <a:solidFill>
                  <a:srgbClr val="006600"/>
                </a:solidFill>
                <a:latin typeface="微软雅黑" panose="020B0503020204020204" pitchFamily="34" charset="-122"/>
                <a:ea typeface="微软雅黑" panose="020B0503020204020204" pitchFamily="34" charset="-122"/>
              </a:rPr>
              <a:t>B.5E)</a:t>
            </a:r>
            <a:r>
              <a:rPr lang="en-US" altLang="zh-CN" baseline="-30000" dirty="0">
                <a:solidFill>
                  <a:srgbClr val="006600"/>
                </a:solidFill>
                <a:latin typeface="微软雅黑" panose="020B0503020204020204" pitchFamily="34" charset="-122"/>
                <a:ea typeface="微软雅黑" panose="020B0503020204020204" pitchFamily="34" charset="-122"/>
              </a:rPr>
              <a:t>16 </a:t>
            </a:r>
            <a:r>
              <a:rPr lang="en-US" altLang="zh-CN" dirty="0">
                <a:solidFill>
                  <a:srgbClr val="006600"/>
                </a:solidFill>
                <a:latin typeface="微软雅黑" panose="020B0503020204020204" pitchFamily="34" charset="-122"/>
                <a:ea typeface="微软雅黑" panose="020B0503020204020204" pitchFamily="34" charset="-122"/>
              </a:rPr>
              <a:t>= (00101011 . 01011110)</a:t>
            </a:r>
            <a:r>
              <a:rPr lang="en-US" altLang="zh-CN" baseline="-30000" dirty="0">
                <a:solidFill>
                  <a:srgbClr val="006600"/>
                </a:solidFill>
                <a:latin typeface="微软雅黑" panose="020B0503020204020204" pitchFamily="34" charset="-122"/>
                <a:ea typeface="微软雅黑" panose="020B0503020204020204" pitchFamily="34" charset="-122"/>
              </a:rPr>
              <a:t> 2 </a:t>
            </a:r>
            <a:r>
              <a:rPr lang="en-US" altLang="zh-CN" dirty="0">
                <a:solidFill>
                  <a:srgbClr val="006600"/>
                </a:solidFill>
                <a:latin typeface="微软雅黑" panose="020B0503020204020204" pitchFamily="34" charset="-122"/>
                <a:ea typeface="微软雅黑" panose="020B0503020204020204" pitchFamily="34" charset="-122"/>
              </a:rPr>
              <a:t>= (101011.0101111)</a:t>
            </a:r>
            <a:r>
              <a:rPr lang="en-US" altLang="zh-CN" baseline="-30000" dirty="0">
                <a:solidFill>
                  <a:srgbClr val="006600"/>
                </a:solidFill>
                <a:latin typeface="微软雅黑" panose="020B0503020204020204" pitchFamily="34" charset="-122"/>
                <a:ea typeface="微软雅黑" panose="020B0503020204020204" pitchFamily="34" charset="-122"/>
              </a:rPr>
              <a:t> 2</a:t>
            </a:r>
            <a:r>
              <a:rPr lang="en-US" altLang="zh-CN" dirty="0">
                <a:solidFill>
                  <a:srgbClr val="006600"/>
                </a:solidFill>
                <a:latin typeface="微软雅黑" panose="020B0503020204020204" pitchFamily="34" charset="-122"/>
                <a:ea typeface="微软雅黑" panose="020B0503020204020204" pitchFamily="34" charset="-122"/>
              </a:rPr>
              <a:t>  </a:t>
            </a:r>
          </a:p>
          <a:p>
            <a:pPr marL="742950" lvl="1" indent="-285750" algn="just">
              <a:lnSpc>
                <a:spcPct val="135000"/>
              </a:lnSpc>
              <a:spcBef>
                <a:spcPts val="600"/>
              </a:spcBef>
              <a:buNone/>
            </a:pPr>
            <a:r>
              <a:rPr lang="zh-CN" altLang="en-US" dirty="0">
                <a:latin typeface="微软雅黑" panose="020B0503020204020204" pitchFamily="34" charset="-122"/>
                <a:ea typeface="微软雅黑" panose="020B0503020204020204" pitchFamily="34" charset="-122"/>
              </a:rPr>
              <a:t>③ 二进制数转换成八进制数  </a:t>
            </a:r>
          </a:p>
          <a:p>
            <a:pPr marL="742950" lvl="1" indent="-285750" algn="just">
              <a:lnSpc>
                <a:spcPct val="135000"/>
              </a:lnSpc>
              <a:spcBef>
                <a:spcPts val="600"/>
              </a:spcBef>
              <a:buNone/>
            </a:pPr>
            <a:r>
              <a:rPr lang="zh-CN" altLang="en-US" dirty="0">
                <a:solidFill>
                  <a:srgbClr val="006600"/>
                </a:solidFill>
                <a:latin typeface="微软雅黑" panose="020B0503020204020204" pitchFamily="34" charset="-122"/>
                <a:ea typeface="微软雅黑" panose="020B0503020204020204" pitchFamily="34" charset="-122"/>
              </a:rPr>
              <a:t> (0.10101)</a:t>
            </a:r>
            <a:r>
              <a:rPr lang="zh-CN" altLang="en-US" baseline="-30000" dirty="0">
                <a:solidFill>
                  <a:srgbClr val="006600"/>
                </a:solidFill>
                <a:latin typeface="微软雅黑" panose="020B0503020204020204" pitchFamily="34" charset="-122"/>
                <a:ea typeface="微软雅黑" panose="020B0503020204020204" pitchFamily="34" charset="-122"/>
              </a:rPr>
              <a:t> 2 </a:t>
            </a:r>
            <a:r>
              <a:rPr lang="zh-CN" altLang="en-US" dirty="0">
                <a:solidFill>
                  <a:srgbClr val="006600"/>
                </a:solidFill>
                <a:latin typeface="微软雅黑" panose="020B0503020204020204" pitchFamily="34" charset="-122"/>
                <a:ea typeface="微软雅黑" panose="020B0503020204020204" pitchFamily="34" charset="-122"/>
              </a:rPr>
              <a:t>= (  000 . 101  010  )</a:t>
            </a:r>
            <a:r>
              <a:rPr lang="zh-CN" altLang="en-US" baseline="-30000" dirty="0">
                <a:solidFill>
                  <a:srgbClr val="006600"/>
                </a:solidFill>
                <a:latin typeface="微软雅黑" panose="020B0503020204020204" pitchFamily="34" charset="-122"/>
                <a:ea typeface="微软雅黑" panose="020B0503020204020204" pitchFamily="34" charset="-122"/>
              </a:rPr>
              <a:t> 2 </a:t>
            </a:r>
            <a:r>
              <a:rPr lang="zh-CN" altLang="en-US" dirty="0">
                <a:solidFill>
                  <a:srgbClr val="006600"/>
                </a:solidFill>
                <a:latin typeface="微软雅黑" panose="020B0503020204020204" pitchFamily="34" charset="-122"/>
                <a:ea typeface="微软雅黑" panose="020B0503020204020204" pitchFamily="34" charset="-122"/>
              </a:rPr>
              <a:t>= ( 0.52)</a:t>
            </a:r>
            <a:r>
              <a:rPr lang="zh-CN" altLang="en-US" baseline="-30000" dirty="0">
                <a:solidFill>
                  <a:srgbClr val="006600"/>
                </a:solidFill>
                <a:latin typeface="微软雅黑" panose="020B0503020204020204" pitchFamily="34" charset="-122"/>
                <a:ea typeface="微软雅黑" panose="020B0503020204020204" pitchFamily="34" charset="-122"/>
              </a:rPr>
              <a:t> 8</a:t>
            </a:r>
            <a:r>
              <a:rPr lang="zh-CN" altLang="en-US" dirty="0">
                <a:solidFill>
                  <a:srgbClr val="006600"/>
                </a:solidFill>
                <a:latin typeface="微软雅黑" panose="020B0503020204020204" pitchFamily="34" charset="-122"/>
                <a:ea typeface="微软雅黑" panose="020B0503020204020204" pitchFamily="34" charset="-122"/>
              </a:rPr>
              <a:t>  </a:t>
            </a:r>
          </a:p>
          <a:p>
            <a:pPr marL="742950" lvl="1" indent="-285750">
              <a:lnSpc>
                <a:spcPct val="135000"/>
              </a:lnSpc>
              <a:spcBef>
                <a:spcPts val="600"/>
              </a:spcBef>
              <a:buNone/>
            </a:pPr>
            <a:r>
              <a:rPr lang="zh-CN" altLang="en-US" dirty="0">
                <a:latin typeface="微软雅黑" panose="020B0503020204020204" pitchFamily="34" charset="-122"/>
                <a:ea typeface="微软雅黑" panose="020B0503020204020204" pitchFamily="34" charset="-122"/>
              </a:rPr>
              <a:t>④ 二进制数转换成十六进制数</a:t>
            </a:r>
          </a:p>
          <a:p>
            <a:pPr marL="742950" lvl="1" indent="-285750">
              <a:lnSpc>
                <a:spcPct val="135000"/>
              </a:lnSpc>
              <a:spcBef>
                <a:spcPts val="600"/>
              </a:spcBef>
              <a:buNone/>
            </a:pPr>
            <a:r>
              <a:rPr lang="zh-CN" altLang="en-US" dirty="0">
                <a:solidFill>
                  <a:srgbClr val="006600"/>
                </a:solidFill>
                <a:latin typeface="微软雅黑" panose="020B0503020204020204" pitchFamily="34" charset="-122"/>
                <a:ea typeface="微软雅黑" panose="020B0503020204020204" pitchFamily="34" charset="-122"/>
              </a:rPr>
              <a:t>(11001.11)</a:t>
            </a:r>
            <a:r>
              <a:rPr lang="zh-CN" altLang="en-US" baseline="-30000" dirty="0">
                <a:solidFill>
                  <a:srgbClr val="006600"/>
                </a:solidFill>
                <a:latin typeface="微软雅黑" panose="020B0503020204020204" pitchFamily="34" charset="-122"/>
                <a:ea typeface="微软雅黑" panose="020B0503020204020204" pitchFamily="34" charset="-122"/>
              </a:rPr>
              <a:t> 2 </a:t>
            </a:r>
            <a:r>
              <a:rPr lang="zh-CN" altLang="en-US" dirty="0">
                <a:solidFill>
                  <a:srgbClr val="006600"/>
                </a:solidFill>
                <a:latin typeface="微软雅黑" panose="020B0503020204020204" pitchFamily="34" charset="-122"/>
                <a:ea typeface="微软雅黑" panose="020B0503020204020204" pitchFamily="34" charset="-122"/>
              </a:rPr>
              <a:t>= (  0001  1001 . 1100  )</a:t>
            </a:r>
            <a:r>
              <a:rPr lang="zh-CN" altLang="en-US" baseline="-30000" dirty="0">
                <a:solidFill>
                  <a:srgbClr val="006600"/>
                </a:solidFill>
                <a:latin typeface="微软雅黑" panose="020B0503020204020204" pitchFamily="34" charset="-122"/>
                <a:ea typeface="微软雅黑" panose="020B0503020204020204" pitchFamily="34" charset="-122"/>
              </a:rPr>
              <a:t> 2 </a:t>
            </a:r>
            <a:r>
              <a:rPr lang="zh-CN" altLang="en-US" dirty="0">
                <a:solidFill>
                  <a:srgbClr val="006600"/>
                </a:solidFill>
                <a:latin typeface="微软雅黑" panose="020B0503020204020204" pitchFamily="34" charset="-122"/>
                <a:ea typeface="微软雅黑" panose="020B0503020204020204" pitchFamily="34" charset="-122"/>
              </a:rPr>
              <a:t>= ( 19.</a:t>
            </a:r>
            <a:r>
              <a:rPr lang="en-US" altLang="zh-CN" dirty="0">
                <a:solidFill>
                  <a:srgbClr val="006600"/>
                </a:solidFill>
                <a:latin typeface="微软雅黑" panose="020B0503020204020204" pitchFamily="34" charset="-122"/>
                <a:ea typeface="微软雅黑" panose="020B0503020204020204" pitchFamily="34" charset="-122"/>
              </a:rPr>
              <a:t>C )</a:t>
            </a:r>
            <a:r>
              <a:rPr lang="en-US" altLang="zh-CN" baseline="-30000" dirty="0">
                <a:solidFill>
                  <a:srgbClr val="006600"/>
                </a:solidFill>
                <a:latin typeface="微软雅黑" panose="020B0503020204020204" pitchFamily="34" charset="-122"/>
                <a:ea typeface="微软雅黑" panose="020B0503020204020204" pitchFamily="34" charset="-122"/>
              </a:rPr>
              <a:t> 16</a:t>
            </a:r>
            <a:endParaRPr lang="en-US" altLang="zh-CN" dirty="0">
              <a:solidFill>
                <a:srgbClr val="006600"/>
              </a:solidFill>
              <a:latin typeface="微软雅黑" panose="020B0503020204020204" pitchFamily="34" charset="-122"/>
              <a:ea typeface="微软雅黑" panose="020B0503020204020204" pitchFamily="34" charset="-122"/>
            </a:endParaRPr>
          </a:p>
          <a:p>
            <a:pPr marL="742950" lvl="1" indent="-285750">
              <a:lnSpc>
                <a:spcPct val="135000"/>
              </a:lnSpc>
              <a:buNone/>
            </a:pPr>
            <a:endParaRPr lang="zh-CN" altLang="en-US" sz="1800" dirty="0">
              <a:solidFill>
                <a:srgbClr val="006600"/>
              </a:solidFill>
            </a:endParaRPr>
          </a:p>
          <a:p>
            <a:pPr marL="742950" lvl="1" indent="-285750">
              <a:buNone/>
            </a:pPr>
            <a:endParaRPr lang="zh-CN" altLang="en-US" sz="1800" dirty="0">
              <a:latin typeface="华文新魏" pitchFamily="2" charset="-122"/>
            </a:endParaRPr>
          </a:p>
        </p:txBody>
      </p:sp>
      <p:sp>
        <p:nvSpPr>
          <p:cNvPr id="84994" name="Rectangle 3"/>
          <p:cNvSpPr>
            <a:spLocks noGrp="1"/>
          </p:cNvSpPr>
          <p:nvPr>
            <p:ph type="title"/>
          </p:nvPr>
        </p:nvSpPr>
        <p:spPr>
          <a:xfrm>
            <a:off x="800100" y="187325"/>
            <a:ext cx="7453313" cy="481013"/>
          </a:xfrm>
        </p:spPr>
        <p:txBody>
          <a:bodyPr vert="horz" wrap="square" lIns="63500" tIns="25400" rIns="63500" bIns="25400" anchor="ctr" anchorCtr="0">
            <a:spAutoFit/>
          </a:bodyPr>
          <a:lstStyle/>
          <a:p>
            <a:r>
              <a:rPr lang="en-US" altLang="zh-CN" dirty="0">
                <a:ea typeface="宋体" panose="02010600030101010101" pitchFamily="2" charset="-122"/>
              </a:rPr>
              <a:t>Conversions of numbers</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2"/>
          <p:cNvSpPr>
            <a:spLocks noGrp="1"/>
          </p:cNvSpPr>
          <p:nvPr>
            <p:ph type="title"/>
          </p:nvPr>
        </p:nvSpPr>
        <p:spPr>
          <a:xfrm>
            <a:off x="800100" y="190500"/>
            <a:ext cx="7612063" cy="479425"/>
          </a:xfrm>
        </p:spPr>
        <p:txBody>
          <a:bodyPr vert="horz" wrap="square" lIns="63500" tIns="25400" rIns="63500" bIns="25400" anchor="t" anchorCtr="0">
            <a:spAutoFit/>
          </a:bodyPr>
          <a:lstStyle/>
          <a:p>
            <a:r>
              <a:rPr lang="en-US" altLang="zh-CN" dirty="0">
                <a:ea typeface="宋体" panose="02010600030101010101" pitchFamily="2" charset="-122"/>
              </a:rPr>
              <a:t>Conversions of numbers</a:t>
            </a:r>
          </a:p>
        </p:txBody>
      </p:sp>
      <p:sp>
        <p:nvSpPr>
          <p:cNvPr id="86018" name="Rectangle 3"/>
          <p:cNvSpPr>
            <a:spLocks noGrp="1"/>
          </p:cNvSpPr>
          <p:nvPr>
            <p:ph idx="1"/>
          </p:nvPr>
        </p:nvSpPr>
        <p:spPr>
          <a:xfrm>
            <a:off x="261938" y="582613"/>
            <a:ext cx="8686800" cy="5280025"/>
          </a:xfrm>
        </p:spPr>
        <p:txBody>
          <a:bodyPr vert="horz" wrap="square" lIns="63500" tIns="25400" rIns="63500" bIns="25400" anchor="t" anchorCtr="0">
            <a:spAutoFit/>
          </a:bodyPr>
          <a:lstStyle/>
          <a:p>
            <a:pPr marL="342900" indent="-342900">
              <a:lnSpc>
                <a:spcPct val="90000"/>
              </a:lnSpc>
              <a:buNone/>
            </a:pPr>
            <a:endParaRPr lang="zh-CN" altLang="en-US" dirty="0"/>
          </a:p>
          <a:p>
            <a:pPr marL="742950" lvl="1" indent="-285750">
              <a:lnSpc>
                <a:spcPct val="130000"/>
              </a:lnSpc>
              <a:spcBef>
                <a:spcPct val="30000"/>
              </a:spcBef>
              <a:buNone/>
            </a:pPr>
            <a:r>
              <a:rPr lang="en-US" altLang="zh-CN" dirty="0">
                <a:latin typeface="微软雅黑" panose="020B0503020204020204" pitchFamily="34" charset="-122"/>
                <a:ea typeface="微软雅黑" panose="020B0503020204020204" pitchFamily="34" charset="-122"/>
              </a:rPr>
              <a:t>(2) R</a:t>
            </a:r>
            <a:r>
              <a:rPr lang="zh-CN" altLang="en-US" dirty="0">
                <a:latin typeface="微软雅黑" panose="020B0503020204020204" pitchFamily="34" charset="-122"/>
                <a:ea typeface="微软雅黑" panose="020B0503020204020204" pitchFamily="34" charset="-122"/>
              </a:rPr>
              <a:t>进制数 =&gt; 十进制数</a:t>
            </a:r>
          </a:p>
          <a:p>
            <a:pPr marL="742950" lvl="1" indent="-285750">
              <a:lnSpc>
                <a:spcPct val="130000"/>
              </a:lnSpc>
              <a:spcBef>
                <a:spcPct val="30000"/>
              </a:spcBef>
              <a:buNone/>
            </a:pPr>
            <a:r>
              <a:rPr lang="zh-CN" altLang="en-US" dirty="0">
                <a:solidFill>
                  <a:schemeClr val="accent2"/>
                </a:solidFill>
                <a:latin typeface="微软雅黑" panose="020B0503020204020204" pitchFamily="34" charset="-122"/>
                <a:ea typeface="微软雅黑" panose="020B0503020204020204" pitchFamily="34" charset="-122"/>
              </a:rPr>
              <a:t>   </a:t>
            </a:r>
            <a:r>
              <a:rPr lang="zh-CN" altLang="en-US" dirty="0">
                <a:solidFill>
                  <a:srgbClr val="993300"/>
                </a:solidFill>
                <a:latin typeface="微软雅黑" panose="020B0503020204020204" pitchFamily="34" charset="-122"/>
                <a:ea typeface="微软雅黑" panose="020B0503020204020204" pitchFamily="34" charset="-122"/>
              </a:rPr>
              <a:t>按“权”展开 (</a:t>
            </a:r>
            <a:r>
              <a:rPr lang="en-US" altLang="zh-CN" dirty="0">
                <a:solidFill>
                  <a:srgbClr val="993300"/>
                </a:solidFill>
                <a:latin typeface="微软雅黑" panose="020B0503020204020204" pitchFamily="34" charset="-122"/>
                <a:ea typeface="微软雅黑" panose="020B0503020204020204" pitchFamily="34" charset="-122"/>
              </a:rPr>
              <a:t>a power of R)</a:t>
            </a:r>
          </a:p>
          <a:p>
            <a:pPr marL="742950" lvl="1" indent="-285750">
              <a:lnSpc>
                <a:spcPct val="130000"/>
              </a:lnSpc>
              <a:spcBef>
                <a:spcPct val="30000"/>
              </a:spcBef>
              <a:buNone/>
            </a:pPr>
            <a:r>
              <a:rPr lang="en-US" altLang="zh-CN" dirty="0">
                <a:latin typeface="微软雅黑" panose="020B0503020204020204" pitchFamily="34" charset="-122"/>
                <a:ea typeface="微软雅黑" panose="020B0503020204020204" pitchFamily="34" charset="-122"/>
              </a:rPr>
              <a:t> </a:t>
            </a:r>
            <a:r>
              <a:rPr lang="zh-CN" altLang="en-US" dirty="0">
                <a:solidFill>
                  <a:srgbClr val="006600"/>
                </a:solidFill>
                <a:latin typeface="微软雅黑" panose="020B0503020204020204" pitchFamily="34" charset="-122"/>
                <a:ea typeface="微软雅黑" panose="020B0503020204020204" pitchFamily="34" charset="-122"/>
              </a:rPr>
              <a:t>例1: </a:t>
            </a:r>
            <a:r>
              <a:rPr lang="zh-CN" altLang="en-US"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(10101.01)</a:t>
            </a:r>
            <a:r>
              <a:rPr lang="zh-CN" altLang="en-US" baseline="-25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2</a:t>
            </a:r>
            <a:r>
              <a:rPr lang="zh-CN" altLang="en-US"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x2</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4</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+1x 2</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2</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+1x2</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0</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+1x2</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-2</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=(21.25)</a:t>
            </a:r>
            <a:r>
              <a:rPr lang="zh-CN" altLang="en-US" baseline="-25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10</a:t>
            </a:r>
          </a:p>
          <a:p>
            <a:pPr marL="742950" lvl="1" indent="-285750">
              <a:lnSpc>
                <a:spcPct val="130000"/>
              </a:lnSpc>
              <a:spcBef>
                <a:spcPct val="30000"/>
              </a:spcBef>
              <a:buNone/>
            </a:pPr>
            <a:r>
              <a:rPr lang="en-US" altLang="zh-CN" dirty="0">
                <a:solidFill>
                  <a:srgbClr val="006600"/>
                </a:solidFill>
                <a:latin typeface="微软雅黑" panose="020B0503020204020204" pitchFamily="34" charset="-122"/>
                <a:ea typeface="微软雅黑" panose="020B0503020204020204" pitchFamily="34" charset="-122"/>
              </a:rPr>
              <a:t> </a:t>
            </a:r>
            <a:r>
              <a:rPr lang="zh-CN" altLang="en-US" dirty="0">
                <a:solidFill>
                  <a:srgbClr val="006600"/>
                </a:solidFill>
                <a:latin typeface="微软雅黑" panose="020B0503020204020204" pitchFamily="34" charset="-122"/>
                <a:ea typeface="微软雅黑" panose="020B0503020204020204" pitchFamily="34" charset="-122"/>
              </a:rPr>
              <a:t>例2: </a:t>
            </a:r>
            <a:r>
              <a:rPr lang="zh-CN" altLang="en-US"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(307.6)</a:t>
            </a:r>
            <a:r>
              <a:rPr lang="zh-CN" altLang="en-US" baseline="-25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8</a:t>
            </a:r>
            <a:r>
              <a:rPr lang="zh-CN" altLang="en-US"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=3</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x8</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2</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+7x8</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0</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+6x8</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=(199.75)</a:t>
            </a:r>
            <a:r>
              <a:rPr lang="zh-CN" altLang="en-US" baseline="-25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10</a:t>
            </a:r>
          </a:p>
          <a:p>
            <a:pPr marL="742950" lvl="1" indent="-285750">
              <a:lnSpc>
                <a:spcPct val="130000"/>
              </a:lnSpc>
              <a:spcBef>
                <a:spcPct val="30000"/>
              </a:spcBef>
              <a:buNone/>
            </a:pPr>
            <a:r>
              <a:rPr lang="en-US" altLang="zh-CN" dirty="0">
                <a:solidFill>
                  <a:srgbClr val="006600"/>
                </a:solidFill>
                <a:latin typeface="微软雅黑" panose="020B0503020204020204" pitchFamily="34" charset="-122"/>
                <a:ea typeface="微软雅黑" panose="020B0503020204020204" pitchFamily="34" charset="-122"/>
              </a:rPr>
              <a:t> </a:t>
            </a:r>
            <a:r>
              <a:rPr lang="zh-CN" altLang="en-US" dirty="0">
                <a:solidFill>
                  <a:srgbClr val="006600"/>
                </a:solidFill>
                <a:latin typeface="微软雅黑" panose="020B0503020204020204" pitchFamily="34" charset="-122"/>
                <a:ea typeface="微软雅黑" panose="020B0503020204020204" pitchFamily="34" charset="-122"/>
              </a:rPr>
              <a:t>例1: </a:t>
            </a:r>
            <a:r>
              <a:rPr lang="zh-CN" altLang="en-US"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(3</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A. 1)</a:t>
            </a:r>
            <a:r>
              <a:rPr lang="en-US" altLang="zh-CN" baseline="-25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16</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=3x16</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+10x16</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0</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+1x16</a:t>
            </a:r>
            <a:r>
              <a:rPr lang="en-US" altLang="zh-CN" baseline="30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a:t>
            </a:r>
            <a:r>
              <a:rPr lang="en-US" altLang="zh-CN"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=(58.0625)</a:t>
            </a:r>
            <a:r>
              <a:rPr lang="zh-CN" altLang="en-US" baseline="-25000" dirty="0">
                <a:solidFill>
                  <a:srgbClr val="006600"/>
                </a:solidFill>
                <a:latin typeface="微软雅黑" panose="020B0503020204020204" pitchFamily="34" charset="-122"/>
                <a:ea typeface="微软雅黑" panose="020B0503020204020204" pitchFamily="34" charset="-122"/>
                <a:sym typeface="Wingdings" panose="05000000000000000000" pitchFamily="2" charset="2"/>
              </a:rPr>
              <a:t>10</a:t>
            </a:r>
          </a:p>
          <a:p>
            <a:pPr marL="742950" lvl="1" indent="-285750">
              <a:lnSpc>
                <a:spcPct val="130000"/>
              </a:lnSpc>
              <a:spcBef>
                <a:spcPct val="30000"/>
              </a:spcBef>
              <a:buNone/>
            </a:pPr>
            <a:r>
              <a:rPr lang="en-US" altLang="zh-CN" dirty="0">
                <a:latin typeface="微软雅黑" panose="020B0503020204020204" pitchFamily="34" charset="-122"/>
                <a:ea typeface="微软雅黑" panose="020B0503020204020204" pitchFamily="34" charset="-122"/>
              </a:rPr>
              <a:t>(3) </a:t>
            </a:r>
            <a:r>
              <a:rPr lang="zh-CN" altLang="en-US" dirty="0">
                <a:latin typeface="微软雅黑" panose="020B0503020204020204" pitchFamily="34" charset="-122"/>
                <a:ea typeface="微软雅黑" panose="020B0503020204020204" pitchFamily="34" charset="-122"/>
              </a:rPr>
              <a:t>十进制数 =&gt; </a:t>
            </a:r>
            <a:r>
              <a:rPr lang="en-US" altLang="zh-CN" dirty="0">
                <a:latin typeface="微软雅黑" panose="020B0503020204020204" pitchFamily="34" charset="-122"/>
                <a:ea typeface="微软雅黑" panose="020B0503020204020204" pitchFamily="34" charset="-122"/>
              </a:rPr>
              <a:t>R</a:t>
            </a:r>
            <a:r>
              <a:rPr lang="zh-CN" altLang="en-US" dirty="0">
                <a:latin typeface="微软雅黑" panose="020B0503020204020204" pitchFamily="34" charset="-122"/>
                <a:ea typeface="微软雅黑" panose="020B0503020204020204" pitchFamily="34" charset="-122"/>
              </a:rPr>
              <a:t>进制数</a:t>
            </a:r>
          </a:p>
          <a:p>
            <a:pPr marL="742950" lvl="1" indent="-285750">
              <a:lnSpc>
                <a:spcPct val="130000"/>
              </a:lnSpc>
              <a:spcBef>
                <a:spcPct val="30000"/>
              </a:spcBef>
              <a:buNone/>
            </a:pPr>
            <a:r>
              <a:rPr lang="en-US" altLang="zh-CN" dirty="0">
                <a:latin typeface="微软雅黑" panose="020B0503020204020204" pitchFamily="34" charset="-122"/>
                <a:ea typeface="微软雅黑" panose="020B0503020204020204" pitchFamily="34" charset="-122"/>
              </a:rPr>
              <a:t>    </a:t>
            </a:r>
            <a:r>
              <a:rPr lang="zh-CN" altLang="en-US" dirty="0">
                <a:solidFill>
                  <a:srgbClr val="993300"/>
                </a:solidFill>
                <a:latin typeface="微软雅黑" panose="020B0503020204020204" pitchFamily="34" charset="-122"/>
                <a:ea typeface="微软雅黑" panose="020B0503020204020204" pitchFamily="34" charset="-122"/>
              </a:rPr>
              <a:t>整数部分和小数部分分别转换</a:t>
            </a:r>
          </a:p>
          <a:p>
            <a:pPr marL="742950" lvl="1" indent="-285750">
              <a:lnSpc>
                <a:spcPct val="130000"/>
              </a:lnSpc>
              <a:spcBef>
                <a:spcPct val="30000"/>
              </a:spcBef>
              <a:buNone/>
            </a:pPr>
            <a:r>
              <a:rPr lang="zh-CN" altLang="en-US" dirty="0">
                <a:solidFill>
                  <a:schemeClr val="tx1"/>
                </a:solidFill>
                <a:latin typeface="微软雅黑" panose="020B0503020204020204" pitchFamily="34" charset="-122"/>
                <a:ea typeface="微软雅黑" panose="020B0503020204020204" pitchFamily="34" charset="-122"/>
              </a:rPr>
              <a:t>① 整数(</a:t>
            </a:r>
            <a:r>
              <a:rPr lang="en-US" altLang="zh-CN" dirty="0">
                <a:solidFill>
                  <a:schemeClr val="tx1"/>
                </a:solidFill>
                <a:latin typeface="微软雅黑" panose="020B0503020204020204" pitchFamily="34" charset="-122"/>
                <a:ea typeface="微软雅黑" panose="020B0503020204020204" pitchFamily="34" charset="-122"/>
              </a:rPr>
              <a:t>integral part)----“</a:t>
            </a:r>
            <a:r>
              <a:rPr lang="zh-CN" altLang="en-US" dirty="0">
                <a:solidFill>
                  <a:schemeClr val="tx1"/>
                </a:solidFill>
                <a:latin typeface="微软雅黑" panose="020B0503020204020204" pitchFamily="34" charset="-122"/>
                <a:ea typeface="微软雅黑" panose="020B0503020204020204" pitchFamily="34" charset="-122"/>
              </a:rPr>
              <a:t>除基取余，上右下左”</a:t>
            </a:r>
          </a:p>
          <a:p>
            <a:pPr marL="742950" lvl="1" indent="-285750">
              <a:lnSpc>
                <a:spcPct val="130000"/>
              </a:lnSpc>
              <a:spcBef>
                <a:spcPct val="30000"/>
              </a:spcBef>
              <a:buNone/>
            </a:pPr>
            <a:r>
              <a:rPr lang="zh-CN" altLang="en-US" dirty="0">
                <a:solidFill>
                  <a:schemeClr val="tx1"/>
                </a:solidFill>
                <a:latin typeface="微软雅黑" panose="020B0503020204020204" pitchFamily="34" charset="-122"/>
                <a:ea typeface="微软雅黑" panose="020B0503020204020204" pitchFamily="34" charset="-122"/>
              </a:rPr>
              <a:t>② 小数(</a:t>
            </a:r>
            <a:r>
              <a:rPr lang="en-US" altLang="zh-CN" dirty="0">
                <a:solidFill>
                  <a:schemeClr val="tx1"/>
                </a:solidFill>
                <a:latin typeface="微软雅黑" panose="020B0503020204020204" pitchFamily="34" charset="-122"/>
                <a:ea typeface="微软雅黑" panose="020B0503020204020204" pitchFamily="34" charset="-122"/>
              </a:rPr>
              <a:t>fractional part)----“</a:t>
            </a:r>
            <a:r>
              <a:rPr lang="zh-CN" altLang="en-US" dirty="0">
                <a:solidFill>
                  <a:schemeClr val="tx1"/>
                </a:solidFill>
                <a:latin typeface="微软雅黑" panose="020B0503020204020204" pitchFamily="34" charset="-122"/>
                <a:ea typeface="微软雅黑" panose="020B0503020204020204" pitchFamily="34" charset="-122"/>
              </a:rPr>
              <a:t>乘基取整，上左下右”</a:t>
            </a:r>
            <a:endParaRPr lang="en-US" altLang="zh-CN" dirty="0">
              <a:solidFill>
                <a:schemeClr val="tx1"/>
              </a:solidFill>
              <a:latin typeface="微软雅黑" panose="020B0503020204020204" pitchFamily="34" charset="-122"/>
              <a:ea typeface="微软雅黑" panose="020B0503020204020204" pitchFamily="34" charset="-122"/>
            </a:endParaRPr>
          </a:p>
          <a:p>
            <a:pPr marL="742950" lvl="1" indent="-285750">
              <a:lnSpc>
                <a:spcPct val="130000"/>
              </a:lnSpc>
              <a:spcBef>
                <a:spcPct val="30000"/>
              </a:spcBef>
              <a:buNone/>
            </a:pPr>
            <a:r>
              <a:rPr lang="zh-CN" altLang="en-US" dirty="0">
                <a:solidFill>
                  <a:srgbClr val="FF0000"/>
                </a:solidFill>
                <a:latin typeface="微软雅黑" panose="020B0503020204020204" pitchFamily="34" charset="-122"/>
                <a:ea typeface="微软雅黑" panose="020B0503020204020204" pitchFamily="34" charset="-122"/>
              </a:rPr>
              <a:t>    </a:t>
            </a:r>
            <a:endParaRPr lang="zh-CN" altLang="en-US" dirty="0">
              <a:solidFill>
                <a:srgbClr val="006600"/>
              </a:solidFill>
              <a:latin typeface="微软雅黑" panose="020B0503020204020204" pitchFamily="34" charset="-122"/>
              <a:ea typeface="微软雅黑" panose="020B0503020204020204" pitchFamily="34" charset="-122"/>
            </a:endParaRPr>
          </a:p>
        </p:txBody>
      </p:sp>
      <p:sp>
        <p:nvSpPr>
          <p:cNvPr id="86019" name="右大括号 1"/>
          <p:cNvSpPr/>
          <p:nvPr/>
        </p:nvSpPr>
        <p:spPr>
          <a:xfrm>
            <a:off x="6700838" y="4459288"/>
            <a:ext cx="238125" cy="739775"/>
          </a:xfrm>
          <a:prstGeom prst="rightBrace">
            <a:avLst>
              <a:gd name="adj1" fmla="val 9981"/>
              <a:gd name="adj2" fmla="val 52542"/>
            </a:avLst>
          </a:prstGeom>
          <a:noFill/>
          <a:ln w="38100" cap="flat" cmpd="sng">
            <a:solidFill>
              <a:srgbClr val="000000"/>
            </a:solidFill>
            <a:prstDash val="solid"/>
            <a:round/>
            <a:headEnd type="none" w="med" len="med"/>
            <a:tailEnd type="none" w="med" len="med"/>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86020" name="文本框 2"/>
          <p:cNvSpPr txBox="1"/>
          <p:nvPr/>
        </p:nvSpPr>
        <p:spPr>
          <a:xfrm>
            <a:off x="6938963" y="4643438"/>
            <a:ext cx="1725612" cy="369887"/>
          </a:xfrm>
          <a:prstGeom prst="rect">
            <a:avLst/>
          </a:prstGeom>
          <a:noFill/>
          <a:ln w="9525">
            <a:noFill/>
          </a:ln>
        </p:spPr>
        <p:txBody>
          <a:bodyPr anchor="t" anchorCtr="0">
            <a:spAutoFit/>
          </a:bodyPr>
          <a:lstStyle/>
          <a:p>
            <a:pPr eaLnBrk="0" hangingPunct="0"/>
            <a:r>
              <a:rPr lang="zh-CN" altLang="en-US" sz="1800" dirty="0">
                <a:solidFill>
                  <a:srgbClr val="FF0000"/>
                </a:solidFill>
                <a:latin typeface="微软雅黑" panose="020B0503020204020204" pitchFamily="34" charset="-122"/>
                <a:ea typeface="微软雅黑" panose="020B0503020204020204" pitchFamily="34" charset="-122"/>
              </a:rPr>
              <a:t>理论上的做法</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p:cNvSpPr>
            <a:spLocks noGrp="1"/>
          </p:cNvSpPr>
          <p:nvPr>
            <p:ph idx="1"/>
          </p:nvPr>
        </p:nvSpPr>
        <p:spPr>
          <a:xfrm>
            <a:off x="444500" y="889000"/>
            <a:ext cx="8191500" cy="423863"/>
          </a:xfrm>
        </p:spPr>
        <p:txBody>
          <a:bodyPr vert="horz" wrap="square" lIns="63500" tIns="25400" rIns="63500" bIns="25400" anchor="t" anchorCtr="0">
            <a:spAutoFit/>
          </a:bodyPr>
          <a:lstStyle/>
          <a:p>
            <a:pPr marL="342900" indent="-342900">
              <a:buNone/>
            </a:pPr>
            <a:r>
              <a:rPr lang="zh-CN" altLang="en-US" dirty="0">
                <a:latin typeface="微软雅黑" panose="020B0503020204020204" pitchFamily="34" charset="-122"/>
                <a:ea typeface="微软雅黑" panose="020B0503020204020204" pitchFamily="34" charset="-122"/>
              </a:rPr>
              <a:t>例1</a:t>
            </a:r>
            <a:r>
              <a:rPr lang="zh-CN" altLang="en-US" dirty="0">
                <a:latin typeface="微软雅黑" panose="020B0503020204020204" pitchFamily="34" charset="-122"/>
                <a:ea typeface="微软雅黑" panose="020B0503020204020204" pitchFamily="34" charset="-122"/>
                <a:sym typeface="Wingdings" panose="05000000000000000000" pitchFamily="2" charset="2"/>
              </a:rPr>
              <a:t>: (835.6785)</a:t>
            </a:r>
            <a:r>
              <a:rPr lang="zh-CN" altLang="en-US" baseline="-25000" dirty="0">
                <a:latin typeface="微软雅黑" panose="020B0503020204020204" pitchFamily="34" charset="-122"/>
                <a:ea typeface="微软雅黑" panose="020B0503020204020204" pitchFamily="34" charset="-122"/>
                <a:sym typeface="Wingdings" panose="05000000000000000000" pitchFamily="2" charset="2"/>
              </a:rPr>
              <a:t>10</a:t>
            </a:r>
            <a:r>
              <a:rPr lang="zh-CN" altLang="en-US" dirty="0">
                <a:latin typeface="微软雅黑" panose="020B0503020204020204" pitchFamily="34" charset="-122"/>
                <a:ea typeface="微软雅黑" panose="020B0503020204020204" pitchFamily="34" charset="-122"/>
                <a:sym typeface="Wingdings" panose="05000000000000000000" pitchFamily="2" charset="2"/>
              </a:rPr>
              <a:t>=(1101000011.1011)</a:t>
            </a:r>
            <a:r>
              <a:rPr lang="zh-CN" altLang="en-US" baseline="-25000" dirty="0">
                <a:latin typeface="微软雅黑" panose="020B0503020204020204" pitchFamily="34" charset="-122"/>
                <a:ea typeface="微软雅黑" panose="020B0503020204020204" pitchFamily="34" charset="-122"/>
                <a:sym typeface="Wingdings" panose="05000000000000000000" pitchFamily="2" charset="2"/>
              </a:rPr>
              <a:t>2</a:t>
            </a:r>
            <a:endParaRPr lang="zh-CN" altLang="en-US" baseline="-25000" dirty="0">
              <a:latin typeface="微软雅黑" panose="020B0503020204020204" pitchFamily="34" charset="-122"/>
              <a:ea typeface="微软雅黑" panose="020B0503020204020204" pitchFamily="34" charset="-122"/>
            </a:endParaRPr>
          </a:p>
        </p:txBody>
      </p:sp>
      <p:pic>
        <p:nvPicPr>
          <p:cNvPr id="87042" name="Picture 3" descr="数据转换1"/>
          <p:cNvPicPr>
            <a:picLocks noChangeAspect="1"/>
          </p:cNvPicPr>
          <p:nvPr/>
        </p:nvPicPr>
        <p:blipFill>
          <a:blip r:embed="rId2"/>
          <a:stretch>
            <a:fillRect/>
          </a:stretch>
        </p:blipFill>
        <p:spPr>
          <a:xfrm>
            <a:off x="228600" y="1981200"/>
            <a:ext cx="4579938" cy="4040188"/>
          </a:xfrm>
          <a:prstGeom prst="rect">
            <a:avLst/>
          </a:prstGeom>
          <a:noFill/>
          <a:ln w="9525">
            <a:noFill/>
          </a:ln>
        </p:spPr>
      </p:pic>
      <p:pic>
        <p:nvPicPr>
          <p:cNvPr id="87043" name="Picture 4" descr="小数转换"/>
          <p:cNvPicPr>
            <a:picLocks noChangeAspect="1"/>
          </p:cNvPicPr>
          <p:nvPr/>
        </p:nvPicPr>
        <p:blipFill>
          <a:blip r:embed="rId3"/>
          <a:stretch>
            <a:fillRect/>
          </a:stretch>
        </p:blipFill>
        <p:spPr>
          <a:xfrm>
            <a:off x="5275263" y="1981200"/>
            <a:ext cx="3422650" cy="4040188"/>
          </a:xfrm>
          <a:prstGeom prst="rect">
            <a:avLst/>
          </a:prstGeom>
          <a:noFill/>
          <a:ln w="9525">
            <a:noFill/>
          </a:ln>
        </p:spPr>
      </p:pic>
      <p:sp>
        <p:nvSpPr>
          <p:cNvPr id="87044" name="Rectangle 5"/>
          <p:cNvSpPr/>
          <p:nvPr/>
        </p:nvSpPr>
        <p:spPr>
          <a:xfrm>
            <a:off x="344488" y="1447800"/>
            <a:ext cx="4541837" cy="396875"/>
          </a:xfrm>
          <a:prstGeom prst="rect">
            <a:avLst/>
          </a:prstGeom>
          <a:noFill/>
          <a:ln w="9525">
            <a:noFill/>
          </a:ln>
        </p:spPr>
        <p:txBody>
          <a:bodyPr anchor="t" anchorCtr="0">
            <a:spAutoFit/>
          </a:bodyPr>
          <a:lstStyle/>
          <a:p>
            <a:pPr lvl="1" indent="0" algn="ctr" eaLnBrk="1" hangingPunct="1">
              <a:spcBef>
                <a:spcPct val="20000"/>
              </a:spcBef>
              <a:buClr>
                <a:schemeClr val="accent1"/>
              </a:buClr>
            </a:pPr>
            <a:r>
              <a:rPr lang="zh-CN" altLang="en-US" sz="2000" dirty="0">
                <a:solidFill>
                  <a:srgbClr val="993300"/>
                </a:solidFill>
                <a:latin typeface="微软雅黑" panose="020B0503020204020204" pitchFamily="34" charset="-122"/>
                <a:ea typeface="微软雅黑" panose="020B0503020204020204" pitchFamily="34" charset="-122"/>
              </a:rPr>
              <a:t>整数----“除基取余，上右下左”</a:t>
            </a:r>
          </a:p>
        </p:txBody>
      </p:sp>
      <p:sp>
        <p:nvSpPr>
          <p:cNvPr id="87045" name="Rectangle 6"/>
          <p:cNvSpPr/>
          <p:nvPr/>
        </p:nvSpPr>
        <p:spPr>
          <a:xfrm>
            <a:off x="4518025" y="1446213"/>
            <a:ext cx="4429125" cy="400050"/>
          </a:xfrm>
          <a:prstGeom prst="rect">
            <a:avLst/>
          </a:prstGeom>
          <a:noFill/>
          <a:ln w="9525">
            <a:noFill/>
          </a:ln>
        </p:spPr>
        <p:txBody>
          <a:bodyPr wrap="none" anchor="t" anchorCtr="0">
            <a:spAutoFit/>
          </a:bodyPr>
          <a:lstStyle/>
          <a:p>
            <a:pPr lvl="1" indent="0" algn="ctr" eaLnBrk="1" hangingPunct="1">
              <a:spcBef>
                <a:spcPct val="20000"/>
              </a:spcBef>
              <a:buClr>
                <a:schemeClr val="accent1"/>
              </a:buClr>
            </a:pPr>
            <a:r>
              <a:rPr lang="zh-CN" altLang="en-US" sz="2000" dirty="0">
                <a:solidFill>
                  <a:srgbClr val="993300"/>
                </a:solidFill>
                <a:latin typeface="微软雅黑" panose="020B0503020204020204" pitchFamily="34" charset="-122"/>
                <a:ea typeface="微软雅黑" panose="020B0503020204020204" pitchFamily="34" charset="-122"/>
              </a:rPr>
              <a:t>小数----“乘基取整，上左下右”</a:t>
            </a:r>
          </a:p>
        </p:txBody>
      </p:sp>
      <p:sp>
        <p:nvSpPr>
          <p:cNvPr id="87046" name="Rectangle 7"/>
          <p:cNvSpPr/>
          <p:nvPr/>
        </p:nvSpPr>
        <p:spPr>
          <a:xfrm>
            <a:off x="5029200" y="1981200"/>
            <a:ext cx="3886200" cy="4343400"/>
          </a:xfrm>
          <a:prstGeom prst="rect">
            <a:avLst/>
          </a:prstGeom>
          <a:noFill/>
          <a:ln w="12700" cap="flat" cmpd="sng">
            <a:solidFill>
              <a:srgbClr val="339966"/>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87047" name="Rectangle 8"/>
          <p:cNvSpPr/>
          <p:nvPr/>
        </p:nvSpPr>
        <p:spPr>
          <a:xfrm>
            <a:off x="228600" y="1981200"/>
            <a:ext cx="4572000" cy="4419600"/>
          </a:xfrm>
          <a:prstGeom prst="rect">
            <a:avLst/>
          </a:prstGeom>
          <a:noFill/>
          <a:ln w="9525" cap="flat" cmpd="sng">
            <a:solidFill>
              <a:srgbClr val="339966"/>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87048" name="Rectangle 9"/>
          <p:cNvSpPr>
            <a:spLocks noGrp="1"/>
          </p:cNvSpPr>
          <p:nvPr>
            <p:ph type="title"/>
          </p:nvPr>
        </p:nvSpPr>
        <p:spPr>
          <a:xfrm>
            <a:off x="800100" y="166688"/>
            <a:ext cx="7845425" cy="522287"/>
          </a:xfrm>
        </p:spPr>
        <p:txBody>
          <a:bodyPr vert="horz" wrap="square" lIns="91440" tIns="45720" rIns="91440" bIns="45720" anchor="ctr" anchorCtr="0">
            <a:spAutoFit/>
          </a:bodyPr>
          <a:lstStyle/>
          <a:p>
            <a:r>
              <a:rPr lang="en-US" altLang="zh-CN" dirty="0">
                <a:ea typeface="宋体" panose="02010600030101010101" pitchFamily="2" charset="-122"/>
              </a:rPr>
              <a:t>Decimal to Binary Conversions </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idx="1"/>
          </p:nvPr>
        </p:nvSpPr>
        <p:spPr>
          <a:xfrm>
            <a:off x="444500" y="889000"/>
            <a:ext cx="8191500" cy="457200"/>
          </a:xfrm>
        </p:spPr>
        <p:txBody>
          <a:bodyPr vert="horz" wrap="square" lIns="63500" tIns="25400" rIns="63500" bIns="25400" numCol="1" anchor="t" anchorCtr="0" compatLnSpc="1">
            <a:spAutoFit/>
          </a:bodyPr>
          <a:lstStyle/>
          <a:p>
            <a:pPr marL="342900" marR="0" lvl="0" indent="-34290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None/>
              <a:defRPr/>
            </a:pPr>
            <a:r>
              <a:rPr kumimoji="0" lang="zh-CN" altLang="en-US" sz="2200" b="1" i="0" u="none" strike="noStrike" kern="0" cap="none" spc="0" normalizeH="0" baseline="0" noProof="0" dirty="0">
                <a:ln>
                  <a:noFill/>
                </a:ln>
                <a:solidFill>
                  <a:schemeClr val="tx1"/>
                </a:solidFill>
                <a:effectLst/>
                <a:uLnTx/>
                <a:uFillTx/>
                <a:latin typeface="+mn-lt"/>
                <a:ea typeface="+mn-ea"/>
                <a:cs typeface="+mn-cs"/>
              </a:rPr>
              <a:t>例2</a:t>
            </a:r>
            <a:r>
              <a:rPr kumimoji="0" lang="zh-CN" altLang="en-US" sz="2200" b="1" i="0" u="none" strike="noStrike" kern="0" cap="none" spc="0" normalizeH="0" baseline="0" noProof="0" dirty="0">
                <a:ln>
                  <a:noFill/>
                </a:ln>
                <a:solidFill>
                  <a:schemeClr val="tx1"/>
                </a:solidFill>
                <a:effectLst/>
                <a:uLnTx/>
                <a:uFillTx/>
                <a:latin typeface="+mn-lt"/>
                <a:ea typeface="+mn-ea"/>
                <a:cs typeface="+mn-cs"/>
                <a:sym typeface="Wingdings" panose="05000000000000000000" pitchFamily="2" charset="2"/>
              </a:rPr>
              <a:t>: (835.63)</a:t>
            </a:r>
            <a:r>
              <a:rPr kumimoji="0" lang="zh-CN" altLang="en-US" sz="2200" b="1" i="0" u="none" strike="noStrike" kern="0" cap="none" spc="0" normalizeH="0" baseline="-25000" noProof="0" dirty="0">
                <a:ln>
                  <a:noFill/>
                </a:ln>
                <a:solidFill>
                  <a:schemeClr val="tx1"/>
                </a:solidFill>
                <a:effectLst/>
                <a:uLnTx/>
                <a:uFillTx/>
                <a:latin typeface="+mn-lt"/>
                <a:ea typeface="+mn-ea"/>
                <a:cs typeface="+mn-cs"/>
                <a:sym typeface="Wingdings" panose="05000000000000000000" pitchFamily="2" charset="2"/>
              </a:rPr>
              <a:t>10</a:t>
            </a:r>
            <a:r>
              <a:rPr kumimoji="0" lang="zh-CN" altLang="en-US" sz="2200" b="1" i="0" u="none" strike="noStrike" kern="0" cap="none" spc="0" normalizeH="0" baseline="0" noProof="0" dirty="0">
                <a:ln>
                  <a:noFill/>
                </a:ln>
                <a:solidFill>
                  <a:schemeClr val="tx1"/>
                </a:solidFill>
                <a:effectLst/>
                <a:uLnTx/>
                <a:uFillTx/>
                <a:latin typeface="+mn-lt"/>
                <a:ea typeface="+mn-ea"/>
                <a:cs typeface="+mn-cs"/>
                <a:sym typeface="Wingdings" panose="05000000000000000000" pitchFamily="2" charset="2"/>
              </a:rPr>
              <a:t>=(1503.50243</a:t>
            </a:r>
            <a:r>
              <a:rPr kumimoji="0" lang="zh-CN" altLang="en-US" sz="2200" b="1" i="0" u="none" strike="noStrike" kern="0" cap="none" spc="0" normalizeH="0" baseline="0" noProof="0" dirty="0">
                <a:ln>
                  <a:noFill/>
                </a:ln>
                <a:solidFill>
                  <a:schemeClr val="tx1"/>
                </a:solidFill>
                <a:effectLst/>
                <a:uLnTx/>
                <a:uFillTx/>
                <a:latin typeface="+mn-ea"/>
                <a:ea typeface="+mn-ea"/>
                <a:cs typeface="Times New Roman" panose="02020603050405020304" pitchFamily="18" charset="0"/>
                <a:sym typeface="Wingdings" panose="05000000000000000000" pitchFamily="2" charset="2"/>
              </a:rPr>
              <a:t>…</a:t>
            </a:r>
            <a:r>
              <a:rPr kumimoji="0" lang="zh-CN" altLang="en-US" sz="2200" b="1" i="0" u="none" strike="noStrike" kern="0" cap="none" spc="0" normalizeH="0" baseline="0" noProof="0" dirty="0">
                <a:ln>
                  <a:noFill/>
                </a:ln>
                <a:solidFill>
                  <a:schemeClr val="tx1"/>
                </a:solidFill>
                <a:effectLst/>
                <a:uLnTx/>
                <a:uFillTx/>
                <a:latin typeface="+mn-lt"/>
                <a:ea typeface="+mn-ea"/>
                <a:cs typeface="+mn-cs"/>
                <a:sym typeface="Wingdings" panose="05000000000000000000" pitchFamily="2" charset="2"/>
              </a:rPr>
              <a:t>)</a:t>
            </a:r>
            <a:r>
              <a:rPr kumimoji="0" lang="zh-CN" altLang="en-US" sz="2200" b="1" i="0" u="none" strike="noStrike" kern="0" cap="none" spc="0" normalizeH="0" baseline="-25000" noProof="0" dirty="0">
                <a:ln>
                  <a:noFill/>
                </a:ln>
                <a:solidFill>
                  <a:schemeClr val="tx1"/>
                </a:solidFill>
                <a:effectLst/>
                <a:uLnTx/>
                <a:uFillTx/>
                <a:latin typeface="+mn-lt"/>
                <a:ea typeface="+mn-ea"/>
                <a:cs typeface="+mn-cs"/>
                <a:sym typeface="Wingdings" panose="05000000000000000000" pitchFamily="2" charset="2"/>
              </a:rPr>
              <a:t>8</a:t>
            </a:r>
            <a:endParaRPr kumimoji="0" lang="zh-CN" altLang="en-US" sz="2200" b="1" i="0" u="none" strike="noStrike" kern="0" cap="none" spc="0" normalizeH="0" baseline="-25000" noProof="0" dirty="0">
              <a:ln>
                <a:noFill/>
              </a:ln>
              <a:solidFill>
                <a:schemeClr val="tx1"/>
              </a:solidFill>
              <a:effectLst/>
              <a:uLnTx/>
              <a:uFillTx/>
              <a:latin typeface="+mn-lt"/>
              <a:ea typeface="+mn-ea"/>
              <a:cs typeface="+mn-cs"/>
            </a:endParaRPr>
          </a:p>
        </p:txBody>
      </p:sp>
      <p:pic>
        <p:nvPicPr>
          <p:cNvPr id="88066" name="Picture 3" descr="整数转换"/>
          <p:cNvPicPr>
            <a:picLocks noChangeAspect="1"/>
          </p:cNvPicPr>
          <p:nvPr/>
        </p:nvPicPr>
        <p:blipFill>
          <a:blip r:embed="rId2"/>
          <a:stretch>
            <a:fillRect/>
          </a:stretch>
        </p:blipFill>
        <p:spPr>
          <a:xfrm>
            <a:off x="228600" y="2057400"/>
            <a:ext cx="4038600" cy="4343400"/>
          </a:xfrm>
          <a:prstGeom prst="rect">
            <a:avLst/>
          </a:prstGeom>
          <a:noFill/>
          <a:ln w="9525">
            <a:noFill/>
          </a:ln>
        </p:spPr>
      </p:pic>
      <p:sp>
        <p:nvSpPr>
          <p:cNvPr id="88067" name="Rectangle 5"/>
          <p:cNvSpPr/>
          <p:nvPr/>
        </p:nvSpPr>
        <p:spPr>
          <a:xfrm>
            <a:off x="4170363" y="1341438"/>
            <a:ext cx="4806950" cy="430212"/>
          </a:xfrm>
          <a:prstGeom prst="rect">
            <a:avLst/>
          </a:prstGeom>
          <a:noFill/>
          <a:ln w="9525">
            <a:noFill/>
          </a:ln>
        </p:spPr>
        <p:txBody>
          <a:bodyPr wrap="none" anchor="t" anchorCtr="0">
            <a:spAutoFit/>
          </a:bodyPr>
          <a:lstStyle/>
          <a:p>
            <a:pPr lvl="1" indent="0" algn="ctr" eaLnBrk="1" hangingPunct="1">
              <a:spcBef>
                <a:spcPct val="20000"/>
              </a:spcBef>
              <a:buClr>
                <a:schemeClr val="accent1"/>
              </a:buClr>
            </a:pPr>
            <a:r>
              <a:rPr lang="zh-CN" altLang="en-US" sz="2200" dirty="0">
                <a:solidFill>
                  <a:srgbClr val="993300"/>
                </a:solidFill>
                <a:latin typeface="微软雅黑" panose="020B0503020204020204" pitchFamily="34" charset="-122"/>
                <a:ea typeface="微软雅黑" panose="020B0503020204020204" pitchFamily="34" charset="-122"/>
              </a:rPr>
              <a:t>小数----“乘基取整，上左下右”</a:t>
            </a:r>
          </a:p>
        </p:txBody>
      </p:sp>
      <p:sp>
        <p:nvSpPr>
          <p:cNvPr id="88068" name="Text Box 6"/>
          <p:cNvSpPr txBox="1"/>
          <p:nvPr/>
        </p:nvSpPr>
        <p:spPr>
          <a:xfrm>
            <a:off x="4648200" y="1828800"/>
            <a:ext cx="3987800" cy="769938"/>
          </a:xfrm>
          <a:prstGeom prst="rect">
            <a:avLst/>
          </a:prstGeom>
          <a:noFill/>
          <a:ln w="9525">
            <a:noFill/>
          </a:ln>
        </p:spPr>
        <p:txBody>
          <a:bodyPr anchor="t" anchorCtr="0">
            <a:spAutoFit/>
          </a:bodyPr>
          <a:lstStyle/>
          <a:p>
            <a:pPr algn="ctr" eaLnBrk="0" hangingPunct="0">
              <a:spcBef>
                <a:spcPct val="50000"/>
              </a:spcBef>
            </a:pPr>
            <a:r>
              <a:rPr lang="zh-CN" altLang="en-US" sz="2200" dirty="0">
                <a:solidFill>
                  <a:srgbClr val="3333CC"/>
                </a:solidFill>
                <a:latin typeface="微软雅黑" panose="020B0503020204020204" pitchFamily="34" charset="-122"/>
                <a:ea typeface="微软雅黑" panose="020B0503020204020204" pitchFamily="34" charset="-122"/>
              </a:rPr>
              <a:t>有可能乘积的小数部分总得不到0 ，此时得到一个近似值</a:t>
            </a:r>
            <a:r>
              <a:rPr lang="zh-CN" altLang="en-US" sz="2200" dirty="0">
                <a:latin typeface="微软雅黑" panose="020B0503020204020204" pitchFamily="34" charset="-122"/>
                <a:ea typeface="微软雅黑" panose="020B0503020204020204" pitchFamily="34" charset="-122"/>
              </a:rPr>
              <a:t>。</a:t>
            </a:r>
          </a:p>
        </p:txBody>
      </p:sp>
      <p:pic>
        <p:nvPicPr>
          <p:cNvPr id="88069" name="Picture 7" descr="小数转换2"/>
          <p:cNvPicPr>
            <a:picLocks noChangeAspect="1"/>
          </p:cNvPicPr>
          <p:nvPr/>
        </p:nvPicPr>
        <p:blipFill>
          <a:blip r:embed="rId3"/>
          <a:stretch>
            <a:fillRect/>
          </a:stretch>
        </p:blipFill>
        <p:spPr>
          <a:xfrm>
            <a:off x="4419600" y="2819400"/>
            <a:ext cx="4495800" cy="3581400"/>
          </a:xfrm>
          <a:prstGeom prst="rect">
            <a:avLst/>
          </a:prstGeom>
          <a:noFill/>
          <a:ln w="9525">
            <a:noFill/>
          </a:ln>
        </p:spPr>
      </p:pic>
      <p:sp>
        <p:nvSpPr>
          <p:cNvPr id="88070" name="Rectangle 8"/>
          <p:cNvSpPr/>
          <p:nvPr/>
        </p:nvSpPr>
        <p:spPr>
          <a:xfrm>
            <a:off x="4419600" y="2819400"/>
            <a:ext cx="4495800" cy="3581400"/>
          </a:xfrm>
          <a:prstGeom prst="rect">
            <a:avLst/>
          </a:prstGeom>
          <a:noFill/>
          <a:ln w="12700" cap="flat" cmpd="sng">
            <a:solidFill>
              <a:srgbClr val="339966"/>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88071" name="Rectangle 9"/>
          <p:cNvSpPr/>
          <p:nvPr/>
        </p:nvSpPr>
        <p:spPr>
          <a:xfrm>
            <a:off x="228600" y="2057400"/>
            <a:ext cx="4038600" cy="4343400"/>
          </a:xfrm>
          <a:prstGeom prst="rect">
            <a:avLst/>
          </a:prstGeom>
          <a:noFill/>
          <a:ln w="12700" cap="flat" cmpd="sng">
            <a:solidFill>
              <a:srgbClr val="339966"/>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88072" name="Rectangle 10"/>
          <p:cNvSpPr/>
          <p:nvPr/>
        </p:nvSpPr>
        <p:spPr>
          <a:xfrm>
            <a:off x="411163" y="0"/>
            <a:ext cx="8305800" cy="685800"/>
          </a:xfrm>
          <a:prstGeom prst="rect">
            <a:avLst/>
          </a:prstGeom>
          <a:noFill/>
          <a:ln w="9525">
            <a:noFill/>
          </a:ln>
        </p:spPr>
        <p:txBody>
          <a:bodyPr anchor="ctr" anchorCtr="0"/>
          <a:lstStyle/>
          <a:p>
            <a:pPr algn="ctr"/>
            <a:r>
              <a:rPr lang="en-US" altLang="zh-CN" dirty="0">
                <a:latin typeface="Times New Roman" panose="02020603050405020304" pitchFamily="18" charset="0"/>
              </a:rPr>
              <a:t> </a:t>
            </a:r>
            <a:r>
              <a:rPr lang="en-US" altLang="zh-CN" sz="3200" dirty="0">
                <a:solidFill>
                  <a:srgbClr val="CC0000"/>
                </a:solidFill>
                <a:latin typeface="Arial" panose="020B0604020202020204" pitchFamily="34" charset="0"/>
              </a:rPr>
              <a:t>Decimal to Octal Conversions</a:t>
            </a:r>
            <a:r>
              <a:rPr lang="en-US" altLang="zh-CN" sz="3600" b="0" dirty="0">
                <a:solidFill>
                  <a:schemeClr val="accent2"/>
                </a:solidFill>
                <a:latin typeface="Arial" panose="020B0604020202020204" pitchFamily="34" charset="0"/>
              </a:rPr>
              <a:t> </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p:cNvSpPr>
            <a:spLocks noGrp="1"/>
          </p:cNvSpPr>
          <p:nvPr>
            <p:ph type="title"/>
          </p:nvPr>
        </p:nvSpPr>
        <p:spPr>
          <a:xfrm>
            <a:off x="800100" y="190500"/>
            <a:ext cx="7612063" cy="479425"/>
          </a:xfrm>
        </p:spPr>
        <p:txBody>
          <a:bodyPr vert="horz" wrap="square" lIns="63500" tIns="25400" rIns="63500" bIns="25400" anchor="t" anchorCtr="0">
            <a:spAutoFit/>
          </a:bodyPr>
          <a:lstStyle/>
          <a:p>
            <a:r>
              <a:rPr lang="en-US" altLang="zh-CN" dirty="0">
                <a:ea typeface="宋体" panose="02010600030101010101" pitchFamily="2" charset="-122"/>
              </a:rPr>
              <a:t>Conversions of numbers</a:t>
            </a:r>
          </a:p>
        </p:txBody>
      </p:sp>
      <p:sp>
        <p:nvSpPr>
          <p:cNvPr id="93187" name="Rectangle 3"/>
          <p:cNvSpPr>
            <a:spLocks noGrp="1" noChangeArrowheads="1"/>
          </p:cNvSpPr>
          <p:nvPr>
            <p:ph idx="1"/>
          </p:nvPr>
        </p:nvSpPr>
        <p:spPr>
          <a:xfrm>
            <a:off x="198438" y="550863"/>
            <a:ext cx="8815388" cy="6126163"/>
          </a:xfrm>
        </p:spPr>
        <p:txBody>
          <a:bodyPr vert="horz" wrap="square" lIns="63500" tIns="25400" rIns="63500" bIns="25400" numCol="1" anchor="t" anchorCtr="0" compatLnSpc="1">
            <a:spAutoFit/>
          </a:bodyPr>
          <a:lstStyle/>
          <a:p>
            <a:pPr marL="342900" marR="0" lvl="0" indent="-342900" algn="l" defTabSz="914400" rtl="0" eaLnBrk="0" fontAlgn="base" latinLnBrk="0" hangingPunct="0">
              <a:lnSpc>
                <a:spcPct val="90000"/>
              </a:lnSpc>
              <a:spcBef>
                <a:spcPct val="10000"/>
              </a:spcBef>
              <a:spcAft>
                <a:spcPct val="0"/>
              </a:spcAft>
              <a:buClr>
                <a:schemeClr val="tx1"/>
              </a:buClr>
              <a:buSzPct val="60000"/>
              <a:buFont typeface="Wingdings" panose="05000000000000000000" pitchFamily="2" charset="2"/>
              <a:buNone/>
              <a:defRPr/>
            </a:pPr>
            <a:endParaRPr kumimoji="0" lang="zh-CN" altLang="en-US" sz="2200" b="1" i="0" u="none" strike="noStrike" kern="0" cap="none" spc="0" normalizeH="0" baseline="0" noProof="0" dirty="0">
              <a:ln>
                <a:noFill/>
              </a:ln>
              <a:solidFill>
                <a:schemeClr val="tx1"/>
              </a:solidFill>
              <a:effectLst/>
              <a:uLnTx/>
              <a:uFillTx/>
              <a:latin typeface="+mn-lt"/>
              <a:ea typeface="+mn-ea"/>
              <a:cs typeface="+mn-cs"/>
            </a:endParaRPr>
          </a:p>
          <a:p>
            <a:pPr marL="260350" marR="0" lvl="0" indent="-285750" algn="l" defTabSz="914400" rtl="0" eaLnBrk="0" fontAlgn="base" latinLnBrk="0" hangingPunct="0">
              <a:lnSpc>
                <a:spcPct val="130000"/>
              </a:lnSpc>
              <a:spcBef>
                <a:spcPct val="30000"/>
              </a:spcBef>
              <a:spcAft>
                <a:spcPct val="0"/>
              </a:spcAft>
              <a:buClr>
                <a:schemeClr val="tx1"/>
              </a:buClr>
              <a:buSzPct val="60000"/>
              <a:buFontTx/>
              <a:buNone/>
              <a:defRPr/>
            </a:pP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(3) </a:t>
            </a: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十进制数 =&gt; </a:t>
            </a: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R</a:t>
            </a: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进制数</a:t>
            </a:r>
          </a:p>
          <a:p>
            <a:pPr marL="260350" marR="0" lvl="0" indent="-285750" algn="l" defTabSz="914400" rtl="0" eaLnBrk="0" fontAlgn="base" latinLnBrk="0" hangingPunct="0">
              <a:lnSpc>
                <a:spcPct val="130000"/>
              </a:lnSpc>
              <a:spcBef>
                <a:spcPct val="30000"/>
              </a:spcBef>
              <a:spcAft>
                <a:spcPct val="0"/>
              </a:spcAft>
              <a:buClr>
                <a:schemeClr val="tx1"/>
              </a:buClr>
              <a:buSzPct val="60000"/>
              <a:buFontTx/>
              <a:buNone/>
              <a:defRPr/>
            </a:pP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    </a:t>
            </a:r>
            <a:r>
              <a:rPr kumimoji="0" lang="zh-CN" altLang="en-US" sz="2000" b="1" i="0" u="none" strike="noStrike" kern="0" cap="none" spc="0" normalizeH="0" baseline="0" noProof="0" dirty="0">
                <a:ln>
                  <a:noFill/>
                </a:ln>
                <a:solidFill>
                  <a:srgbClr val="993300"/>
                </a:solidFill>
                <a:effectLst/>
                <a:uLnTx/>
                <a:uFillTx/>
                <a:latin typeface="微软雅黑" panose="020B0503020204020204" pitchFamily="34" charset="-122"/>
                <a:ea typeface="微软雅黑" panose="020B0503020204020204" pitchFamily="34" charset="-122"/>
                <a:cs typeface="+mn-cs"/>
              </a:rPr>
              <a:t>整数部分和小数部分分别转换</a:t>
            </a:r>
          </a:p>
          <a:p>
            <a:pPr marL="260350" marR="0" lvl="0" indent="-285750" algn="l" defTabSz="914400" rtl="0" eaLnBrk="0" fontAlgn="base" latinLnBrk="0" hangingPunct="0">
              <a:lnSpc>
                <a:spcPct val="130000"/>
              </a:lnSpc>
              <a:spcBef>
                <a:spcPct val="30000"/>
              </a:spcBef>
              <a:spcAft>
                <a:spcPct val="0"/>
              </a:spcAft>
              <a:buClr>
                <a:schemeClr val="tx1"/>
              </a:buClr>
              <a:buSzPct val="60000"/>
              <a:buFontTx/>
              <a:buNone/>
              <a:defRPr/>
            </a:pP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① 整数(</a:t>
            </a: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integral part)----“</a:t>
            </a: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除基取余，上右下左”</a:t>
            </a:r>
          </a:p>
          <a:p>
            <a:pPr marL="260350" marR="0" lvl="0" indent="-285750" algn="l" defTabSz="914400" rtl="0" eaLnBrk="0" fontAlgn="base" latinLnBrk="0" hangingPunct="0">
              <a:lnSpc>
                <a:spcPct val="130000"/>
              </a:lnSpc>
              <a:spcBef>
                <a:spcPct val="30000"/>
              </a:spcBef>
              <a:spcAft>
                <a:spcPct val="0"/>
              </a:spcAft>
              <a:buClr>
                <a:schemeClr val="tx1"/>
              </a:buClr>
              <a:buSzPct val="60000"/>
              <a:buFontTx/>
              <a:buNone/>
              <a:defRPr/>
            </a:pP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② 小数(</a:t>
            </a: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fractional part)----“</a:t>
            </a: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乘基取整，上左下右”</a:t>
            </a:r>
            <a:endPar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260350" marR="0" lvl="0" indent="-285750" algn="l" defTabSz="914400" rtl="0" eaLnBrk="0" fontAlgn="base" latinLnBrk="0" hangingPunct="0">
              <a:lnSpc>
                <a:spcPct val="130000"/>
              </a:lnSpc>
              <a:spcBef>
                <a:spcPct val="30000"/>
              </a:spcBef>
              <a:spcAft>
                <a:spcPct val="0"/>
              </a:spcAft>
              <a:buClr>
                <a:schemeClr val="tx1"/>
              </a:buClr>
              <a:buSzPct val="60000"/>
              <a:buFont typeface="Wingdings" panose="05000000000000000000" pitchFamily="2" charset="2"/>
              <a:buNone/>
              <a:defRPr/>
            </a:pPr>
            <a:r>
              <a:rPr kumimoji="0" lang="zh-CN" altLang="en-US" sz="20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    实际按简便方法先转换为二进制数，再按需转换为</a:t>
            </a:r>
            <a:r>
              <a:rPr kumimoji="0" lang="en-US" altLang="zh-CN" sz="20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8/16</a:t>
            </a:r>
            <a:r>
              <a:rPr kumimoji="0" lang="zh-CN" altLang="en-US" sz="20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进制数</a:t>
            </a:r>
            <a:endParaRPr kumimoji="0" lang="en-US" altLang="zh-CN" sz="20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endParaRPr>
          </a:p>
          <a:p>
            <a:pPr marL="260350" marR="0" lvl="0" indent="-285750" algn="l" defTabSz="914400" rtl="0" eaLnBrk="0" fontAlgn="base" latinLnBrk="0" hangingPunct="0">
              <a:lnSpc>
                <a:spcPct val="130000"/>
              </a:lnSpc>
              <a:spcBef>
                <a:spcPct val="30000"/>
              </a:spcBef>
              <a:spcAft>
                <a:spcPct val="0"/>
              </a:spcAft>
              <a:buClr>
                <a:schemeClr val="tx1"/>
              </a:buClr>
              <a:buSzPct val="60000"/>
              <a:buFont typeface="Wingdings" panose="05000000000000000000" pitchFamily="2" charset="2"/>
              <a:buNone/>
              <a:defRPr/>
            </a:pPr>
            <a:r>
              <a:rPr kumimoji="0" lang="en-US" altLang="zh-CN" sz="20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    </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整数：</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2</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4</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8</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16</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512</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1024</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2048</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4096</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65536</a:t>
            </a:r>
          </a:p>
          <a:p>
            <a:pPr marL="260350" marR="0" lvl="0" indent="-285750" algn="l" defTabSz="914400" rtl="0" eaLnBrk="0" fontAlgn="base" latinLnBrk="0" hangingPunct="0">
              <a:lnSpc>
                <a:spcPct val="130000"/>
              </a:lnSpc>
              <a:spcBef>
                <a:spcPct val="30000"/>
              </a:spcBef>
              <a:spcAft>
                <a:spcPct val="0"/>
              </a:spcAft>
              <a:buClr>
                <a:schemeClr val="tx1"/>
              </a:buClr>
              <a:buSzPct val="60000"/>
              <a:buFont typeface="Wingdings" panose="05000000000000000000" pitchFamily="2" charset="2"/>
              <a:buNone/>
              <a:defRPr/>
            </a:pP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    小数：</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0.5</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0.25</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0.125</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0.0625</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0.03125</a:t>
            </a:r>
            <a:r>
              <a:rPr kumimoji="0" lang="zh-CN" altLang="en-US"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a:t>
            </a:r>
            <a:r>
              <a:rPr kumimoji="0" lang="en-US" altLang="zh-CN" sz="2000" b="1" i="0" u="none" strike="noStrike" kern="0" cap="none" spc="0" normalizeH="0" baseline="0" noProof="0" dirty="0">
                <a:ln>
                  <a:noFill/>
                </a:ln>
                <a:solidFill>
                  <a:srgbClr val="006600"/>
                </a:solidFill>
                <a:effectLst/>
                <a:uLnTx/>
                <a:uFillTx/>
                <a:latin typeface="微软雅黑" panose="020B0503020204020204" pitchFamily="34" charset="-122"/>
                <a:ea typeface="微软雅黑" panose="020B0503020204020204" pitchFamily="34" charset="-122"/>
                <a:cs typeface="+mn-cs"/>
              </a:rPr>
              <a:t>……   </a:t>
            </a:r>
          </a:p>
          <a:p>
            <a:pPr marL="260350" marR="0" lvl="0" indent="-285750" algn="l" defTabSz="914400" rtl="0" eaLnBrk="0" fontAlgn="base" latinLnBrk="0" hangingPunct="0">
              <a:lnSpc>
                <a:spcPct val="130000"/>
              </a:lnSpc>
              <a:spcBef>
                <a:spcPct val="30000"/>
              </a:spcBef>
              <a:spcAft>
                <a:spcPct val="0"/>
              </a:spcAft>
              <a:buClr>
                <a:schemeClr val="tx1"/>
              </a:buClr>
              <a:buSzPct val="60000"/>
              <a:buFont typeface="Wingdings" panose="05000000000000000000" pitchFamily="2" charset="2"/>
              <a:buNone/>
              <a:defRPr/>
            </a:pPr>
            <a:r>
              <a:rPr kumimoji="0" lang="zh-CN" altLang="en-US"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例：</a:t>
            </a: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4123.25=4096+16+8+2+1+0.25=1 0000 0001 1011.01B</a:t>
            </a:r>
          </a:p>
          <a:p>
            <a:pPr marL="742950" marR="0" lvl="1" indent="-285750" algn="l" defTabSz="914400" rtl="0" eaLnBrk="0" fontAlgn="base" latinLnBrk="0" hangingPunct="0">
              <a:lnSpc>
                <a:spcPct val="135000"/>
              </a:lnSpc>
              <a:spcBef>
                <a:spcPts val="600"/>
              </a:spcBef>
              <a:spcAft>
                <a:spcPct val="0"/>
              </a:spcAft>
              <a:buClrTx/>
              <a:buSzTx/>
              <a:buFontTx/>
              <a:buNone/>
              <a:defRPr/>
            </a:pP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rPr>
              <a:t>						 =(101B.4)</a:t>
            </a:r>
            <a:r>
              <a:rPr kumimoji="0" lang="en-US" altLang="zh-CN" sz="2000" b="1" i="0" u="none" strike="noStrike" kern="0" cap="none" spc="0" normalizeH="0" baseline="-30000" noProof="0" dirty="0">
                <a:ln>
                  <a:noFill/>
                </a:ln>
                <a:solidFill>
                  <a:schemeClr val="tx1"/>
                </a:solidFill>
                <a:effectLst/>
                <a:uLnTx/>
                <a:uFillTx/>
                <a:latin typeface="微软雅黑" panose="020B0503020204020204" pitchFamily="34" charset="-122"/>
                <a:ea typeface="微软雅黑" panose="020B0503020204020204" pitchFamily="34" charset="-122"/>
                <a:cs typeface="+mn-ea"/>
              </a:rPr>
              <a:t>16</a:t>
            </a:r>
            <a:endPar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260350" marR="0" lvl="0" indent="-285750" algn="l" defTabSz="914400" rtl="0" eaLnBrk="0" fontAlgn="base" latinLnBrk="0" hangingPunct="0">
              <a:lnSpc>
                <a:spcPct val="130000"/>
              </a:lnSpc>
              <a:spcBef>
                <a:spcPct val="30000"/>
              </a:spcBef>
              <a:spcAft>
                <a:spcPct val="0"/>
              </a:spcAft>
              <a:buClr>
                <a:schemeClr val="tx1"/>
              </a:buClr>
              <a:buSzPct val="60000"/>
              <a:buFont typeface="Wingdings" panose="05000000000000000000" pitchFamily="2" charset="2"/>
              <a:buNone/>
              <a:defRPr/>
            </a:pP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       4023=(4096-1)-64-8=1111 1111 1111B-100 0000B-1000B</a:t>
            </a:r>
          </a:p>
          <a:p>
            <a:pPr marL="260350" marR="0" lvl="0" indent="-285750" algn="l" defTabSz="914400" rtl="0" eaLnBrk="0" fontAlgn="base" latinLnBrk="0" hangingPunct="0">
              <a:lnSpc>
                <a:spcPct val="130000"/>
              </a:lnSpc>
              <a:spcBef>
                <a:spcPct val="30000"/>
              </a:spcBef>
              <a:spcAft>
                <a:spcPct val="0"/>
              </a:spcAft>
              <a:buClr>
                <a:schemeClr val="tx1"/>
              </a:buClr>
              <a:buSzPct val="60000"/>
              <a:buFont typeface="Wingdings" panose="05000000000000000000" pitchFamily="2" charset="2"/>
              <a:buNone/>
              <a:defRPr/>
            </a:pPr>
            <a:r>
              <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				     =1111 1011 0111B = = FB7H=(FB7)</a:t>
            </a:r>
            <a:r>
              <a:rPr kumimoji="0" lang="en-US" altLang="zh-CN" sz="2000" b="1" i="0" u="none" strike="noStrike" kern="0" cap="none" spc="0" normalizeH="0" baseline="-3000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 16</a:t>
            </a:r>
            <a:endParaRPr kumimoji="0" lang="en-US" altLang="zh-CN" sz="20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135000"/>
              </a:lnSpc>
              <a:spcBef>
                <a:spcPts val="600"/>
              </a:spcBef>
              <a:spcAft>
                <a:spcPct val="0"/>
              </a:spcAft>
              <a:buClrTx/>
              <a:buSzTx/>
              <a:buFontTx/>
              <a:buNone/>
              <a:defRPr/>
            </a:pPr>
            <a:endParaRPr kumimoji="0" lang="zh-CN" altLang="en-US" sz="2000" b="1" i="0" u="none" strike="noStrike" kern="0" cap="none" spc="0" normalizeH="0" baseline="-30000" noProof="0" dirty="0">
              <a:ln>
                <a:noFill/>
              </a:ln>
              <a:solidFill>
                <a:srgbClr val="006600"/>
              </a:solidFill>
              <a:effectLst/>
              <a:uLnTx/>
              <a:uFillTx/>
              <a:latin typeface="微软雅黑" panose="020B0503020204020204" pitchFamily="34" charset="-122"/>
              <a:ea typeface="微软雅黑" panose="020B0503020204020204" pitchFamily="34" charset="-122"/>
              <a:cs typeface="+mn-ea"/>
            </a:endParaRPr>
          </a:p>
        </p:txBody>
      </p:sp>
      <p:sp>
        <p:nvSpPr>
          <p:cNvPr id="89091" name="右大括号 1"/>
          <p:cNvSpPr/>
          <p:nvPr/>
        </p:nvSpPr>
        <p:spPr>
          <a:xfrm>
            <a:off x="6281738" y="2000250"/>
            <a:ext cx="238125" cy="738188"/>
          </a:xfrm>
          <a:prstGeom prst="rightBrace">
            <a:avLst>
              <a:gd name="adj1" fmla="val 9960"/>
              <a:gd name="adj2" fmla="val 52542"/>
            </a:avLst>
          </a:prstGeom>
          <a:noFill/>
          <a:ln w="38100" cap="flat" cmpd="sng">
            <a:solidFill>
              <a:srgbClr val="000000"/>
            </a:solidFill>
            <a:prstDash val="solid"/>
            <a:round/>
            <a:headEnd type="none" w="med" len="med"/>
            <a:tailEnd type="none" w="med" len="med"/>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89092" name="文本框 2"/>
          <p:cNvSpPr txBox="1"/>
          <p:nvPr/>
        </p:nvSpPr>
        <p:spPr>
          <a:xfrm>
            <a:off x="6519863" y="2184400"/>
            <a:ext cx="1725612" cy="369888"/>
          </a:xfrm>
          <a:prstGeom prst="rect">
            <a:avLst/>
          </a:prstGeom>
          <a:noFill/>
          <a:ln w="9525">
            <a:noFill/>
          </a:ln>
        </p:spPr>
        <p:txBody>
          <a:bodyPr anchor="t" anchorCtr="0">
            <a:spAutoFit/>
          </a:bodyPr>
          <a:lstStyle/>
          <a:p>
            <a:pPr eaLnBrk="0" hangingPunct="0"/>
            <a:r>
              <a:rPr lang="zh-CN" altLang="en-US" sz="1800" dirty="0">
                <a:solidFill>
                  <a:srgbClr val="FF0000"/>
                </a:solidFill>
                <a:latin typeface="微软雅黑" panose="020B0503020204020204" pitchFamily="34" charset="-122"/>
                <a:ea typeface="微软雅黑" panose="020B0503020204020204" pitchFamily="34" charset="-122"/>
              </a:rPr>
              <a:t>理论上的做法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3187">
                                            <p:txEl>
                                              <p:pRg st="5" end="5"/>
                                            </p:txEl>
                                          </p:spTgt>
                                        </p:tgtEl>
                                        <p:attrNameLst>
                                          <p:attrName>style.visibility</p:attrName>
                                        </p:attrNameLst>
                                      </p:cBhvr>
                                      <p:to>
                                        <p:strVal val="visible"/>
                                      </p:to>
                                    </p:set>
                                    <p:animEffect transition="in" filter="randombar(horizontal)">
                                      <p:cBhvr>
                                        <p:cTn id="7" dur="500"/>
                                        <p:tgtEl>
                                          <p:spTgt spid="93187">
                                            <p:txEl>
                                              <p:pRg st="5" end="5"/>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93187">
                                            <p:txEl>
                                              <p:pRg st="6" end="6"/>
                                            </p:txEl>
                                          </p:spTgt>
                                        </p:tgtEl>
                                        <p:attrNameLst>
                                          <p:attrName>style.visibility</p:attrName>
                                        </p:attrNameLst>
                                      </p:cBhvr>
                                      <p:to>
                                        <p:strVal val="visible"/>
                                      </p:to>
                                    </p:set>
                                    <p:animEffect transition="in" filter="randombar(horizontal)">
                                      <p:cBhvr>
                                        <p:cTn id="10" dur="500"/>
                                        <p:tgtEl>
                                          <p:spTgt spid="93187">
                                            <p:txEl>
                                              <p:pRg st="6" end="6"/>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93187">
                                            <p:txEl>
                                              <p:pRg st="7" end="7"/>
                                            </p:txEl>
                                          </p:spTgt>
                                        </p:tgtEl>
                                        <p:attrNameLst>
                                          <p:attrName>style.visibility</p:attrName>
                                        </p:attrNameLst>
                                      </p:cBhvr>
                                      <p:to>
                                        <p:strVal val="visible"/>
                                      </p:to>
                                    </p:set>
                                    <p:animEffect transition="in" filter="randombar(horizontal)">
                                      <p:cBhvr>
                                        <p:cTn id="13" dur="500"/>
                                        <p:tgtEl>
                                          <p:spTgt spid="93187">
                                            <p:txEl>
                                              <p:pRg st="7" end="7"/>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93187">
                                            <p:txEl>
                                              <p:pRg st="8" end="8"/>
                                            </p:txEl>
                                          </p:spTgt>
                                        </p:tgtEl>
                                        <p:attrNameLst>
                                          <p:attrName>style.visibility</p:attrName>
                                        </p:attrNameLst>
                                      </p:cBhvr>
                                      <p:to>
                                        <p:strVal val="visible"/>
                                      </p:to>
                                    </p:set>
                                    <p:animEffect transition="in" filter="randombar(horizontal)">
                                      <p:cBhvr>
                                        <p:cTn id="16" dur="500"/>
                                        <p:tgtEl>
                                          <p:spTgt spid="93187">
                                            <p:txEl>
                                              <p:pRg st="8" end="8"/>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93187">
                                            <p:txEl>
                                              <p:pRg st="9" end="9"/>
                                            </p:txEl>
                                          </p:spTgt>
                                        </p:tgtEl>
                                        <p:attrNameLst>
                                          <p:attrName>style.visibility</p:attrName>
                                        </p:attrNameLst>
                                      </p:cBhvr>
                                      <p:to>
                                        <p:strVal val="visible"/>
                                      </p:to>
                                    </p:set>
                                    <p:animEffect transition="in" filter="randombar(horizontal)">
                                      <p:cBhvr>
                                        <p:cTn id="19" dur="500"/>
                                        <p:tgtEl>
                                          <p:spTgt spid="93187">
                                            <p:txEl>
                                              <p:pRg st="9" end="9"/>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93187">
                                            <p:txEl>
                                              <p:pRg st="10" end="10"/>
                                            </p:txEl>
                                          </p:spTgt>
                                        </p:tgtEl>
                                        <p:attrNameLst>
                                          <p:attrName>style.visibility</p:attrName>
                                        </p:attrNameLst>
                                      </p:cBhvr>
                                      <p:to>
                                        <p:strVal val="visible"/>
                                      </p:to>
                                    </p:set>
                                    <p:animEffect transition="in" filter="randombar(horizontal)">
                                      <p:cBhvr>
                                        <p:cTn id="22" dur="500"/>
                                        <p:tgtEl>
                                          <p:spTgt spid="93187">
                                            <p:txEl>
                                              <p:pRg st="10" end="10"/>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93187">
                                            <p:txEl>
                                              <p:pRg st="11" end="11"/>
                                            </p:txEl>
                                          </p:spTgt>
                                        </p:tgtEl>
                                        <p:attrNameLst>
                                          <p:attrName>style.visibility</p:attrName>
                                        </p:attrNameLst>
                                      </p:cBhvr>
                                      <p:to>
                                        <p:strVal val="visible"/>
                                      </p:to>
                                    </p:set>
                                    <p:animEffect transition="in" filter="randombar(horizontal)">
                                      <p:cBhvr>
                                        <p:cTn id="25" dur="500"/>
                                        <p:tgtEl>
                                          <p:spTgt spid="93187">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2"/>
          <p:cNvSpPr>
            <a:spLocks noGrp="1"/>
          </p:cNvSpPr>
          <p:nvPr>
            <p:ph type="title"/>
          </p:nvPr>
        </p:nvSpPr>
        <p:spPr>
          <a:xfrm>
            <a:off x="800100" y="190500"/>
            <a:ext cx="6073775" cy="479425"/>
          </a:xfrm>
        </p:spPr>
        <p:txBody>
          <a:bodyPr vert="horz" wrap="square" lIns="63500" tIns="25400" rIns="63500" bIns="25400" anchor="t" anchorCtr="0">
            <a:spAutoFit/>
          </a:bodyPr>
          <a:lstStyle/>
          <a:p>
            <a:r>
              <a:rPr lang="zh-CN" altLang="en-US" dirty="0">
                <a:ea typeface="宋体" panose="02010600030101010101" pitchFamily="2" charset="-122"/>
              </a:rPr>
              <a:t>第三讲：数值数据的编码表示</a:t>
            </a:r>
          </a:p>
        </p:txBody>
      </p:sp>
      <p:sp>
        <p:nvSpPr>
          <p:cNvPr id="6147" name="Rectangle 3"/>
          <p:cNvSpPr>
            <a:spLocks noGrp="1" noChangeArrowheads="1"/>
          </p:cNvSpPr>
          <p:nvPr>
            <p:ph idx="1"/>
          </p:nvPr>
        </p:nvSpPr>
        <p:spPr>
          <a:xfrm>
            <a:off x="800100" y="977900"/>
            <a:ext cx="7815263" cy="5453063"/>
          </a:xfrm>
        </p:spPr>
        <p:txBody>
          <a:bodyPr vert="horz" wrap="square" lIns="63500" tIns="25400" rIns="63500" bIns="25400" numCol="1" anchor="t" anchorCtr="0" compatLnSpc="1">
            <a:spAutoFit/>
          </a:bodyPr>
          <a:lstStyle/>
          <a:p>
            <a:pPr marL="342900" marR="0" lvl="0" indent="-342900" algn="ctr"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None/>
              <a:defRPr/>
            </a:pPr>
            <a:r>
              <a:rPr kumimoji="0" lang="zh-CN" altLang="en-US" sz="2600" b="1" i="0" u="none" strike="noStrike" kern="0" cap="none" spc="0" normalizeH="0" baseline="0" noProof="0" dirty="0">
                <a:ln>
                  <a:noFill/>
                </a:ln>
                <a:solidFill>
                  <a:srgbClr val="CC0000"/>
                </a:solidFill>
                <a:effectLst/>
                <a:uLnTx/>
                <a:uFillTx/>
                <a:latin typeface="微软雅黑" panose="020B0503020204020204" pitchFamily="34" charset="-122"/>
                <a:ea typeface="微软雅黑" panose="020B0503020204020204" pitchFamily="34" charset="-122"/>
                <a:cs typeface="+mn-cs"/>
              </a:rPr>
              <a:t>主    要   内    容</a:t>
            </a:r>
          </a:p>
          <a:p>
            <a:pPr marL="260350" marR="0" lvl="0" indent="-28575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r>
              <a:rPr kumimoji="0" lang="zh-CN" altLang="en-US"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定点数的表示</a:t>
            </a: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定点数的二进制编码</a:t>
            </a:r>
          </a:p>
          <a:p>
            <a:pPr marL="1143000" marR="0" lvl="2" indent="-22860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9900"/>
                </a:solidFill>
                <a:effectLst/>
                <a:uLnTx/>
                <a:uFillTx/>
                <a:latin typeface="微软雅黑" panose="020B0503020204020204" pitchFamily="34" charset="-122"/>
                <a:ea typeface="微软雅黑" panose="020B0503020204020204" pitchFamily="34" charset="-122"/>
                <a:cs typeface="+mn-ea"/>
              </a:rPr>
              <a:t>原码、补码、移码表示</a:t>
            </a: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定点整数的表示</a:t>
            </a:r>
          </a:p>
          <a:p>
            <a:pPr marL="1143000" marR="0" lvl="2" indent="-22860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9900"/>
                </a:solidFill>
                <a:effectLst/>
                <a:uLnTx/>
                <a:uFillTx/>
                <a:latin typeface="微软雅黑" panose="020B0503020204020204" pitchFamily="34" charset="-122"/>
                <a:ea typeface="微软雅黑" panose="020B0503020204020204" pitchFamily="34" charset="-122"/>
                <a:cs typeface="+mn-ea"/>
              </a:rPr>
              <a:t>无符号整数、带符号整数</a:t>
            </a:r>
          </a:p>
          <a:p>
            <a:pPr marL="260350" marR="0" lvl="0" indent="-28575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r>
              <a:rPr kumimoji="0" lang="zh-CN" altLang="en-US"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浮点数的表示</a:t>
            </a:r>
            <a:endParaRPr kumimoji="0" lang="en-US" altLang="zh-CN"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浮点数格式和表示范围</a:t>
            </a:r>
          </a:p>
          <a:p>
            <a:pPr marL="742950" marR="0" lvl="1" indent="-285750" algn="l" defTabSz="914400" rtl="0" eaLnBrk="0" fontAlgn="base" latinLnBrk="0" hangingPunct="0">
              <a:lnSpc>
                <a:spcPct val="120000"/>
              </a:lnSpc>
              <a:spcBef>
                <a:spcPct val="10000"/>
              </a:spcBef>
              <a:spcAft>
                <a:spcPct val="0"/>
              </a:spcAft>
              <a:buClrTx/>
              <a:buSzTx/>
              <a:buFontTx/>
              <a:buChar char="•"/>
              <a:defRPr/>
            </a:pPr>
            <a:r>
              <a:rPr kumimoji="0" lang="en-US" altLang="zh-CN"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IEEE754</a:t>
            </a:r>
            <a:r>
              <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rPr>
              <a:t>浮点数标准</a:t>
            </a:r>
          </a:p>
          <a:p>
            <a:pPr marL="1143000" marR="0" lvl="2" indent="-22860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9900"/>
                </a:solidFill>
                <a:effectLst/>
                <a:uLnTx/>
                <a:uFillTx/>
                <a:latin typeface="微软雅黑" panose="020B0503020204020204" pitchFamily="34" charset="-122"/>
                <a:ea typeface="微软雅黑" panose="020B0503020204020204" pitchFamily="34" charset="-122"/>
                <a:cs typeface="+mn-ea"/>
              </a:rPr>
              <a:t>单精度浮点数、双精度浮点数</a:t>
            </a:r>
          </a:p>
          <a:p>
            <a:pPr marL="1143000" marR="0" lvl="2" indent="-228600" algn="l" defTabSz="914400" rtl="0" eaLnBrk="0" fontAlgn="base" latinLnBrk="0" hangingPunct="0">
              <a:lnSpc>
                <a:spcPct val="120000"/>
              </a:lnSpc>
              <a:spcBef>
                <a:spcPct val="10000"/>
              </a:spcBef>
              <a:spcAft>
                <a:spcPct val="0"/>
              </a:spcAft>
              <a:buClrTx/>
              <a:buSzTx/>
              <a:buFontTx/>
              <a:buChar char="-"/>
              <a:defRPr/>
            </a:pPr>
            <a:r>
              <a:rPr kumimoji="0" lang="zh-CN" altLang="en-US" sz="2000" b="1" i="0" u="none" strike="noStrike" kern="0" cap="none" spc="0" normalizeH="0" baseline="0" noProof="0" dirty="0">
                <a:ln>
                  <a:noFill/>
                </a:ln>
                <a:solidFill>
                  <a:srgbClr val="009900"/>
                </a:solidFill>
                <a:effectLst/>
                <a:uLnTx/>
                <a:uFillTx/>
                <a:latin typeface="微软雅黑" panose="020B0503020204020204" pitchFamily="34" charset="-122"/>
                <a:ea typeface="微软雅黑" panose="020B0503020204020204" pitchFamily="34" charset="-122"/>
                <a:cs typeface="+mn-ea"/>
              </a:rPr>
              <a:t>特殊数的表示形式</a:t>
            </a:r>
            <a:endParaRPr kumimoji="0" lang="en-US" altLang="zh-CN" sz="2000" b="1" i="0" u="none" strike="noStrike" kern="0" cap="none" spc="0" normalizeH="0" baseline="0" noProof="0" dirty="0">
              <a:ln>
                <a:noFill/>
              </a:ln>
              <a:solidFill>
                <a:srgbClr val="009900"/>
              </a:solidFill>
              <a:effectLst/>
              <a:uLnTx/>
              <a:uFillTx/>
              <a:latin typeface="微软雅黑" panose="020B0503020204020204" pitchFamily="34" charset="-122"/>
              <a:ea typeface="微软雅黑" panose="020B0503020204020204" pitchFamily="34" charset="-122"/>
              <a:cs typeface="+mn-ea"/>
            </a:endParaRPr>
          </a:p>
          <a:p>
            <a:pPr marL="260350" marR="0" lvl="0" indent="-28575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r>
              <a:rPr kumimoji="0" lang="zh-CN" altLang="en-US"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十进制数的二进制编码（</a:t>
            </a:r>
            <a:r>
              <a:rPr kumimoji="0" lang="en-US" altLang="zh-CN"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BCD</a:t>
            </a:r>
            <a:r>
              <a:rPr kumimoji="0" lang="zh-CN" altLang="en-US" sz="2200" b="1"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码）</a:t>
            </a:r>
          </a:p>
          <a:p>
            <a:pPr marL="742950" marR="0" lvl="1" indent="-285750" algn="l" defTabSz="914400" rtl="0" eaLnBrk="0" fontAlgn="base" latinLnBrk="0" hangingPunct="0">
              <a:lnSpc>
                <a:spcPct val="120000"/>
              </a:lnSpc>
              <a:spcBef>
                <a:spcPct val="10000"/>
              </a:spcBef>
              <a:spcAft>
                <a:spcPct val="0"/>
              </a:spcAft>
              <a:buClrTx/>
              <a:buSzTx/>
              <a:buFontTx/>
              <a:buChar char="•"/>
              <a:defRPr/>
            </a:pPr>
            <a:endParaRPr kumimoji="0" lang="zh-CN" altLang="en-US" sz="2000" b="1" i="0" u="none" strike="noStrike" kern="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ea"/>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数值数据的表示</a:t>
            </a:r>
          </a:p>
        </p:txBody>
      </p:sp>
      <p:sp>
        <p:nvSpPr>
          <p:cNvPr id="399363" name="Rectangle 3"/>
          <p:cNvSpPr>
            <a:spLocks noGrp="1"/>
          </p:cNvSpPr>
          <p:nvPr>
            <p:ph idx="1"/>
          </p:nvPr>
        </p:nvSpPr>
        <p:spPr>
          <a:xfrm>
            <a:off x="622300" y="771525"/>
            <a:ext cx="7607300" cy="4824413"/>
          </a:xfrm>
        </p:spPr>
        <p:txBody>
          <a:bodyPr vert="horz" wrap="square" lIns="63500" tIns="25400" rIns="63500" bIns="25400" anchor="t" anchorCtr="0">
            <a:spAutoFit/>
          </a:bodyPr>
          <a:lstStyle/>
          <a:p>
            <a:r>
              <a:rPr lang="zh-CN" altLang="en-US" dirty="0">
                <a:latin typeface="微软雅黑" panose="020B0503020204020204" pitchFamily="34" charset="-122"/>
                <a:ea typeface="微软雅黑" panose="020B0503020204020204" pitchFamily="34" charset="-122"/>
              </a:rPr>
              <a:t>数值数据表示的三要素</a:t>
            </a:r>
          </a:p>
          <a:p>
            <a:pPr lvl="1"/>
            <a:r>
              <a:rPr lang="zh-CN" altLang="en-US" sz="2200" dirty="0">
                <a:latin typeface="微软雅黑" panose="020B0503020204020204" pitchFamily="34" charset="-122"/>
                <a:ea typeface="微软雅黑" panose="020B0503020204020204" pitchFamily="34" charset="-122"/>
              </a:rPr>
              <a:t>进位计数制</a:t>
            </a:r>
          </a:p>
          <a:p>
            <a:pPr lvl="1"/>
            <a:r>
              <a:rPr lang="zh-CN" altLang="en-US" sz="2200" dirty="0">
                <a:latin typeface="微软雅黑" panose="020B0503020204020204" pitchFamily="34" charset="-122"/>
                <a:ea typeface="微软雅黑" panose="020B0503020204020204" pitchFamily="34" charset="-122"/>
              </a:rPr>
              <a:t>定、浮点表示</a:t>
            </a:r>
          </a:p>
          <a:p>
            <a:pPr lvl="1"/>
            <a:r>
              <a:rPr lang="zh-CN" altLang="en-US" sz="2200" dirty="0">
                <a:latin typeface="微软雅黑" panose="020B0503020204020204" pitchFamily="34" charset="-122"/>
                <a:ea typeface="微软雅黑" panose="020B0503020204020204" pitchFamily="34" charset="-122"/>
              </a:rPr>
              <a:t>如何用二进制编码</a:t>
            </a:r>
          </a:p>
          <a:p>
            <a:pPr lvl="1">
              <a:buNone/>
            </a:pPr>
            <a:r>
              <a:rPr lang="zh-CN" altLang="en-US" sz="2200" dirty="0">
                <a:solidFill>
                  <a:srgbClr val="009900"/>
                </a:solidFill>
                <a:latin typeface="微软雅黑" panose="020B0503020204020204" pitchFamily="34" charset="-122"/>
                <a:ea typeface="微软雅黑" panose="020B0503020204020204" pitchFamily="34" charset="-122"/>
              </a:rPr>
              <a:t>即：要确定一个数值数据的值必须先确定这三个要素。</a:t>
            </a:r>
          </a:p>
          <a:p>
            <a:pPr lvl="1">
              <a:buNone/>
            </a:pPr>
            <a:r>
              <a:rPr lang="zh-CN" altLang="en-US" sz="2200" dirty="0">
                <a:latin typeface="微软雅黑" panose="020B0503020204020204" pitchFamily="34" charset="-122"/>
                <a:ea typeface="微软雅黑" panose="020B0503020204020204" pitchFamily="34" charset="-122"/>
              </a:rPr>
              <a:t>例如，机器数</a:t>
            </a:r>
            <a:r>
              <a:rPr lang="en-US" altLang="zh-CN" sz="2200" dirty="0">
                <a:latin typeface="微软雅黑" panose="020B0503020204020204" pitchFamily="34" charset="-122"/>
                <a:ea typeface="微软雅黑" panose="020B0503020204020204" pitchFamily="34" charset="-122"/>
              </a:rPr>
              <a:t> 01011001</a:t>
            </a:r>
            <a:r>
              <a:rPr lang="zh-CN" altLang="en-US" sz="2200" dirty="0">
                <a:latin typeface="微软雅黑" panose="020B0503020204020204" pitchFamily="34" charset="-122"/>
                <a:ea typeface="微软雅黑" panose="020B0503020204020204" pitchFamily="34" charset="-122"/>
              </a:rPr>
              <a:t>的值是多少？</a:t>
            </a:r>
          </a:p>
          <a:p>
            <a:r>
              <a:rPr lang="zh-CN" altLang="en-US" dirty="0">
                <a:latin typeface="微软雅黑" panose="020B0503020204020204" pitchFamily="34" charset="-122"/>
                <a:ea typeface="微软雅黑" panose="020B0503020204020204" pitchFamily="34" charset="-122"/>
              </a:rPr>
              <a:t>定</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浮点表示</a:t>
            </a:r>
            <a:r>
              <a:rPr lang="zh-CN" altLang="en-US" dirty="0">
                <a:solidFill>
                  <a:srgbClr val="009900"/>
                </a:solidFill>
                <a:latin typeface="微软雅黑" panose="020B0503020204020204" pitchFamily="34" charset="-122"/>
                <a:ea typeface="微软雅黑" panose="020B0503020204020204" pitchFamily="34" charset="-122"/>
              </a:rPr>
              <a:t>（解决小数点问题）</a:t>
            </a:r>
          </a:p>
          <a:p>
            <a:pPr lvl="1"/>
            <a:r>
              <a:rPr lang="zh-CN" altLang="en-US" sz="2200" dirty="0">
                <a:latin typeface="微软雅黑" panose="020B0503020204020204" pitchFamily="34" charset="-122"/>
                <a:ea typeface="微软雅黑" panose="020B0503020204020204" pitchFamily="34" charset="-122"/>
              </a:rPr>
              <a:t>定点整数、定点小数</a:t>
            </a:r>
          </a:p>
          <a:p>
            <a:pPr lvl="1"/>
            <a:r>
              <a:rPr lang="zh-CN" altLang="en-US" sz="2200" dirty="0">
                <a:latin typeface="微软雅黑" panose="020B0503020204020204" pitchFamily="34" charset="-122"/>
                <a:ea typeface="微软雅黑" panose="020B0503020204020204" pitchFamily="34" charset="-122"/>
              </a:rPr>
              <a:t>浮点数（可用一个定点小数和一个定点整数来表示）</a:t>
            </a:r>
          </a:p>
          <a:p>
            <a:r>
              <a:rPr lang="zh-CN" altLang="en-US" dirty="0">
                <a:latin typeface="微软雅黑" panose="020B0503020204020204" pitchFamily="34" charset="-122"/>
                <a:ea typeface="微软雅黑" panose="020B0503020204020204" pitchFamily="34" charset="-122"/>
              </a:rPr>
              <a:t>定点数的编码</a:t>
            </a:r>
            <a:r>
              <a:rPr lang="zh-CN" altLang="en-US" dirty="0">
                <a:solidFill>
                  <a:srgbClr val="009900"/>
                </a:solidFill>
                <a:latin typeface="微软雅黑" panose="020B0503020204020204" pitchFamily="34" charset="-122"/>
                <a:ea typeface="微软雅黑" panose="020B0503020204020204" pitchFamily="34" charset="-122"/>
              </a:rPr>
              <a:t>（解决正负号问题）</a:t>
            </a:r>
            <a:endParaRPr lang="zh-CN" altLang="en-US" dirty="0">
              <a:latin typeface="微软雅黑" panose="020B0503020204020204" pitchFamily="34" charset="-122"/>
              <a:ea typeface="微软雅黑" panose="020B0503020204020204" pitchFamily="34" charset="-122"/>
            </a:endParaRPr>
          </a:p>
          <a:p>
            <a:pPr lvl="1"/>
            <a:r>
              <a:rPr lang="zh-CN" altLang="en-US" sz="2200" dirty="0">
                <a:latin typeface="微软雅黑" panose="020B0503020204020204" pitchFamily="34" charset="-122"/>
                <a:ea typeface="微软雅黑" panose="020B0503020204020204" pitchFamily="34" charset="-122"/>
              </a:rPr>
              <a:t>原码、补码、反码、移码 （反码很少用）</a:t>
            </a:r>
          </a:p>
        </p:txBody>
      </p:sp>
      <p:sp>
        <p:nvSpPr>
          <p:cNvPr id="399364" name="Text Box 4"/>
          <p:cNvSpPr txBox="1"/>
          <p:nvPr/>
        </p:nvSpPr>
        <p:spPr>
          <a:xfrm>
            <a:off x="5919788" y="3032125"/>
            <a:ext cx="2860675" cy="461963"/>
          </a:xfrm>
          <a:prstGeom prst="rect">
            <a:avLst/>
          </a:prstGeom>
          <a:noFill/>
          <a:ln w="12700">
            <a:noFill/>
          </a:ln>
        </p:spPr>
        <p:txBody>
          <a:bodyPr anchor="t" anchorCtr="0">
            <a:spAutoFit/>
          </a:bodyPr>
          <a:lstStyle/>
          <a:p>
            <a:pPr eaLnBrk="0" hangingPunct="0">
              <a:spcBef>
                <a:spcPct val="50000"/>
              </a:spcBef>
            </a:pPr>
            <a:r>
              <a:rPr lang="zh-CN" altLang="en-US" sz="2400" dirty="0">
                <a:latin typeface="黑体" panose="02010609060101010101" pitchFamily="49" charset="-122"/>
                <a:ea typeface="黑体" panose="02010609060101010101" pitchFamily="49" charset="-122"/>
              </a:rPr>
              <a:t>答案是：不知道！</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99363">
                                            <p:txEl>
                                              <p:pRg st="1" end="1"/>
                                            </p:txEl>
                                          </p:spTgt>
                                        </p:tgtEl>
                                        <p:attrNameLst>
                                          <p:attrName>style.visibility</p:attrName>
                                        </p:attrNameLst>
                                      </p:cBhvr>
                                      <p:to>
                                        <p:strVal val="visible"/>
                                      </p:to>
                                    </p:set>
                                    <p:animEffect transition="in" filter="blinds(horizontal)">
                                      <p:cBhvr>
                                        <p:cTn id="7" dur="500"/>
                                        <p:tgtEl>
                                          <p:spTgt spid="399363">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99363">
                                            <p:txEl>
                                              <p:pRg st="2" end="2"/>
                                            </p:txEl>
                                          </p:spTgt>
                                        </p:tgtEl>
                                        <p:attrNameLst>
                                          <p:attrName>style.visibility</p:attrName>
                                        </p:attrNameLst>
                                      </p:cBhvr>
                                      <p:to>
                                        <p:strVal val="visible"/>
                                      </p:to>
                                    </p:set>
                                    <p:animEffect transition="in" filter="blinds(horizontal)">
                                      <p:cBhvr>
                                        <p:cTn id="10" dur="500"/>
                                        <p:tgtEl>
                                          <p:spTgt spid="399363">
                                            <p:txEl>
                                              <p:pRg st="2" end="2"/>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99363">
                                            <p:txEl>
                                              <p:pRg st="3" end="3"/>
                                            </p:txEl>
                                          </p:spTgt>
                                        </p:tgtEl>
                                        <p:attrNameLst>
                                          <p:attrName>style.visibility</p:attrName>
                                        </p:attrNameLst>
                                      </p:cBhvr>
                                      <p:to>
                                        <p:strVal val="visible"/>
                                      </p:to>
                                    </p:set>
                                    <p:animEffect transition="in" filter="blinds(horizontal)">
                                      <p:cBhvr>
                                        <p:cTn id="13" dur="500"/>
                                        <p:tgtEl>
                                          <p:spTgt spid="39936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399363">
                                            <p:txEl>
                                              <p:pRg st="4" end="4"/>
                                            </p:txEl>
                                          </p:spTgt>
                                        </p:tgtEl>
                                        <p:attrNameLst>
                                          <p:attrName>style.visibility</p:attrName>
                                        </p:attrNameLst>
                                      </p:cBhvr>
                                      <p:to>
                                        <p:strVal val="visible"/>
                                      </p:to>
                                    </p:set>
                                    <p:animEffect transition="in" filter="blinds(horizontal)">
                                      <p:cBhvr>
                                        <p:cTn id="18" dur="500"/>
                                        <p:tgtEl>
                                          <p:spTgt spid="39936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399363">
                                            <p:txEl>
                                              <p:pRg st="5" end="5"/>
                                            </p:txEl>
                                          </p:spTgt>
                                        </p:tgtEl>
                                        <p:attrNameLst>
                                          <p:attrName>style.visibility</p:attrName>
                                        </p:attrNameLst>
                                      </p:cBhvr>
                                      <p:to>
                                        <p:strVal val="visible"/>
                                      </p:to>
                                    </p:set>
                                    <p:animEffect transition="in" filter="blinds(horizontal)">
                                      <p:cBhvr>
                                        <p:cTn id="23" dur="500"/>
                                        <p:tgtEl>
                                          <p:spTgt spid="399363">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399364"/>
                                        </p:tgtEl>
                                        <p:attrNameLst>
                                          <p:attrName>style.visibility</p:attrName>
                                        </p:attrNameLst>
                                      </p:cBhvr>
                                      <p:to>
                                        <p:strVal val="visible"/>
                                      </p:to>
                                    </p:set>
                                    <p:animEffect transition="in" filter="blinds(horizontal)">
                                      <p:cBhvr>
                                        <p:cTn id="28" dur="500"/>
                                        <p:tgtEl>
                                          <p:spTgt spid="399364"/>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399363">
                                            <p:txEl>
                                              <p:pRg st="7" end="7"/>
                                            </p:txEl>
                                          </p:spTgt>
                                        </p:tgtEl>
                                        <p:attrNameLst>
                                          <p:attrName>style.visibility</p:attrName>
                                        </p:attrNameLst>
                                      </p:cBhvr>
                                      <p:to>
                                        <p:strVal val="visible"/>
                                      </p:to>
                                    </p:set>
                                    <p:animEffect transition="in" filter="blinds(horizontal)">
                                      <p:cBhvr>
                                        <p:cTn id="33" dur="500"/>
                                        <p:tgtEl>
                                          <p:spTgt spid="399363">
                                            <p:txEl>
                                              <p:pRg st="7" end="7"/>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399363">
                                            <p:txEl>
                                              <p:pRg st="8" end="8"/>
                                            </p:txEl>
                                          </p:spTgt>
                                        </p:tgtEl>
                                        <p:attrNameLst>
                                          <p:attrName>style.visibility</p:attrName>
                                        </p:attrNameLst>
                                      </p:cBhvr>
                                      <p:to>
                                        <p:strVal val="visible"/>
                                      </p:to>
                                    </p:set>
                                    <p:animEffect transition="in" filter="blinds(horizontal)">
                                      <p:cBhvr>
                                        <p:cTn id="36" dur="500"/>
                                        <p:tgtEl>
                                          <p:spTgt spid="399363">
                                            <p:txEl>
                                              <p:pRg st="8" end="8"/>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nodeType="clickEffect">
                                  <p:stCondLst>
                                    <p:cond delay="0"/>
                                  </p:stCondLst>
                                  <p:childTnLst>
                                    <p:set>
                                      <p:cBhvr>
                                        <p:cTn id="40" dur="1" fill="hold">
                                          <p:stCondLst>
                                            <p:cond delay="0"/>
                                          </p:stCondLst>
                                        </p:cTn>
                                        <p:tgtEl>
                                          <p:spTgt spid="399363">
                                            <p:txEl>
                                              <p:pRg st="10" end="10"/>
                                            </p:txEl>
                                          </p:spTgt>
                                        </p:tgtEl>
                                        <p:attrNameLst>
                                          <p:attrName>style.visibility</p:attrName>
                                        </p:attrNameLst>
                                      </p:cBhvr>
                                      <p:to>
                                        <p:strVal val="visible"/>
                                      </p:to>
                                    </p:set>
                                    <p:animEffect transition="in" filter="blinds(horizontal)">
                                      <p:cBhvr>
                                        <p:cTn id="41" dur="500"/>
                                        <p:tgtEl>
                                          <p:spTgt spid="39936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364"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p:cNvSpPr>
            <a:spLocks noGrp="1"/>
          </p:cNvSpPr>
          <p:nvPr>
            <p:ph type="title"/>
          </p:nvPr>
        </p:nvSpPr>
        <p:spPr>
          <a:xfrm>
            <a:off x="200025" y="231775"/>
            <a:ext cx="8361363" cy="533400"/>
          </a:xfrm>
        </p:spPr>
        <p:txBody>
          <a:bodyPr vert="horz" wrap="square" lIns="63500" tIns="25400" rIns="63500" bIns="25400" anchor="t" anchorCtr="0">
            <a:spAutoFit/>
          </a:bodyPr>
          <a:lstStyle/>
          <a:p>
            <a:pPr algn="ctr">
              <a:buNone/>
            </a:pPr>
            <a:r>
              <a:rPr lang="en-US" altLang="zh-CN" dirty="0">
                <a:ea typeface="宋体" panose="02010600030101010101" pitchFamily="2" charset="-122"/>
              </a:rPr>
              <a:t> Sign and Magnitude </a:t>
            </a:r>
            <a:r>
              <a:rPr lang="zh-CN" altLang="en-US" sz="3600" dirty="0">
                <a:solidFill>
                  <a:srgbClr val="CC3300"/>
                </a:solidFill>
              </a:rPr>
              <a:t>（原码的表示）</a:t>
            </a:r>
          </a:p>
        </p:txBody>
      </p:sp>
      <p:grpSp>
        <p:nvGrpSpPr>
          <p:cNvPr id="93186" name="Group 45"/>
          <p:cNvGrpSpPr/>
          <p:nvPr/>
        </p:nvGrpSpPr>
        <p:grpSpPr>
          <a:xfrm>
            <a:off x="1323975" y="838200"/>
            <a:ext cx="2184400" cy="2835275"/>
            <a:chOff x="834" y="528"/>
            <a:chExt cx="1376" cy="1786"/>
          </a:xfrm>
        </p:grpSpPr>
        <p:sp>
          <p:nvSpPr>
            <p:cNvPr id="93187" name="Rectangle 5"/>
            <p:cNvSpPr/>
            <p:nvPr/>
          </p:nvSpPr>
          <p:spPr>
            <a:xfrm>
              <a:off x="1598" y="528"/>
              <a:ext cx="612" cy="248"/>
            </a:xfrm>
            <a:prstGeom prst="rect">
              <a:avLst/>
            </a:prstGeom>
            <a:noFill/>
            <a:ln w="12700">
              <a:noFill/>
            </a:ln>
          </p:spPr>
          <p:txBody>
            <a:bodyPr wrap="none" lIns="90488" tIns="44450" rIns="90488" bIns="44450" anchor="t" anchorCtr="0">
              <a:spAutoFit/>
            </a:bodyPr>
            <a:lstStyle/>
            <a:p>
              <a:pPr eaLnBrk="0" hangingPunct="0"/>
              <a:r>
                <a:rPr lang="en-US" altLang="zh-CN" sz="2000" dirty="0">
                  <a:latin typeface="Arial" panose="020B0604020202020204" pitchFamily="34" charset="0"/>
                </a:rPr>
                <a:t>Binary</a:t>
              </a:r>
              <a:endParaRPr lang="en-US" altLang="zh-CN" sz="2000" dirty="0">
                <a:latin typeface="Arial" panose="020B0604020202020204" pitchFamily="34" charset="0"/>
                <a:ea typeface="Arial" panose="020B0604020202020204" pitchFamily="34" charset="0"/>
              </a:endParaRPr>
            </a:p>
          </p:txBody>
        </p:sp>
        <p:sp>
          <p:nvSpPr>
            <p:cNvPr id="93188" name="Rectangle 6"/>
            <p:cNvSpPr/>
            <p:nvPr/>
          </p:nvSpPr>
          <p:spPr>
            <a:xfrm>
              <a:off x="834" y="528"/>
              <a:ext cx="766" cy="248"/>
            </a:xfrm>
            <a:prstGeom prst="rect">
              <a:avLst/>
            </a:prstGeom>
            <a:noFill/>
            <a:ln w="12700">
              <a:noFill/>
            </a:ln>
          </p:spPr>
          <p:txBody>
            <a:bodyPr lIns="90488" tIns="44450" rIns="90488" bIns="44450" anchor="t" anchorCtr="0">
              <a:spAutoFit/>
            </a:bodyPr>
            <a:lstStyle/>
            <a:p>
              <a:pPr eaLnBrk="0" hangingPunct="0"/>
              <a:r>
                <a:rPr lang="en-US" altLang="zh-CN" sz="2000" dirty="0">
                  <a:latin typeface="Arial" panose="020B0604020202020204" pitchFamily="34" charset="0"/>
                </a:rPr>
                <a:t>Decimal</a:t>
              </a:r>
              <a:endParaRPr lang="en-US" altLang="zh-CN" sz="2000" dirty="0">
                <a:latin typeface="Arial" panose="020B0604020202020204" pitchFamily="34" charset="0"/>
                <a:ea typeface="Arial" panose="020B0604020202020204" pitchFamily="34" charset="0"/>
              </a:endParaRPr>
            </a:p>
          </p:txBody>
        </p:sp>
        <p:sp>
          <p:nvSpPr>
            <p:cNvPr id="93189" name="Rectangle 22"/>
            <p:cNvSpPr/>
            <p:nvPr/>
          </p:nvSpPr>
          <p:spPr>
            <a:xfrm>
              <a:off x="1134" y="716"/>
              <a:ext cx="240" cy="1592"/>
            </a:xfrm>
            <a:prstGeom prst="rect">
              <a:avLst/>
            </a:prstGeom>
            <a:noFill/>
            <a:ln w="12700">
              <a:noFill/>
            </a:ln>
          </p:spPr>
          <p:txBody>
            <a:bodyPr lIns="90488" tIns="44450" rIns="90488" bIns="44450" anchor="t" anchorCtr="0">
              <a:spAutoFit/>
            </a:bodyPr>
            <a:lstStyle/>
            <a:p>
              <a:pPr eaLnBrk="0" hangingPunct="0"/>
              <a:r>
                <a:rPr lang="en-US" altLang="zh-CN" sz="2000" dirty="0">
                  <a:latin typeface="Arial" panose="020B0604020202020204" pitchFamily="34" charset="0"/>
                </a:rPr>
                <a:t>01</a:t>
              </a:r>
            </a:p>
            <a:p>
              <a:pPr eaLnBrk="0" hangingPunct="0"/>
              <a:r>
                <a:rPr lang="en-US" altLang="zh-CN" sz="2000" dirty="0">
                  <a:latin typeface="Arial" panose="020B0604020202020204" pitchFamily="34" charset="0"/>
                </a:rPr>
                <a:t>2</a:t>
              </a:r>
            </a:p>
            <a:p>
              <a:pPr eaLnBrk="0" hangingPunct="0"/>
              <a:r>
                <a:rPr lang="en-US" altLang="zh-CN" sz="2000" dirty="0">
                  <a:latin typeface="Arial" panose="020B0604020202020204" pitchFamily="34" charset="0"/>
                </a:rPr>
                <a:t>3</a:t>
              </a:r>
            </a:p>
            <a:p>
              <a:pPr eaLnBrk="0" hangingPunct="0"/>
              <a:r>
                <a:rPr lang="en-US" altLang="zh-CN" sz="2000" dirty="0">
                  <a:latin typeface="Arial" panose="020B0604020202020204" pitchFamily="34" charset="0"/>
                </a:rPr>
                <a:t>4</a:t>
              </a:r>
            </a:p>
            <a:p>
              <a:pPr eaLnBrk="0" hangingPunct="0"/>
              <a:r>
                <a:rPr lang="en-US" altLang="zh-CN" sz="2000" dirty="0">
                  <a:latin typeface="Arial" panose="020B0604020202020204" pitchFamily="34" charset="0"/>
                </a:rPr>
                <a:t>5</a:t>
              </a:r>
            </a:p>
            <a:p>
              <a:pPr eaLnBrk="0" hangingPunct="0"/>
              <a:r>
                <a:rPr lang="en-US" altLang="zh-CN" sz="2000" dirty="0">
                  <a:latin typeface="Arial" panose="020B0604020202020204" pitchFamily="34" charset="0"/>
                </a:rPr>
                <a:t>6</a:t>
              </a:r>
            </a:p>
            <a:p>
              <a:pPr eaLnBrk="0" hangingPunct="0"/>
              <a:r>
                <a:rPr lang="en-US" altLang="zh-CN" sz="2000" dirty="0">
                  <a:latin typeface="Arial" panose="020B0604020202020204" pitchFamily="34" charset="0"/>
                </a:rPr>
                <a:t>7</a:t>
              </a:r>
              <a:endParaRPr lang="en-US" altLang="zh-CN" sz="2000" dirty="0">
                <a:latin typeface="Arial" panose="020B0604020202020204" pitchFamily="34" charset="0"/>
                <a:ea typeface="Arial" panose="020B0604020202020204" pitchFamily="34" charset="0"/>
              </a:endParaRPr>
            </a:p>
          </p:txBody>
        </p:sp>
        <p:sp>
          <p:nvSpPr>
            <p:cNvPr id="93190" name="Rectangle 23"/>
            <p:cNvSpPr/>
            <p:nvPr/>
          </p:nvSpPr>
          <p:spPr>
            <a:xfrm>
              <a:off x="1603" y="722"/>
              <a:ext cx="470" cy="1592"/>
            </a:xfrm>
            <a:prstGeom prst="rect">
              <a:avLst/>
            </a:prstGeom>
            <a:noFill/>
            <a:ln w="12700">
              <a:noFill/>
            </a:ln>
          </p:spPr>
          <p:txBody>
            <a:bodyPr wrap="none" lIns="90488" tIns="44450" rIns="90488" bIns="44450" anchor="t" anchorCtr="0">
              <a:spAutoFit/>
            </a:bodyPr>
            <a:lstStyle/>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000</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001</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010</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011</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100</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101</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110</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111</a:t>
              </a:r>
              <a:endParaRPr lang="en-US" altLang="zh-CN" sz="2000" dirty="0">
                <a:latin typeface="Arial" panose="020B0604020202020204" pitchFamily="34" charset="0"/>
                <a:ea typeface="Arial" panose="020B0604020202020204" pitchFamily="34" charset="0"/>
              </a:endParaRPr>
            </a:p>
          </p:txBody>
        </p:sp>
      </p:grpSp>
      <p:sp>
        <p:nvSpPr>
          <p:cNvPr id="93191" name="Text Box 40"/>
          <p:cNvSpPr txBox="1"/>
          <p:nvPr/>
        </p:nvSpPr>
        <p:spPr>
          <a:xfrm>
            <a:off x="898525" y="3948113"/>
            <a:ext cx="6340475" cy="336550"/>
          </a:xfrm>
          <a:prstGeom prst="rect">
            <a:avLst/>
          </a:prstGeom>
          <a:noFill/>
          <a:ln w="12700">
            <a:noFill/>
          </a:ln>
        </p:spPr>
        <p:txBody>
          <a:bodyPr anchor="t" anchorCtr="0">
            <a:spAutoFit/>
          </a:bodyPr>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278569" name="Text Box 41"/>
          <p:cNvSpPr txBox="1"/>
          <p:nvPr/>
        </p:nvSpPr>
        <p:spPr>
          <a:xfrm>
            <a:off x="744538" y="3714750"/>
            <a:ext cx="7620000" cy="1920875"/>
          </a:xfrm>
          <a:prstGeom prst="rect">
            <a:avLst/>
          </a:prstGeom>
          <a:noFill/>
          <a:ln w="12700">
            <a:noFill/>
          </a:ln>
        </p:spPr>
        <p:txBody>
          <a:bodyPr anchor="t" anchorCtr="0">
            <a:spAutoFit/>
          </a:bodyPr>
          <a:lstStyle/>
          <a:p>
            <a:pPr eaLnBrk="0" hangingPunct="0">
              <a:spcBef>
                <a:spcPts val="600"/>
              </a:spcBef>
              <a:buSzPct val="60000"/>
              <a:buFont typeface="Wingdings" panose="05000000000000000000" pitchFamily="2" charset="2"/>
              <a:buChar char="u"/>
            </a:pPr>
            <a:r>
              <a:rPr lang="en-US" altLang="zh-CN" dirty="0">
                <a:latin typeface="Times New Roman" panose="02020603050405020304" pitchFamily="18" charset="0"/>
              </a:rPr>
              <a:t>  </a:t>
            </a:r>
            <a:r>
              <a:rPr lang="zh-CN" altLang="en-US" sz="2000" dirty="0">
                <a:latin typeface="黑体" panose="02010609060101010101" pitchFamily="49" charset="-122"/>
                <a:ea typeface="黑体" panose="02010609060101010101" pitchFamily="49" charset="-122"/>
              </a:rPr>
              <a:t>容易理解</a:t>
            </a:r>
            <a:r>
              <a:rPr lang="en-US" altLang="zh-CN" sz="2000" dirty="0">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rPr>
              <a:t>但是：</a:t>
            </a:r>
          </a:p>
          <a:p>
            <a:pPr lvl="1" indent="0" eaLnBrk="0" hangingPunct="0">
              <a:spcBef>
                <a:spcPts val="600"/>
              </a:spcBef>
              <a:buSzPct val="140000"/>
              <a:buFont typeface="Wingdings" panose="05000000000000000000" pitchFamily="2" charset="2"/>
              <a:buChar char="ü"/>
            </a:pPr>
            <a:r>
              <a:rPr lang="en-US" altLang="zh-CN" sz="2000" dirty="0">
                <a:solidFill>
                  <a:schemeClr val="accent2"/>
                </a:solidFill>
                <a:latin typeface="黑体" panose="02010609060101010101" pitchFamily="49" charset="-122"/>
                <a:ea typeface="黑体" panose="02010609060101010101" pitchFamily="49" charset="-122"/>
              </a:rPr>
              <a:t> 0 </a:t>
            </a:r>
            <a:r>
              <a:rPr lang="zh-CN" altLang="en-US" sz="2000" dirty="0">
                <a:solidFill>
                  <a:schemeClr val="accent2"/>
                </a:solidFill>
                <a:latin typeface="黑体" panose="02010609060101010101" pitchFamily="49" charset="-122"/>
                <a:ea typeface="黑体" panose="02010609060101010101" pitchFamily="49" charset="-122"/>
              </a:rPr>
              <a:t>的表示不唯一，故不利于程序员编程</a:t>
            </a:r>
            <a:endParaRPr lang="en-US" altLang="zh-CN" sz="2000" dirty="0">
              <a:solidFill>
                <a:schemeClr val="accent2"/>
              </a:solidFill>
              <a:latin typeface="黑体" panose="02010609060101010101" pitchFamily="49" charset="-122"/>
              <a:ea typeface="黑体" panose="02010609060101010101" pitchFamily="49" charset="-122"/>
            </a:endParaRPr>
          </a:p>
          <a:p>
            <a:pPr lvl="1" indent="0" eaLnBrk="0" hangingPunct="0">
              <a:spcBef>
                <a:spcPts val="600"/>
              </a:spcBef>
              <a:buSzPct val="140000"/>
              <a:buFont typeface="Wingdings" panose="05000000000000000000" pitchFamily="2" charset="2"/>
              <a:buChar char="ü"/>
            </a:pPr>
            <a:r>
              <a:rPr lang="en-US" altLang="zh-CN" sz="2000" dirty="0">
                <a:solidFill>
                  <a:schemeClr val="accent2"/>
                </a:solidFill>
                <a:latin typeface="黑体" panose="02010609060101010101" pitchFamily="49" charset="-122"/>
                <a:ea typeface="黑体" panose="02010609060101010101" pitchFamily="49" charset="-122"/>
              </a:rPr>
              <a:t> </a:t>
            </a:r>
            <a:r>
              <a:rPr lang="zh-CN" altLang="en-US" sz="2000" dirty="0">
                <a:solidFill>
                  <a:schemeClr val="accent2"/>
                </a:solidFill>
                <a:latin typeface="黑体" panose="02010609060101010101" pitchFamily="49" charset="-122"/>
                <a:ea typeface="黑体" panose="02010609060101010101" pitchFamily="49" charset="-122"/>
              </a:rPr>
              <a:t>加、减运算方式不统一</a:t>
            </a:r>
            <a:endParaRPr lang="en-US" altLang="zh-CN" sz="2000" dirty="0">
              <a:solidFill>
                <a:schemeClr val="accent2"/>
              </a:solidFill>
              <a:latin typeface="黑体" panose="02010609060101010101" pitchFamily="49" charset="-122"/>
              <a:ea typeface="黑体" panose="02010609060101010101" pitchFamily="49" charset="-122"/>
            </a:endParaRPr>
          </a:p>
          <a:p>
            <a:pPr lvl="1" indent="0" eaLnBrk="0" hangingPunct="0">
              <a:spcBef>
                <a:spcPts val="600"/>
              </a:spcBef>
              <a:buSzPct val="140000"/>
              <a:buFont typeface="Wingdings" panose="05000000000000000000" pitchFamily="2" charset="2"/>
              <a:buChar char="ü"/>
            </a:pPr>
            <a:r>
              <a:rPr lang="en-US" altLang="zh-CN" sz="2000" dirty="0">
                <a:solidFill>
                  <a:schemeClr val="accent2"/>
                </a:solidFill>
                <a:latin typeface="黑体" panose="02010609060101010101" pitchFamily="49" charset="-122"/>
                <a:ea typeface="黑体" panose="02010609060101010101" pitchFamily="49" charset="-122"/>
              </a:rPr>
              <a:t> </a:t>
            </a:r>
            <a:r>
              <a:rPr lang="zh-CN" altLang="en-US" sz="2000" dirty="0">
                <a:solidFill>
                  <a:schemeClr val="accent2"/>
                </a:solidFill>
                <a:latin typeface="黑体" panose="02010609060101010101" pitchFamily="49" charset="-122"/>
                <a:ea typeface="黑体" panose="02010609060101010101" pitchFamily="49" charset="-122"/>
              </a:rPr>
              <a:t>需额外对符号位进行处理，故不利于硬件设计</a:t>
            </a:r>
            <a:endParaRPr lang="en-US" altLang="zh-CN" sz="2000" dirty="0">
              <a:solidFill>
                <a:schemeClr val="accent2"/>
              </a:solidFill>
              <a:latin typeface="黑体" panose="02010609060101010101" pitchFamily="49" charset="-122"/>
              <a:ea typeface="黑体" panose="02010609060101010101" pitchFamily="49" charset="-122"/>
            </a:endParaRPr>
          </a:p>
          <a:p>
            <a:pPr lvl="1" indent="0" eaLnBrk="0" hangingPunct="0">
              <a:spcBef>
                <a:spcPts val="600"/>
              </a:spcBef>
              <a:buSzPct val="140000"/>
              <a:buFont typeface="Wingdings" panose="05000000000000000000" pitchFamily="2" charset="2"/>
              <a:buChar char="ü"/>
            </a:pPr>
            <a:r>
              <a:rPr lang="en-US" altLang="zh-CN" sz="2000" dirty="0">
                <a:solidFill>
                  <a:schemeClr val="accent2"/>
                </a:solidFill>
                <a:latin typeface="黑体" panose="02010609060101010101" pitchFamily="49" charset="-122"/>
                <a:ea typeface="黑体" panose="02010609060101010101" pitchFamily="49" charset="-122"/>
              </a:rPr>
              <a:t> </a:t>
            </a:r>
            <a:r>
              <a:rPr lang="zh-CN" altLang="en-US" sz="2000" dirty="0">
                <a:solidFill>
                  <a:schemeClr val="accent2"/>
                </a:solidFill>
                <a:latin typeface="黑体" panose="02010609060101010101" pitchFamily="49" charset="-122"/>
                <a:ea typeface="黑体" panose="02010609060101010101" pitchFamily="49" charset="-122"/>
              </a:rPr>
              <a:t>特别当</a:t>
            </a:r>
            <a:r>
              <a:rPr lang="en-US" altLang="zh-CN" sz="2000" dirty="0">
                <a:solidFill>
                  <a:schemeClr val="accent2"/>
                </a:solidFill>
                <a:latin typeface="黑体" panose="02010609060101010101" pitchFamily="49" charset="-122"/>
                <a:ea typeface="黑体" panose="02010609060101010101" pitchFamily="49" charset="-122"/>
              </a:rPr>
              <a:t> a&lt;b</a:t>
            </a:r>
            <a:r>
              <a:rPr lang="zh-CN" altLang="en-US" sz="2000" dirty="0">
                <a:solidFill>
                  <a:schemeClr val="accent2"/>
                </a:solidFill>
                <a:latin typeface="黑体" panose="02010609060101010101" pitchFamily="49" charset="-122"/>
                <a:ea typeface="黑体" panose="02010609060101010101" pitchFamily="49" charset="-122"/>
              </a:rPr>
              <a:t>时，实现</a:t>
            </a:r>
            <a:r>
              <a:rPr lang="en-US" altLang="zh-CN" sz="2000" dirty="0">
                <a:solidFill>
                  <a:schemeClr val="accent2"/>
                </a:solidFill>
                <a:latin typeface="黑体" panose="02010609060101010101" pitchFamily="49" charset="-122"/>
                <a:ea typeface="黑体" panose="02010609060101010101" pitchFamily="49" charset="-122"/>
              </a:rPr>
              <a:t> a-b</a:t>
            </a:r>
            <a:r>
              <a:rPr lang="zh-CN" altLang="en-US" sz="2000" dirty="0">
                <a:solidFill>
                  <a:schemeClr val="accent2"/>
                </a:solidFill>
                <a:latin typeface="黑体" panose="02010609060101010101" pitchFamily="49" charset="-122"/>
                <a:ea typeface="黑体" panose="02010609060101010101" pitchFamily="49" charset="-122"/>
              </a:rPr>
              <a:t>比较困难</a:t>
            </a:r>
          </a:p>
        </p:txBody>
      </p:sp>
      <p:sp>
        <p:nvSpPr>
          <p:cNvPr id="278570" name="Rectangle 42"/>
          <p:cNvSpPr>
            <a:spLocks noChangeArrowheads="1"/>
          </p:cNvSpPr>
          <p:nvPr/>
        </p:nvSpPr>
        <p:spPr bwMode="auto">
          <a:xfrm>
            <a:off x="1139825" y="5803900"/>
            <a:ext cx="6521450" cy="769938"/>
          </a:xfrm>
          <a:prstGeom prst="rect">
            <a:avLst/>
          </a:prstGeom>
          <a:noFill/>
          <a:ln w="9525">
            <a:noFill/>
            <a:miter lim="800000"/>
          </a:ln>
          <a:effectLst/>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1" lang="zh-CN" altLang="en-US" sz="2200" b="1" i="0" u="none" strike="noStrike" kern="1200" cap="none" spc="0" normalizeH="0" baseline="0" noProof="0" dirty="0">
                <a:ln>
                  <a:noFill/>
                </a:ln>
                <a:solidFill>
                  <a:srgbClr val="CC3300"/>
                </a:solidFill>
                <a:effectLst/>
                <a:uLnTx/>
                <a:uFillTx/>
                <a:latin typeface="+mj-ea"/>
                <a:ea typeface="+mj-ea"/>
                <a:cs typeface="+mn-cs"/>
              </a:rPr>
              <a:t>从 </a:t>
            </a:r>
            <a:r>
              <a:rPr kumimoji="1" lang="en-US" altLang="zh-CN" sz="2200" b="1" i="0" u="none" strike="noStrike" kern="1200" cap="none" spc="0" normalizeH="0" baseline="0" noProof="0" dirty="0">
                <a:ln>
                  <a:noFill/>
                </a:ln>
                <a:solidFill>
                  <a:srgbClr val="CC3300"/>
                </a:solidFill>
                <a:effectLst/>
                <a:uLnTx/>
                <a:uFillTx/>
                <a:latin typeface="+mj-ea"/>
                <a:ea typeface="+mj-ea"/>
                <a:cs typeface="+mn-cs"/>
              </a:rPr>
              <a:t>50</a:t>
            </a:r>
            <a:r>
              <a:rPr kumimoji="1" lang="zh-CN" altLang="en-US" sz="2200" b="1" i="0" u="none" strike="noStrike" kern="1200" cap="none" spc="0" normalizeH="0" baseline="0" noProof="0" dirty="0">
                <a:ln>
                  <a:noFill/>
                </a:ln>
                <a:solidFill>
                  <a:srgbClr val="CC3300"/>
                </a:solidFill>
                <a:effectLst/>
                <a:uLnTx/>
                <a:uFillTx/>
                <a:latin typeface="+mj-ea"/>
                <a:ea typeface="+mj-ea"/>
                <a:cs typeface="+mn-cs"/>
              </a:rPr>
              <a:t>年代开始，整数都采用补码来表示</a:t>
            </a:r>
          </a:p>
          <a:p>
            <a:pPr marL="0" marR="0" lvl="0" indent="0" algn="l" defTabSz="914400" rtl="0" eaLnBrk="1" fontAlgn="base" latinLnBrk="0" hangingPunct="1">
              <a:lnSpc>
                <a:spcPct val="100000"/>
              </a:lnSpc>
              <a:spcBef>
                <a:spcPct val="0"/>
              </a:spcBef>
              <a:spcAft>
                <a:spcPct val="0"/>
              </a:spcAft>
              <a:buClrTx/>
              <a:buSzTx/>
              <a:buFontTx/>
              <a:buNone/>
              <a:defRPr/>
            </a:pPr>
            <a:r>
              <a:rPr kumimoji="1" lang="zh-CN" altLang="en-US" sz="2200" b="1" i="0" u="none" strike="noStrike" kern="1200" cap="none" spc="0" normalizeH="0" baseline="0" noProof="0" dirty="0">
                <a:ln>
                  <a:noFill/>
                </a:ln>
                <a:solidFill>
                  <a:srgbClr val="CC3300"/>
                </a:solidFill>
                <a:effectLst/>
                <a:uLnTx/>
                <a:uFillTx/>
                <a:latin typeface="+mj-ea"/>
                <a:ea typeface="+mj-ea"/>
                <a:cs typeface="+mn-cs"/>
              </a:rPr>
              <a:t>但浮点数的尾数用原码定点小数表示</a:t>
            </a:r>
          </a:p>
        </p:txBody>
      </p:sp>
      <p:sp>
        <p:nvSpPr>
          <p:cNvPr id="93194" name="Rectangle 46"/>
          <p:cNvSpPr/>
          <p:nvPr/>
        </p:nvSpPr>
        <p:spPr>
          <a:xfrm>
            <a:off x="5937250" y="804863"/>
            <a:ext cx="971550" cy="393700"/>
          </a:xfrm>
          <a:prstGeom prst="rect">
            <a:avLst/>
          </a:prstGeom>
          <a:noFill/>
          <a:ln w="12700">
            <a:noFill/>
          </a:ln>
        </p:spPr>
        <p:txBody>
          <a:bodyPr wrap="none" lIns="90488" tIns="44450" rIns="90488" bIns="44450" anchor="t" anchorCtr="0">
            <a:spAutoFit/>
          </a:bodyPr>
          <a:lstStyle/>
          <a:p>
            <a:pPr eaLnBrk="0" hangingPunct="0"/>
            <a:r>
              <a:rPr lang="en-US" altLang="zh-CN" sz="2000" dirty="0">
                <a:latin typeface="Arial" panose="020B0604020202020204" pitchFamily="34" charset="0"/>
              </a:rPr>
              <a:t>Binary</a:t>
            </a:r>
            <a:endParaRPr lang="en-US" altLang="zh-CN" sz="2000" dirty="0">
              <a:latin typeface="Arial" panose="020B0604020202020204" pitchFamily="34" charset="0"/>
              <a:ea typeface="Arial" panose="020B0604020202020204" pitchFamily="34" charset="0"/>
            </a:endParaRPr>
          </a:p>
        </p:txBody>
      </p:sp>
      <p:sp>
        <p:nvSpPr>
          <p:cNvPr id="93195" name="Rectangle 47"/>
          <p:cNvSpPr/>
          <p:nvPr/>
        </p:nvSpPr>
        <p:spPr>
          <a:xfrm>
            <a:off x="4724400" y="804863"/>
            <a:ext cx="1216025" cy="393700"/>
          </a:xfrm>
          <a:prstGeom prst="rect">
            <a:avLst/>
          </a:prstGeom>
          <a:noFill/>
          <a:ln w="12700">
            <a:noFill/>
          </a:ln>
        </p:spPr>
        <p:txBody>
          <a:bodyPr lIns="90488" tIns="44450" rIns="90488" bIns="44450" anchor="t" anchorCtr="0">
            <a:spAutoFit/>
          </a:bodyPr>
          <a:lstStyle/>
          <a:p>
            <a:pPr eaLnBrk="0" hangingPunct="0"/>
            <a:r>
              <a:rPr lang="en-US" altLang="zh-CN" sz="2000" dirty="0">
                <a:latin typeface="Arial" panose="020B0604020202020204" pitchFamily="34" charset="0"/>
              </a:rPr>
              <a:t>Decimal</a:t>
            </a:r>
            <a:endParaRPr lang="en-US" altLang="zh-CN" sz="2000" dirty="0">
              <a:latin typeface="Arial" panose="020B0604020202020204" pitchFamily="34" charset="0"/>
              <a:ea typeface="Arial" panose="020B0604020202020204" pitchFamily="34" charset="0"/>
            </a:endParaRPr>
          </a:p>
        </p:txBody>
      </p:sp>
      <p:sp>
        <p:nvSpPr>
          <p:cNvPr id="93196" name="Rectangle 48"/>
          <p:cNvSpPr/>
          <p:nvPr/>
        </p:nvSpPr>
        <p:spPr>
          <a:xfrm>
            <a:off x="5040313" y="1103313"/>
            <a:ext cx="657225" cy="2527300"/>
          </a:xfrm>
          <a:prstGeom prst="rect">
            <a:avLst/>
          </a:prstGeom>
          <a:noFill/>
          <a:ln w="12700">
            <a:noFill/>
          </a:ln>
        </p:spPr>
        <p:txBody>
          <a:bodyPr lIns="90488" tIns="44450" rIns="90488" bIns="44450" anchor="t" anchorCtr="0">
            <a:spAutoFit/>
          </a:bodyPr>
          <a:lstStyle/>
          <a:p>
            <a:pPr eaLnBrk="0" hangingPunct="0"/>
            <a:r>
              <a:rPr lang="en-US" altLang="zh-CN" sz="2000" dirty="0">
                <a:latin typeface="Arial" panose="020B0604020202020204" pitchFamily="34" charset="0"/>
              </a:rPr>
              <a:t>-0</a:t>
            </a:r>
          </a:p>
          <a:p>
            <a:pPr eaLnBrk="0" hangingPunct="0"/>
            <a:r>
              <a:rPr lang="en-US" altLang="zh-CN" sz="2000" dirty="0">
                <a:latin typeface="Arial" panose="020B0604020202020204" pitchFamily="34" charset="0"/>
              </a:rPr>
              <a:t>-1</a:t>
            </a:r>
          </a:p>
          <a:p>
            <a:pPr eaLnBrk="0" hangingPunct="0"/>
            <a:r>
              <a:rPr lang="en-US" altLang="zh-CN" sz="2000" dirty="0">
                <a:latin typeface="Arial" panose="020B0604020202020204" pitchFamily="34" charset="0"/>
              </a:rPr>
              <a:t>-2</a:t>
            </a:r>
          </a:p>
          <a:p>
            <a:pPr eaLnBrk="0" hangingPunct="0"/>
            <a:r>
              <a:rPr lang="en-US" altLang="zh-CN" sz="2000" dirty="0">
                <a:latin typeface="Arial" panose="020B0604020202020204" pitchFamily="34" charset="0"/>
              </a:rPr>
              <a:t>-3</a:t>
            </a:r>
          </a:p>
          <a:p>
            <a:pPr eaLnBrk="0" hangingPunct="0"/>
            <a:r>
              <a:rPr lang="en-US" altLang="zh-CN" sz="2000" dirty="0">
                <a:latin typeface="Arial" panose="020B0604020202020204" pitchFamily="34" charset="0"/>
              </a:rPr>
              <a:t>-4</a:t>
            </a:r>
          </a:p>
          <a:p>
            <a:pPr eaLnBrk="0" hangingPunct="0"/>
            <a:r>
              <a:rPr lang="en-US" altLang="zh-CN" sz="2000" dirty="0">
                <a:latin typeface="Arial" panose="020B0604020202020204" pitchFamily="34" charset="0"/>
              </a:rPr>
              <a:t>-5</a:t>
            </a:r>
          </a:p>
          <a:p>
            <a:pPr eaLnBrk="0" hangingPunct="0"/>
            <a:r>
              <a:rPr lang="en-US" altLang="zh-CN" sz="2000" dirty="0">
                <a:latin typeface="Arial" panose="020B0604020202020204" pitchFamily="34" charset="0"/>
              </a:rPr>
              <a:t>-6</a:t>
            </a:r>
          </a:p>
          <a:p>
            <a:pPr eaLnBrk="0" hangingPunct="0"/>
            <a:r>
              <a:rPr lang="en-US" altLang="zh-CN" sz="2000" dirty="0">
                <a:latin typeface="Arial" panose="020B0604020202020204" pitchFamily="34" charset="0"/>
              </a:rPr>
              <a:t>-7</a:t>
            </a:r>
            <a:endParaRPr lang="en-US" altLang="zh-CN" sz="2000" dirty="0">
              <a:latin typeface="Arial" panose="020B0604020202020204" pitchFamily="34" charset="0"/>
              <a:ea typeface="Arial" panose="020B0604020202020204" pitchFamily="34" charset="0"/>
            </a:endParaRPr>
          </a:p>
        </p:txBody>
      </p:sp>
      <p:sp>
        <p:nvSpPr>
          <p:cNvPr id="93197" name="Rectangle 49"/>
          <p:cNvSpPr/>
          <p:nvPr/>
        </p:nvSpPr>
        <p:spPr>
          <a:xfrm>
            <a:off x="5945188" y="1112838"/>
            <a:ext cx="746125" cy="2527300"/>
          </a:xfrm>
          <a:prstGeom prst="rect">
            <a:avLst/>
          </a:prstGeom>
          <a:noFill/>
          <a:ln w="12700">
            <a:noFill/>
          </a:ln>
        </p:spPr>
        <p:txBody>
          <a:bodyPr wrap="none" lIns="90488" tIns="44450" rIns="90488" bIns="44450" anchor="t" anchorCtr="0">
            <a:spAutoFit/>
          </a:bodyPr>
          <a:lstStyle/>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000</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001</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010</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011</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100</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101</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110</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111</a:t>
            </a:r>
            <a:endParaRPr lang="en-US" altLang="zh-CN" sz="2000" dirty="0">
              <a:latin typeface="Arial" panose="020B0604020202020204" pitchFamily="34" charset="0"/>
              <a:ea typeface="Arial" panose="020B0604020202020204"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78569"/>
                                        </p:tgtEl>
                                        <p:attrNameLst>
                                          <p:attrName>style.visibility</p:attrName>
                                        </p:attrNameLst>
                                      </p:cBhvr>
                                      <p:to>
                                        <p:strVal val="visible"/>
                                      </p:to>
                                    </p:set>
                                    <p:animEffect transition="in" filter="blinds(horizontal)">
                                      <p:cBhvr>
                                        <p:cTn id="7" dur="500"/>
                                        <p:tgtEl>
                                          <p:spTgt spid="27856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78570"/>
                                        </p:tgtEl>
                                        <p:attrNameLst>
                                          <p:attrName>style.visibility</p:attrName>
                                        </p:attrNameLst>
                                      </p:cBhvr>
                                      <p:to>
                                        <p:strVal val="visible"/>
                                      </p:to>
                                    </p:set>
                                    <p:animEffect transition="in" filter="blinds(horizontal)">
                                      <p:cBhvr>
                                        <p:cTn id="12" dur="500"/>
                                        <p:tgtEl>
                                          <p:spTgt spid="2785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8569" grpId="0"/>
      <p:bldP spid="27857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p:cNvSpPr>
            <a:spLocks noGrp="1"/>
          </p:cNvSpPr>
          <p:nvPr>
            <p:ph type="title"/>
          </p:nvPr>
        </p:nvSpPr>
        <p:spPr>
          <a:xfrm>
            <a:off x="800100" y="635000"/>
            <a:ext cx="6073775" cy="474663"/>
          </a:xfrm>
        </p:spPr>
        <p:txBody>
          <a:bodyPr lIns="63500" tIns="25400" rIns="63500" bIns="25400" anchor="t" anchorCtr="0">
            <a:spAutoFit/>
          </a:bodyPr>
          <a:lstStyle/>
          <a:p>
            <a:pPr eaLnBrk="1" hangingPunct="1"/>
            <a:r>
              <a:rPr lang="zh-CN" altLang="en-US" dirty="0"/>
              <a:t>课程相关信息</a:t>
            </a:r>
          </a:p>
        </p:txBody>
      </p:sp>
      <p:sp>
        <p:nvSpPr>
          <p:cNvPr id="19462" name="Rectangle 4"/>
          <p:cNvSpPr>
            <a:spLocks noGrp="1" noChangeArrowheads="1"/>
          </p:cNvSpPr>
          <p:nvPr>
            <p:ph idx="1"/>
          </p:nvPr>
        </p:nvSpPr>
        <p:spPr>
          <a:xfrm>
            <a:off x="457200" y="1239838"/>
            <a:ext cx="8686800" cy="2957830"/>
          </a:xfrm>
        </p:spPr>
        <p:txBody>
          <a:bodyPr/>
          <a:lstStyle/>
          <a:p>
            <a:pPr marL="203200" marR="0" indent="-203200" algn="l" defTabSz="914400" rtl="0" eaLnBrk="1" fontAlgn="base" latinLnBrk="0" hangingPunct="1">
              <a:lnSpc>
                <a:spcPct val="120000"/>
              </a:lnSpc>
              <a:spcBef>
                <a:spcPct val="10000"/>
              </a:spcBef>
              <a:spcAft>
                <a:spcPct val="0"/>
              </a:spcAft>
              <a:buClr>
                <a:schemeClr val="tx1"/>
              </a:buClr>
              <a:buSzPct val="60000"/>
              <a:buFont typeface="Wingdings" panose="05000000000000000000" pitchFamily="2" charset="2"/>
              <a:buChar char="u"/>
            </a:pPr>
            <a:r>
              <a:rPr kumimoji="0" lang="zh-CN" altLang="en-US" sz="3200" b="1" i="0" u="none" strike="noStrike" kern="0" cap="none" spc="0" normalizeH="0" baseline="0" noProof="1">
                <a:solidFill>
                  <a:schemeClr val="tx1"/>
                </a:solidFill>
                <a:latin typeface="+mn-lt"/>
                <a:ea typeface="+mn-ea"/>
                <a:cs typeface="+mn-cs"/>
              </a:rPr>
              <a:t>上课时间：</a:t>
            </a:r>
            <a:endParaRPr kumimoji="0" lang="en-US" altLang="zh-CN" sz="3200" b="1" i="0" u="none" strike="noStrike" kern="0" cap="none" spc="0" normalizeH="0" baseline="0" noProof="1">
              <a:solidFill>
                <a:schemeClr val="tx1"/>
              </a:solidFill>
              <a:latin typeface="+mn-lt"/>
              <a:ea typeface="+mn-ea"/>
              <a:cs typeface="+mn-cs"/>
            </a:endParaRPr>
          </a:p>
          <a:p>
            <a:pPr marL="685800" marR="0" lvl="1" indent="-190500" algn="l" defTabSz="914400" rtl="0" eaLnBrk="1" fontAlgn="base" latinLnBrk="0" hangingPunct="1">
              <a:lnSpc>
                <a:spcPct val="120000"/>
              </a:lnSpc>
              <a:spcBef>
                <a:spcPct val="10000"/>
              </a:spcBef>
              <a:spcAft>
                <a:spcPct val="0"/>
              </a:spcAft>
              <a:buClrTx/>
              <a:buSzTx/>
              <a:buFontTx/>
              <a:buChar char="•"/>
            </a:pPr>
            <a:r>
              <a:rPr kumimoji="0" lang="zh-CN" altLang="en-US" sz="2800" b="1" i="0" u="none" strike="noStrike" kern="0" cap="none" spc="0" normalizeH="0" baseline="0" noProof="1">
                <a:solidFill>
                  <a:srgbClr val="0000FF"/>
                </a:solidFill>
                <a:latin typeface="+mn-lt"/>
                <a:ea typeface="+mn-ea"/>
                <a:cs typeface="+mn-ea"/>
              </a:rPr>
              <a:t>周三、五</a:t>
            </a:r>
            <a:r>
              <a:rPr kumimoji="0" lang="en-US" altLang="zh-CN" sz="2800" b="1" i="0" u="none" strike="noStrike" kern="0" cap="none" spc="0" normalizeH="0" baseline="0" noProof="1">
                <a:solidFill>
                  <a:srgbClr val="0000FF"/>
                </a:solidFill>
                <a:latin typeface="+mn-lt"/>
                <a:ea typeface="+mn-ea"/>
                <a:cs typeface="+mn-ea"/>
              </a:rPr>
              <a:t>   </a:t>
            </a:r>
            <a:r>
              <a:rPr kumimoji="0" lang="zh-CN" altLang="en-US" sz="2800" b="1" i="0" u="none" strike="noStrike" kern="0" cap="none" spc="0" normalizeH="0" baseline="0" noProof="1">
                <a:solidFill>
                  <a:srgbClr val="0000FF"/>
                </a:solidFill>
                <a:latin typeface="+mn-lt"/>
                <a:ea typeface="+mn-ea"/>
                <a:cs typeface="+mn-ea"/>
              </a:rPr>
              <a:t>第</a:t>
            </a:r>
            <a:r>
              <a:rPr kumimoji="0" lang="en-US" altLang="zh-CN" sz="2800" b="1" i="0" u="none" strike="noStrike" kern="0" cap="none" spc="0" normalizeH="0" baseline="0" noProof="1">
                <a:solidFill>
                  <a:srgbClr val="0000FF"/>
                </a:solidFill>
                <a:latin typeface="+mn-lt"/>
                <a:ea typeface="+mn-ea"/>
                <a:cs typeface="+mn-ea"/>
              </a:rPr>
              <a:t>3~4</a:t>
            </a:r>
            <a:r>
              <a:rPr kumimoji="0" lang="zh-CN" altLang="en-US" sz="2800" b="1" i="0" u="none" strike="noStrike" kern="0" cap="none" spc="0" normalizeH="0" baseline="0" noProof="1">
                <a:solidFill>
                  <a:srgbClr val="0000FF"/>
                </a:solidFill>
                <a:latin typeface="+mn-lt"/>
                <a:ea typeface="+mn-ea"/>
                <a:cs typeface="+mn-ea"/>
              </a:rPr>
              <a:t>节课 </a:t>
            </a:r>
            <a:r>
              <a:rPr kumimoji="0" lang="en-US" altLang="zh-CN" sz="2800" b="1" i="0" u="none" strike="noStrike" kern="0" cap="none" spc="0" normalizeH="0" baseline="0" noProof="1">
                <a:solidFill>
                  <a:srgbClr val="0000FF"/>
                </a:solidFill>
                <a:latin typeface="+mn-lt"/>
                <a:ea typeface="+mn-ea"/>
                <a:cs typeface="+mn-ea"/>
              </a:rPr>
              <a:t>  </a:t>
            </a:r>
            <a:r>
              <a:rPr kumimoji="0" lang="zh-CN" altLang="en-US" sz="2800" b="1" i="0" u="none" strike="noStrike" kern="0" cap="none" spc="0" normalizeH="0" baseline="0" noProof="1">
                <a:solidFill>
                  <a:srgbClr val="0000FF"/>
                </a:solidFill>
                <a:latin typeface="+mn-lt"/>
                <a:ea typeface="+mn-ea"/>
                <a:cs typeface="+mn-ea"/>
              </a:rPr>
              <a:t>仙</a:t>
            </a:r>
            <a:r>
              <a:rPr kumimoji="0" lang="en-US" altLang="zh-CN" sz="2800" b="1" i="0" u="none" strike="noStrike" kern="0" cap="none" spc="0" normalizeH="0" baseline="0" noProof="1">
                <a:solidFill>
                  <a:srgbClr val="0000FF"/>
                </a:solidFill>
                <a:latin typeface="+mn-lt"/>
                <a:ea typeface="+mn-ea"/>
                <a:cs typeface="+mn-ea"/>
              </a:rPr>
              <a:t>Ⅰ-519</a:t>
            </a:r>
            <a:endParaRPr kumimoji="0" lang="en-US" altLang="zh-CN" sz="2000" b="1" i="0" u="none" strike="noStrike" kern="0" cap="none" spc="0" normalizeH="0" baseline="0" noProof="1">
              <a:solidFill>
                <a:srgbClr val="000000"/>
              </a:solidFill>
              <a:latin typeface="+mn-lt"/>
              <a:ea typeface="+mn-ea"/>
              <a:cs typeface="+mn-ea"/>
            </a:endParaRPr>
          </a:p>
          <a:p>
            <a:pPr marL="203200" marR="0" indent="-203200" algn="l" defTabSz="914400" rtl="0" eaLnBrk="1" fontAlgn="base" latinLnBrk="0" hangingPunct="1">
              <a:lnSpc>
                <a:spcPct val="120000"/>
              </a:lnSpc>
              <a:spcBef>
                <a:spcPct val="10000"/>
              </a:spcBef>
              <a:spcAft>
                <a:spcPct val="0"/>
              </a:spcAft>
              <a:buClr>
                <a:schemeClr val="tx1"/>
              </a:buClr>
              <a:buSzPct val="60000"/>
              <a:buFont typeface="Wingdings" panose="05000000000000000000" pitchFamily="2" charset="2"/>
              <a:buChar char="u"/>
            </a:pPr>
            <a:r>
              <a:rPr kumimoji="0" lang="zh-CN" altLang="en-US" sz="2200" b="1" i="0" u="none" strike="noStrike" kern="0" cap="none" spc="0" normalizeH="0" baseline="0" noProof="1">
                <a:solidFill>
                  <a:schemeClr val="tx1"/>
                </a:solidFill>
                <a:latin typeface="+mn-lt"/>
                <a:ea typeface="+mn-ea"/>
                <a:cs typeface="+mn-cs"/>
              </a:rPr>
              <a:t>网站：</a:t>
            </a:r>
            <a:r>
              <a:rPr kumimoji="0" lang="en-US" altLang="zh-CN" sz="2200" b="1" i="0" u="none" strike="noStrike" kern="0" cap="none" spc="0" normalizeH="0" baseline="0" noProof="1">
                <a:solidFill>
                  <a:schemeClr val="tx1"/>
                </a:solidFill>
                <a:latin typeface="+mn-lt"/>
                <a:ea typeface="+mn-ea"/>
                <a:cs typeface="+mn-cs"/>
                <a:hlinkClick r:id="rId3"/>
              </a:rPr>
              <a:t>http://cslabcms.nju.edu.cn</a:t>
            </a:r>
          </a:p>
          <a:p>
            <a:pPr marL="0" marR="0" indent="0" algn="l" defTabSz="914400" rtl="0" eaLnBrk="1" fontAlgn="base" latinLnBrk="0" hangingPunct="1">
              <a:lnSpc>
                <a:spcPct val="120000"/>
              </a:lnSpc>
              <a:spcBef>
                <a:spcPct val="10000"/>
              </a:spcBef>
              <a:spcAft>
                <a:spcPct val="0"/>
              </a:spcAft>
              <a:buClr>
                <a:schemeClr val="tx1"/>
              </a:buClr>
              <a:buSzPct val="60000"/>
              <a:buFont typeface="Wingdings" panose="05000000000000000000" pitchFamily="2" charset="2"/>
              <a:buNone/>
            </a:pPr>
            <a:r>
              <a:rPr kumimoji="0" lang="zh-CN" altLang="en-US" sz="2200" b="1" i="0" u="none" strike="noStrike" kern="0" cap="none" spc="0" normalizeH="0" baseline="0" noProof="1">
                <a:solidFill>
                  <a:schemeClr val="tx1"/>
                </a:solidFill>
                <a:latin typeface="+mn-lt"/>
                <a:ea typeface="+mn-ea"/>
                <a:cs typeface="+mn-cs"/>
              </a:rPr>
              <a:t>             初次登录账号</a:t>
            </a:r>
            <a:r>
              <a:rPr kumimoji="0" lang="en-US" altLang="zh-CN" sz="2200" b="1" i="0" u="none" strike="noStrike" kern="0" cap="none" spc="0" normalizeH="0" baseline="0" noProof="1">
                <a:solidFill>
                  <a:schemeClr val="tx1"/>
                </a:solidFill>
                <a:latin typeface="+mn-lt"/>
                <a:ea typeface="+mn-ea"/>
                <a:cs typeface="+mn-cs"/>
              </a:rPr>
              <a:t>/</a:t>
            </a:r>
            <a:r>
              <a:rPr kumimoji="0" lang="zh-CN" altLang="en-US" sz="2200" b="1" i="0" u="none" strike="noStrike" kern="0" cap="none" spc="0" normalizeH="0" baseline="0" noProof="1">
                <a:solidFill>
                  <a:schemeClr val="tx1"/>
                </a:solidFill>
                <a:latin typeface="+mn-lt"/>
                <a:ea typeface="+mn-ea"/>
                <a:cs typeface="+mn-cs"/>
              </a:rPr>
              <a:t>密码为：学号</a:t>
            </a:r>
            <a:r>
              <a:rPr kumimoji="0" lang="en-US" altLang="zh-CN" sz="2200" b="1" i="0" u="none" strike="noStrike" kern="0" cap="none" spc="0" normalizeH="0" baseline="0" noProof="1">
                <a:solidFill>
                  <a:schemeClr val="tx1"/>
                </a:solidFill>
                <a:latin typeface="+mn-lt"/>
                <a:ea typeface="+mn-ea"/>
                <a:cs typeface="+mn-cs"/>
              </a:rPr>
              <a:t>/</a:t>
            </a:r>
            <a:r>
              <a:rPr kumimoji="0" lang="zh-CN" altLang="en-US" sz="2200" b="1" i="0" u="none" strike="noStrike" kern="0" cap="none" spc="0" normalizeH="0" baseline="0" noProof="1">
                <a:solidFill>
                  <a:schemeClr val="tx1"/>
                </a:solidFill>
                <a:latin typeface="+mn-lt"/>
                <a:ea typeface="+mn-ea"/>
                <a:cs typeface="+mn-cs"/>
              </a:rPr>
              <a:t>学号</a:t>
            </a:r>
            <a:endParaRPr kumimoji="0" lang="en-US" altLang="zh-CN" sz="2200" b="1" i="0" u="none" strike="noStrike" kern="0" cap="none" spc="0" normalizeH="0" baseline="0" noProof="1">
              <a:solidFill>
                <a:schemeClr val="tx1"/>
              </a:solidFill>
              <a:latin typeface="+mn-lt"/>
              <a:ea typeface="+mn-ea"/>
              <a:cs typeface="+mn-cs"/>
            </a:endParaRPr>
          </a:p>
          <a:p>
            <a:pPr marL="203200" marR="0" indent="-203200" algn="l" defTabSz="914400" rtl="0" eaLnBrk="1" fontAlgn="base" latinLnBrk="0" hangingPunct="1">
              <a:lnSpc>
                <a:spcPct val="120000"/>
              </a:lnSpc>
              <a:spcBef>
                <a:spcPct val="10000"/>
              </a:spcBef>
              <a:spcAft>
                <a:spcPct val="0"/>
              </a:spcAft>
              <a:buClr>
                <a:schemeClr val="tx1"/>
              </a:buClr>
              <a:buSzPct val="60000"/>
              <a:buFont typeface="Wingdings" panose="05000000000000000000" pitchFamily="2" charset="2"/>
              <a:buChar char="u"/>
            </a:pPr>
            <a:r>
              <a:rPr kumimoji="0" lang="zh-CN" altLang="en-US" sz="2200" b="1" i="0" u="none" strike="noStrike" kern="0" cap="none" spc="0" normalizeH="0" baseline="0" noProof="1">
                <a:solidFill>
                  <a:srgbClr val="000000"/>
                </a:solidFill>
                <a:latin typeface="+mn-lt"/>
                <a:ea typeface="+mn-ea"/>
                <a:cs typeface="+mn-cs"/>
              </a:rPr>
              <a:t>班级群：</a:t>
            </a:r>
            <a:r>
              <a:rPr kumimoji="0" lang="en-US" altLang="zh-CN" sz="2200" b="1" i="0" u="none" strike="noStrike" kern="0" cap="none" spc="0" normalizeH="0" baseline="0" noProof="1">
                <a:solidFill>
                  <a:srgbClr val="000000"/>
                </a:solidFill>
                <a:latin typeface="+mn-lt"/>
                <a:ea typeface="+mn-ea"/>
                <a:cs typeface="+mn-cs"/>
              </a:rPr>
              <a:t>QQ</a:t>
            </a:r>
            <a:r>
              <a:rPr kumimoji="0" lang="zh-CN" altLang="en-US" sz="2200" b="1" i="0" u="none" strike="noStrike" kern="0" cap="none" spc="0" normalizeH="0" baseline="0" noProof="1">
                <a:solidFill>
                  <a:srgbClr val="000000"/>
                </a:solidFill>
                <a:latin typeface="+mn-lt"/>
                <a:ea typeface="+mn-ea"/>
                <a:cs typeface="+mn-cs"/>
              </a:rPr>
              <a:t>群</a:t>
            </a:r>
            <a:r>
              <a:rPr kumimoji="0" lang="en-US" altLang="zh-CN" sz="2200" b="1" i="0" u="none" strike="noStrike" kern="0" cap="none" spc="0" normalizeH="0" baseline="0" noProof="1">
                <a:solidFill>
                  <a:srgbClr val="000000"/>
                </a:solidFill>
                <a:latin typeface="+mn-lt"/>
                <a:ea typeface="+mn-ea"/>
                <a:cs typeface="+mn-cs"/>
              </a:rPr>
              <a:t> </a:t>
            </a:r>
            <a:r>
              <a:rPr kumimoji="0" sz="2200" b="1" i="0" u="none" strike="noStrike" kern="0" cap="none" spc="0" normalizeH="0" baseline="0" noProof="1">
                <a:solidFill>
                  <a:srgbClr val="000000"/>
                </a:solidFill>
                <a:latin typeface="+mn-lt"/>
                <a:ea typeface="+mn-ea"/>
                <a:cs typeface="+mn-cs"/>
              </a:rPr>
              <a:t>671405541</a:t>
            </a:r>
          </a:p>
          <a:p>
            <a:pPr marL="203200" marR="0" indent="-203200" algn="l" defTabSz="914400" rtl="0" eaLnBrk="1" fontAlgn="base" latinLnBrk="0" hangingPunct="1">
              <a:lnSpc>
                <a:spcPct val="120000"/>
              </a:lnSpc>
              <a:spcBef>
                <a:spcPct val="10000"/>
              </a:spcBef>
              <a:spcAft>
                <a:spcPct val="0"/>
              </a:spcAft>
              <a:buClr>
                <a:schemeClr val="tx1"/>
              </a:buClr>
              <a:buSzPct val="60000"/>
              <a:buFont typeface="Wingdings" panose="05000000000000000000" pitchFamily="2" charset="2"/>
              <a:buChar char="u"/>
            </a:pPr>
            <a:endParaRPr kumimoji="0" lang="zh-CN" altLang="pt-BR" sz="2200" b="1" i="0" u="none" strike="noStrike" kern="0" cap="none" spc="0" normalizeH="0" baseline="0" noProof="1">
              <a:solidFill>
                <a:srgbClr val="000000"/>
              </a:solidFill>
              <a:latin typeface="+mn-lt"/>
              <a:ea typeface="+mn-ea"/>
              <a:cs typeface="+mn-cs"/>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p:cNvSpPr>
            <a:spLocks noGrp="1"/>
          </p:cNvSpPr>
          <p:nvPr>
            <p:ph type="title"/>
          </p:nvPr>
        </p:nvSpPr>
        <p:spPr>
          <a:xfrm>
            <a:off x="534988" y="192088"/>
            <a:ext cx="8045450" cy="554037"/>
          </a:xfrm>
        </p:spPr>
        <p:txBody>
          <a:bodyPr vert="horz" wrap="square" lIns="63500" tIns="25400" rIns="63500" bIns="25400" anchor="t" anchorCtr="0">
            <a:spAutoFit/>
          </a:bodyPr>
          <a:lstStyle/>
          <a:p>
            <a:pPr algn="ctr">
              <a:buNone/>
            </a:pPr>
            <a:r>
              <a:rPr lang="zh-CN" altLang="en-US" sz="3600" dirty="0">
                <a:solidFill>
                  <a:srgbClr val="CC3300"/>
                </a:solidFill>
              </a:rPr>
              <a:t>补码特性 </a:t>
            </a:r>
            <a:r>
              <a:rPr lang="en-US" altLang="zh-CN" sz="3600" dirty="0">
                <a:solidFill>
                  <a:srgbClr val="CC3300"/>
                </a:solidFill>
              </a:rPr>
              <a:t>- </a:t>
            </a:r>
            <a:r>
              <a:rPr lang="zh-CN" altLang="en-US" sz="3600" dirty="0">
                <a:solidFill>
                  <a:srgbClr val="CC3300"/>
                </a:solidFill>
              </a:rPr>
              <a:t>模运算（</a:t>
            </a:r>
            <a:r>
              <a:rPr lang="en-US" altLang="zh-CN" sz="3600" dirty="0">
                <a:solidFill>
                  <a:srgbClr val="CC3300"/>
                </a:solidFill>
              </a:rPr>
              <a:t>modular</a:t>
            </a:r>
            <a:r>
              <a:rPr lang="zh-CN" altLang="en-US" sz="3600" dirty="0">
                <a:solidFill>
                  <a:srgbClr val="CC3300"/>
                </a:solidFill>
              </a:rPr>
              <a:t>运算）</a:t>
            </a:r>
          </a:p>
        </p:txBody>
      </p:sp>
      <p:sp>
        <p:nvSpPr>
          <p:cNvPr id="289881" name="Text Box 89"/>
          <p:cNvSpPr txBox="1"/>
          <p:nvPr/>
        </p:nvSpPr>
        <p:spPr>
          <a:xfrm>
            <a:off x="249238" y="1303338"/>
            <a:ext cx="8331200" cy="3640137"/>
          </a:xfrm>
          <a:prstGeom prst="rect">
            <a:avLst/>
          </a:prstGeom>
          <a:noFill/>
          <a:ln w="12700">
            <a:noFill/>
          </a:ln>
        </p:spPr>
        <p:txBody>
          <a:bodyPr anchor="t" anchorCtr="0">
            <a:spAutoFit/>
          </a:bodyPr>
          <a:lstStyle/>
          <a:p>
            <a:pPr marL="457200" indent="-457200" eaLnBrk="0" hangingPunct="0">
              <a:spcBef>
                <a:spcPct val="20000"/>
              </a:spcBef>
              <a:buClr>
                <a:schemeClr val="accent1"/>
              </a:buClr>
              <a:buSzPct val="60000"/>
              <a:buFont typeface="Wingdings" panose="05000000000000000000" pitchFamily="2" charset="2"/>
            </a:pPr>
            <a:r>
              <a:rPr lang="zh-CN" altLang="en-US" sz="2200" dirty="0">
                <a:latin typeface="Arial" panose="020B0604020202020204" pitchFamily="34" charset="0"/>
                <a:ea typeface="黑体" panose="02010609060101010101" pitchFamily="49" charset="-122"/>
              </a:rPr>
              <a:t>时钟是一种模</a:t>
            </a:r>
            <a:r>
              <a:rPr lang="en-US" altLang="zh-CN" sz="2200" dirty="0">
                <a:latin typeface="Arial" panose="020B0604020202020204" pitchFamily="34" charset="0"/>
                <a:ea typeface="黑体" panose="02010609060101010101" pitchFamily="49" charset="-122"/>
              </a:rPr>
              <a:t>12</a:t>
            </a:r>
            <a:r>
              <a:rPr lang="zh-CN" altLang="en-US" sz="2200" dirty="0">
                <a:latin typeface="Arial" panose="020B0604020202020204" pitchFamily="34" charset="0"/>
                <a:ea typeface="黑体" panose="02010609060101010101" pitchFamily="49" charset="-122"/>
              </a:rPr>
              <a:t>系统</a:t>
            </a:r>
          </a:p>
          <a:p>
            <a:pPr marL="457200" indent="-457200" eaLnBrk="0" hangingPunct="0">
              <a:spcBef>
                <a:spcPct val="20000"/>
              </a:spcBef>
              <a:buClr>
                <a:schemeClr val="accent1"/>
              </a:buClr>
              <a:buSzPct val="65000"/>
              <a:buFont typeface="Wingdings" panose="05000000000000000000" pitchFamily="2" charset="2"/>
            </a:pPr>
            <a:r>
              <a:rPr lang="zh-CN" altLang="en-US" sz="2200" dirty="0">
                <a:solidFill>
                  <a:srgbClr val="3333CC"/>
                </a:solidFill>
                <a:latin typeface="Arial" panose="020B0604020202020204" pitchFamily="34" charset="0"/>
                <a:ea typeface="黑体" panose="02010609060101010101" pitchFamily="49" charset="-122"/>
              </a:rPr>
              <a:t>       假定钟表时针指向10点，要将它拨向６点，  则有两种拨法：</a:t>
            </a:r>
          </a:p>
          <a:p>
            <a:pPr marL="457200" indent="-457200" eaLnBrk="0" hangingPunct="0">
              <a:spcBef>
                <a:spcPct val="20000"/>
              </a:spcBef>
            </a:pPr>
            <a:r>
              <a:rPr lang="zh-CN" altLang="en-US" sz="2200" dirty="0">
                <a:solidFill>
                  <a:srgbClr val="3333CC"/>
                </a:solidFill>
                <a:latin typeface="Arial" panose="020B0604020202020204" pitchFamily="34" charset="0"/>
                <a:ea typeface="黑体" panose="02010609060101010101" pitchFamily="49" charset="-122"/>
              </a:rPr>
              <a:t>        ① 倒拨4格：10- 4 = 6</a:t>
            </a:r>
          </a:p>
          <a:p>
            <a:pPr marL="457200" indent="-457200" eaLnBrk="0" hangingPunct="0">
              <a:spcBef>
                <a:spcPct val="20000"/>
              </a:spcBef>
            </a:pPr>
            <a:r>
              <a:rPr lang="zh-CN" altLang="en-US" sz="2200" dirty="0">
                <a:solidFill>
                  <a:srgbClr val="3333CC"/>
                </a:solidFill>
                <a:latin typeface="Arial" panose="020B0604020202020204" pitchFamily="34" charset="0"/>
                <a:ea typeface="黑体" panose="02010609060101010101" pitchFamily="49" charset="-122"/>
              </a:rPr>
              <a:t>        ② 顺拨8格：10+8 = 18 </a:t>
            </a:r>
            <a:r>
              <a:rPr lang="en-US" altLang="zh-CN" sz="2200" dirty="0">
                <a:solidFill>
                  <a:srgbClr val="3333CC"/>
                </a:solidFill>
                <a:latin typeface="Arial" panose="020B0604020202020204" pitchFamily="34" charset="0"/>
                <a:ea typeface="黑体" panose="02010609060101010101" pitchFamily="49" charset="-122"/>
              </a:rPr>
              <a:t>≡ </a:t>
            </a:r>
            <a:r>
              <a:rPr lang="zh-CN" altLang="en-US" sz="2200" dirty="0">
                <a:solidFill>
                  <a:srgbClr val="3333CC"/>
                </a:solidFill>
                <a:latin typeface="Arial" panose="020B0604020202020204" pitchFamily="34" charset="0"/>
                <a:ea typeface="黑体" panose="02010609060101010101" pitchFamily="49" charset="-122"/>
              </a:rPr>
              <a:t>6            (</a:t>
            </a:r>
            <a:r>
              <a:rPr lang="en-US" altLang="zh-CN" sz="2200" dirty="0">
                <a:solidFill>
                  <a:srgbClr val="3333CC"/>
                </a:solidFill>
                <a:latin typeface="Arial" panose="020B0604020202020204" pitchFamily="34" charset="0"/>
                <a:ea typeface="黑体" panose="02010609060101010101" pitchFamily="49" charset="-122"/>
              </a:rPr>
              <a:t>mod 12)</a:t>
            </a:r>
          </a:p>
          <a:p>
            <a:pPr marL="457200" indent="-457200" eaLnBrk="0" hangingPunct="0">
              <a:spcBef>
                <a:spcPct val="20000"/>
              </a:spcBef>
            </a:pPr>
            <a:r>
              <a:rPr lang="zh-CN" altLang="en-US" sz="2200" dirty="0">
                <a:solidFill>
                  <a:srgbClr val="3333CC"/>
                </a:solidFill>
                <a:latin typeface="Arial" panose="020B0604020202020204" pitchFamily="34" charset="0"/>
                <a:ea typeface="黑体" panose="02010609060101010101" pitchFamily="49" charset="-122"/>
              </a:rPr>
              <a:t>         模12系统中：      10- 4 </a:t>
            </a:r>
            <a:r>
              <a:rPr lang="en-US" altLang="zh-CN" sz="2200" dirty="0">
                <a:solidFill>
                  <a:srgbClr val="3333CC"/>
                </a:solidFill>
                <a:latin typeface="Arial" panose="020B0604020202020204" pitchFamily="34" charset="0"/>
                <a:ea typeface="黑体" panose="02010609060101010101" pitchFamily="49" charset="-122"/>
              </a:rPr>
              <a:t>≡</a:t>
            </a:r>
            <a:r>
              <a:rPr lang="zh-CN" altLang="en-US" sz="2200" dirty="0">
                <a:solidFill>
                  <a:srgbClr val="3333CC"/>
                </a:solidFill>
                <a:latin typeface="Arial" panose="020B0604020202020204" pitchFamily="34" charset="0"/>
                <a:ea typeface="黑体" panose="02010609060101010101" pitchFamily="49" charset="-122"/>
              </a:rPr>
              <a:t> 10+8     (</a:t>
            </a:r>
            <a:r>
              <a:rPr lang="en-US" altLang="zh-CN" sz="2200" dirty="0">
                <a:solidFill>
                  <a:srgbClr val="3333CC"/>
                </a:solidFill>
                <a:latin typeface="Arial" panose="020B0604020202020204" pitchFamily="34" charset="0"/>
                <a:ea typeface="黑体" panose="02010609060101010101" pitchFamily="49" charset="-122"/>
              </a:rPr>
              <a:t>mod 12) </a:t>
            </a:r>
          </a:p>
          <a:p>
            <a:pPr marL="457200" indent="-457200" eaLnBrk="0" hangingPunct="0">
              <a:spcBef>
                <a:spcPct val="20000"/>
              </a:spcBef>
            </a:pPr>
            <a:r>
              <a:rPr lang="zh-CN" altLang="en-US" sz="2200" dirty="0">
                <a:solidFill>
                  <a:srgbClr val="3333CC"/>
                </a:solidFill>
                <a:latin typeface="Arial" panose="020B0604020202020204" pitchFamily="34" charset="0"/>
                <a:ea typeface="黑体" panose="02010609060101010101" pitchFamily="49" charset="-122"/>
              </a:rPr>
              <a:t>                                         - 4 </a:t>
            </a:r>
            <a:r>
              <a:rPr lang="en-US" altLang="zh-CN" sz="2200" dirty="0">
                <a:solidFill>
                  <a:srgbClr val="3333CC"/>
                </a:solidFill>
                <a:latin typeface="Arial" panose="020B0604020202020204" pitchFamily="34" charset="0"/>
                <a:ea typeface="黑体" panose="02010609060101010101" pitchFamily="49" charset="-122"/>
              </a:rPr>
              <a:t>≡</a:t>
            </a:r>
            <a:r>
              <a:rPr lang="zh-CN" altLang="en-US" sz="2200" dirty="0">
                <a:solidFill>
                  <a:srgbClr val="3333CC"/>
                </a:solidFill>
                <a:latin typeface="Arial" panose="020B0604020202020204" pitchFamily="34" charset="0"/>
                <a:ea typeface="黑体" panose="02010609060101010101" pitchFamily="49" charset="-122"/>
              </a:rPr>
              <a:t> 8            (</a:t>
            </a:r>
            <a:r>
              <a:rPr lang="en-US" altLang="zh-CN" sz="2200" dirty="0">
                <a:solidFill>
                  <a:srgbClr val="3333CC"/>
                </a:solidFill>
                <a:latin typeface="Arial" panose="020B0604020202020204" pitchFamily="34" charset="0"/>
                <a:ea typeface="黑体" panose="02010609060101010101" pitchFamily="49" charset="-122"/>
              </a:rPr>
              <a:t>mod 12) </a:t>
            </a:r>
          </a:p>
          <a:p>
            <a:pPr marL="457200" indent="-457200" eaLnBrk="0" hangingPunct="0">
              <a:spcBef>
                <a:spcPct val="20000"/>
              </a:spcBef>
            </a:pPr>
            <a:r>
              <a:rPr lang="en-US" altLang="zh-CN" sz="2200" dirty="0">
                <a:solidFill>
                  <a:srgbClr val="3333CC"/>
                </a:solidFill>
                <a:latin typeface="Arial" panose="020B0604020202020204" pitchFamily="34" charset="0"/>
                <a:ea typeface="黑体" panose="02010609060101010101" pitchFamily="49" charset="-122"/>
              </a:rPr>
              <a:t>          </a:t>
            </a:r>
            <a:r>
              <a:rPr lang="zh-CN" altLang="en-US" sz="2200" dirty="0">
                <a:solidFill>
                  <a:srgbClr val="3333CC"/>
                </a:solidFill>
                <a:latin typeface="Arial" panose="020B0604020202020204" pitchFamily="34" charset="0"/>
                <a:ea typeface="黑体" panose="02010609060101010101" pitchFamily="49" charset="-122"/>
              </a:rPr>
              <a:t>则，称8是- 4对模12的补码 </a:t>
            </a:r>
            <a:r>
              <a:rPr lang="zh-CN" altLang="en-US" sz="2200" dirty="0">
                <a:solidFill>
                  <a:srgbClr val="CC0000"/>
                </a:solidFill>
                <a:latin typeface="Arial" panose="020B0604020202020204" pitchFamily="34" charset="0"/>
                <a:ea typeface="黑体" panose="02010609060101010101" pitchFamily="49" charset="-122"/>
              </a:rPr>
              <a:t>（即：</a:t>
            </a:r>
            <a:r>
              <a:rPr lang="en-US" altLang="zh-CN" sz="2200" dirty="0">
                <a:solidFill>
                  <a:srgbClr val="CC0000"/>
                </a:solidFill>
                <a:latin typeface="Arial" panose="020B0604020202020204" pitchFamily="34" charset="0"/>
                <a:ea typeface="黑体" panose="02010609060101010101" pitchFamily="49" charset="-122"/>
              </a:rPr>
              <a:t>- 4</a:t>
            </a:r>
            <a:r>
              <a:rPr lang="zh-CN" altLang="en-US" sz="2200" dirty="0">
                <a:solidFill>
                  <a:srgbClr val="CC0000"/>
                </a:solidFill>
                <a:latin typeface="Arial" panose="020B0604020202020204" pitchFamily="34" charset="0"/>
                <a:ea typeface="黑体" panose="02010609060101010101" pitchFamily="49" charset="-122"/>
              </a:rPr>
              <a:t>的模</a:t>
            </a:r>
            <a:r>
              <a:rPr lang="en-US" altLang="zh-CN" sz="2200" dirty="0">
                <a:solidFill>
                  <a:srgbClr val="CC0000"/>
                </a:solidFill>
                <a:latin typeface="Arial" panose="020B0604020202020204" pitchFamily="34" charset="0"/>
                <a:ea typeface="黑体" panose="02010609060101010101" pitchFamily="49" charset="-122"/>
              </a:rPr>
              <a:t>12</a:t>
            </a:r>
            <a:r>
              <a:rPr lang="zh-CN" altLang="en-US" sz="2200" dirty="0">
                <a:solidFill>
                  <a:srgbClr val="CC0000"/>
                </a:solidFill>
                <a:latin typeface="Arial" panose="020B0604020202020204" pitchFamily="34" charset="0"/>
                <a:ea typeface="黑体" panose="02010609060101010101" pitchFamily="49" charset="-122"/>
              </a:rPr>
              <a:t>补码等于</a:t>
            </a:r>
            <a:r>
              <a:rPr lang="en-US" altLang="zh-CN" sz="2200" dirty="0">
                <a:solidFill>
                  <a:srgbClr val="CC0000"/>
                </a:solidFill>
                <a:latin typeface="Arial" panose="020B0604020202020204" pitchFamily="34" charset="0"/>
                <a:ea typeface="黑体" panose="02010609060101010101" pitchFamily="49" charset="-122"/>
              </a:rPr>
              <a:t>8</a:t>
            </a:r>
            <a:r>
              <a:rPr lang="zh-CN" altLang="en-US" sz="2200" dirty="0">
                <a:solidFill>
                  <a:srgbClr val="CC0000"/>
                </a:solidFill>
                <a:latin typeface="Arial" panose="020B0604020202020204" pitchFamily="34" charset="0"/>
                <a:ea typeface="黑体" panose="02010609060101010101" pitchFamily="49" charset="-122"/>
              </a:rPr>
              <a:t>）。</a:t>
            </a:r>
          </a:p>
          <a:p>
            <a:pPr marL="457200" indent="-457200" eaLnBrk="0" hangingPunct="0">
              <a:spcBef>
                <a:spcPct val="20000"/>
              </a:spcBef>
            </a:pPr>
            <a:r>
              <a:rPr lang="zh-CN" altLang="en-US" sz="2200" dirty="0">
                <a:solidFill>
                  <a:srgbClr val="3333CC"/>
                </a:solidFill>
                <a:latin typeface="Arial" panose="020B0604020202020204" pitchFamily="34" charset="0"/>
                <a:ea typeface="黑体" panose="02010609060101010101" pitchFamily="49" charset="-122"/>
              </a:rPr>
              <a:t>                           同样有 -3 </a:t>
            </a:r>
            <a:r>
              <a:rPr lang="en-US" altLang="zh-CN" sz="2200" dirty="0">
                <a:solidFill>
                  <a:srgbClr val="3333CC"/>
                </a:solidFill>
                <a:latin typeface="Arial" panose="020B0604020202020204" pitchFamily="34" charset="0"/>
                <a:ea typeface="黑体" panose="02010609060101010101" pitchFamily="49" charset="-122"/>
              </a:rPr>
              <a:t>≡</a:t>
            </a:r>
            <a:r>
              <a:rPr lang="zh-CN" altLang="en-US" sz="2200" dirty="0">
                <a:solidFill>
                  <a:srgbClr val="3333CC"/>
                </a:solidFill>
                <a:latin typeface="Arial" panose="020B0604020202020204" pitchFamily="34" charset="0"/>
                <a:ea typeface="黑体" panose="02010609060101010101" pitchFamily="49" charset="-122"/>
              </a:rPr>
              <a:t> 9        （</a:t>
            </a:r>
            <a:r>
              <a:rPr lang="en-US" altLang="zh-CN" sz="2200" dirty="0">
                <a:solidFill>
                  <a:srgbClr val="3333CC"/>
                </a:solidFill>
                <a:latin typeface="Arial" panose="020B0604020202020204" pitchFamily="34" charset="0"/>
                <a:ea typeface="黑体" panose="02010609060101010101" pitchFamily="49" charset="-122"/>
              </a:rPr>
              <a:t>mod 12）</a:t>
            </a:r>
          </a:p>
          <a:p>
            <a:pPr marL="457200" indent="-457200" eaLnBrk="0" hangingPunct="0">
              <a:spcBef>
                <a:spcPct val="20000"/>
              </a:spcBef>
            </a:pPr>
            <a:r>
              <a:rPr lang="en-US" altLang="zh-CN" sz="2200" dirty="0">
                <a:solidFill>
                  <a:srgbClr val="3333CC"/>
                </a:solidFill>
                <a:latin typeface="Arial" panose="020B0604020202020204" pitchFamily="34" charset="0"/>
                <a:ea typeface="黑体" panose="02010609060101010101" pitchFamily="49" charset="-122"/>
              </a:rPr>
              <a:t>                                       -5 ≡ 7        （mod 12）</a:t>
            </a:r>
            <a:r>
              <a:rPr lang="zh-CN" altLang="en-US" sz="2200" dirty="0">
                <a:solidFill>
                  <a:srgbClr val="3333CC"/>
                </a:solidFill>
                <a:latin typeface="Arial" panose="020B0604020202020204" pitchFamily="34" charset="0"/>
                <a:ea typeface="黑体" panose="02010609060101010101" pitchFamily="49" charset="-122"/>
              </a:rPr>
              <a:t>等</a:t>
            </a:r>
            <a:endParaRPr lang="en-US" altLang="zh-CN" sz="2200" dirty="0">
              <a:latin typeface="Arial" panose="020B0604020202020204" pitchFamily="34" charset="0"/>
              <a:ea typeface="黑体" panose="02010609060101010101" pitchFamily="49" charset="-122"/>
            </a:endParaRPr>
          </a:p>
        </p:txBody>
      </p:sp>
      <p:sp>
        <p:nvSpPr>
          <p:cNvPr id="289883" name="Rectangle 91"/>
          <p:cNvSpPr>
            <a:spLocks noChangeArrowheads="1"/>
          </p:cNvSpPr>
          <p:nvPr/>
        </p:nvSpPr>
        <p:spPr bwMode="auto">
          <a:xfrm>
            <a:off x="325438" y="5410200"/>
            <a:ext cx="7823200" cy="768350"/>
          </a:xfrm>
          <a:prstGeom prst="rect">
            <a:avLst/>
          </a:prstGeom>
          <a:noFill/>
          <a:ln w="12700">
            <a:noFill/>
            <a:miter lim="800000"/>
          </a:ln>
          <a:effectLst/>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zh-CN" altLang="en-US" sz="2200" b="1" i="0" u="none" strike="noStrike" kern="1200" cap="none" spc="0" normalizeH="0" baseline="0" noProof="0" dirty="0">
                <a:ln>
                  <a:noFill/>
                </a:ln>
                <a:solidFill>
                  <a:schemeClr val="tx1"/>
                </a:solidFill>
                <a:effectLst/>
                <a:uLnTx/>
                <a:uFillTx/>
                <a:latin typeface="+mj-ea"/>
                <a:ea typeface="+mj-ea"/>
                <a:cs typeface="+mn-cs"/>
              </a:rPr>
              <a:t>结论</a:t>
            </a:r>
            <a:r>
              <a:rPr kumimoji="1" lang="en-US" altLang="zh-CN" sz="2200" b="1" i="0" u="none" strike="noStrike" kern="1200" cap="none" spc="0" normalizeH="0" baseline="0" noProof="0" dirty="0">
                <a:ln>
                  <a:noFill/>
                </a:ln>
                <a:solidFill>
                  <a:schemeClr val="tx1"/>
                </a:solidFill>
                <a:effectLst/>
                <a:uLnTx/>
                <a:uFillTx/>
                <a:latin typeface="+mj-ea"/>
                <a:ea typeface="+mj-ea"/>
                <a:cs typeface="+mn-cs"/>
              </a:rPr>
              <a:t>2</a:t>
            </a:r>
            <a:r>
              <a:rPr kumimoji="1" lang="zh-CN" altLang="en-US" sz="2200" b="1" i="0" u="none" strike="noStrike" kern="1200" cap="none" spc="0" normalizeH="0" baseline="0" noProof="0" dirty="0">
                <a:ln>
                  <a:noFill/>
                </a:ln>
                <a:solidFill>
                  <a:schemeClr val="tx1"/>
                </a:solidFill>
                <a:effectLst/>
                <a:uLnTx/>
                <a:uFillTx/>
                <a:latin typeface="+mj-ea"/>
                <a:ea typeface="+mj-ea"/>
                <a:cs typeface="+mn-cs"/>
              </a:rPr>
              <a:t>： </a:t>
            </a:r>
            <a:r>
              <a:rPr kumimoji="1" lang="zh-CN" altLang="en-US" sz="2200" b="1" i="0" u="none" strike="noStrike" kern="1200" cap="none" spc="0" normalizeH="0" baseline="0" noProof="0" dirty="0">
                <a:ln>
                  <a:noFill/>
                </a:ln>
                <a:solidFill>
                  <a:srgbClr val="009900"/>
                </a:solidFill>
                <a:effectLst/>
                <a:uLnTx/>
                <a:uFillTx/>
                <a:latin typeface="+mj-ea"/>
                <a:ea typeface="+mj-ea"/>
                <a:cs typeface="+mn-cs"/>
              </a:rPr>
              <a:t>对于某一确定的模，某数减去小于模的另一数，总可以用该数加上另一数负数的补码来代替。</a:t>
            </a:r>
          </a:p>
        </p:txBody>
      </p:sp>
      <p:sp>
        <p:nvSpPr>
          <p:cNvPr id="289884" name="Rectangle 92"/>
          <p:cNvSpPr/>
          <p:nvPr/>
        </p:nvSpPr>
        <p:spPr>
          <a:xfrm>
            <a:off x="527050" y="6270625"/>
            <a:ext cx="4852988" cy="427038"/>
          </a:xfrm>
          <a:prstGeom prst="rect">
            <a:avLst/>
          </a:prstGeom>
          <a:noFill/>
          <a:ln w="12700">
            <a:noFill/>
          </a:ln>
        </p:spPr>
        <p:txBody>
          <a:bodyPr wrap="none" anchor="t" anchorCtr="0">
            <a:spAutoFit/>
          </a:bodyPr>
          <a:lstStyle/>
          <a:p>
            <a:pPr eaLnBrk="0" hangingPunct="0">
              <a:spcBef>
                <a:spcPct val="30000"/>
              </a:spcBef>
              <a:buClr>
                <a:schemeClr val="accent1"/>
              </a:buClr>
              <a:buSzPct val="60000"/>
              <a:buFont typeface="Wingdings" panose="05000000000000000000" pitchFamily="2" charset="2"/>
            </a:pPr>
            <a:r>
              <a:rPr lang="zh-CN" altLang="en-US" sz="2200" dirty="0">
                <a:solidFill>
                  <a:srgbClr val="CC0000"/>
                </a:solidFill>
                <a:latin typeface="Arial" panose="020B0604020202020204" pitchFamily="34" charset="0"/>
                <a:ea typeface="黑体" panose="02010609060101010101" pitchFamily="49" charset="-122"/>
              </a:rPr>
              <a:t>补码（</a:t>
            </a:r>
            <a:r>
              <a:rPr lang="en-US" altLang="zh-CN" sz="2200" dirty="0">
                <a:solidFill>
                  <a:srgbClr val="CC0000"/>
                </a:solidFill>
                <a:latin typeface="Arial" panose="020B0604020202020204" pitchFamily="34" charset="0"/>
                <a:ea typeface="黑体" panose="02010609060101010101" pitchFamily="49" charset="-122"/>
              </a:rPr>
              <a:t>modular</a:t>
            </a:r>
            <a:r>
              <a:rPr lang="zh-CN" altLang="en-US" sz="2200" dirty="0">
                <a:solidFill>
                  <a:srgbClr val="CC0000"/>
                </a:solidFill>
                <a:latin typeface="Arial" panose="020B0604020202020204" pitchFamily="34" charset="0"/>
                <a:ea typeface="黑体" panose="02010609060101010101" pitchFamily="49" charset="-122"/>
              </a:rPr>
              <a:t>运算）：</a:t>
            </a:r>
            <a:r>
              <a:rPr lang="en-US" altLang="zh-CN" sz="2200" dirty="0">
                <a:solidFill>
                  <a:srgbClr val="CC0000"/>
                </a:solidFill>
                <a:latin typeface="Arial" panose="020B0604020202020204" pitchFamily="34" charset="0"/>
                <a:ea typeface="黑体" panose="02010609060101010101" pitchFamily="49" charset="-122"/>
              </a:rPr>
              <a:t>+ </a:t>
            </a:r>
            <a:r>
              <a:rPr lang="zh-CN" altLang="en-US" sz="2200" dirty="0">
                <a:solidFill>
                  <a:srgbClr val="CC0000"/>
                </a:solidFill>
                <a:latin typeface="Arial" panose="020B0604020202020204" pitchFamily="34" charset="0"/>
                <a:ea typeface="黑体" panose="02010609060101010101" pitchFamily="49" charset="-122"/>
              </a:rPr>
              <a:t>和</a:t>
            </a:r>
            <a:r>
              <a:rPr lang="en-US" altLang="zh-CN" sz="2200" dirty="0">
                <a:solidFill>
                  <a:srgbClr val="CC0000"/>
                </a:solidFill>
                <a:latin typeface="Arial" panose="020B0604020202020204" pitchFamily="34" charset="0"/>
                <a:ea typeface="黑体" panose="02010609060101010101" pitchFamily="49" charset="-122"/>
              </a:rPr>
              <a:t>– </a:t>
            </a:r>
            <a:r>
              <a:rPr lang="zh-CN" altLang="en-US" sz="2200" dirty="0">
                <a:solidFill>
                  <a:srgbClr val="CC0000"/>
                </a:solidFill>
                <a:latin typeface="Arial" panose="020B0604020202020204" pitchFamily="34" charset="0"/>
                <a:ea typeface="黑体" panose="02010609060101010101" pitchFamily="49" charset="-122"/>
              </a:rPr>
              <a:t>的统一</a:t>
            </a:r>
          </a:p>
        </p:txBody>
      </p:sp>
      <p:sp>
        <p:nvSpPr>
          <p:cNvPr id="95237" name="Rectangle 126"/>
          <p:cNvSpPr/>
          <p:nvPr/>
        </p:nvSpPr>
        <p:spPr>
          <a:xfrm>
            <a:off x="207963" y="838200"/>
            <a:ext cx="8539162" cy="409575"/>
          </a:xfrm>
          <a:prstGeom prst="rect">
            <a:avLst/>
          </a:prstGeom>
          <a:noFill/>
          <a:ln w="12700">
            <a:noFill/>
          </a:ln>
        </p:spPr>
        <p:txBody>
          <a:bodyPr anchor="t" anchorCtr="0">
            <a:spAutoFit/>
          </a:bodyPr>
          <a:lstStyle/>
          <a:p>
            <a:pPr eaLnBrk="0" hangingPunct="0"/>
            <a:r>
              <a:rPr lang="zh-CN" altLang="en-US" b="0" dirty="0">
                <a:latin typeface="Times New Roman" panose="02020603050405020304" pitchFamily="18" charset="0"/>
                <a:ea typeface="宋体" panose="02010600030101010101" pitchFamily="2" charset="-122"/>
              </a:rPr>
              <a:t> </a:t>
            </a:r>
            <a:r>
              <a:rPr lang="zh-CN" altLang="en-US" sz="2000" dirty="0">
                <a:latin typeface="黑体" panose="02010609060101010101" pitchFamily="49" charset="-122"/>
                <a:ea typeface="黑体" panose="02010609060101010101" pitchFamily="49" charset="-122"/>
              </a:rPr>
              <a:t>重要概念：</a:t>
            </a:r>
            <a:r>
              <a:rPr lang="zh-CN" altLang="en-US" sz="2000" dirty="0">
                <a:solidFill>
                  <a:srgbClr val="FF0000"/>
                </a:solidFill>
                <a:latin typeface="黑体" panose="02010609060101010101" pitchFamily="49" charset="-122"/>
                <a:ea typeface="黑体" panose="02010609060101010101" pitchFamily="49" charset="-122"/>
              </a:rPr>
              <a:t>在一个模运算系统中，一个数与它除以“模”后的余数等价。</a:t>
            </a:r>
          </a:p>
        </p:txBody>
      </p:sp>
      <p:sp>
        <p:nvSpPr>
          <p:cNvPr id="289919" name="Rectangle 127"/>
          <p:cNvSpPr>
            <a:spLocks noChangeArrowheads="1"/>
          </p:cNvSpPr>
          <p:nvPr/>
        </p:nvSpPr>
        <p:spPr bwMode="auto">
          <a:xfrm>
            <a:off x="338138" y="4960938"/>
            <a:ext cx="7823200" cy="430213"/>
          </a:xfrm>
          <a:prstGeom prst="rect">
            <a:avLst/>
          </a:prstGeom>
          <a:noFill/>
          <a:ln w="12700">
            <a:noFill/>
            <a:miter lim="800000"/>
          </a:ln>
          <a:effectLst/>
        </p:spPr>
        <p:txBody>
          <a:bodyPr>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1" lang="zh-CN" altLang="en-US" sz="2200" b="1" i="0" u="none" strike="noStrike" kern="1200" cap="none" spc="0" normalizeH="0" baseline="0" noProof="0" dirty="0">
                <a:ln>
                  <a:noFill/>
                </a:ln>
                <a:solidFill>
                  <a:schemeClr val="tx1"/>
                </a:solidFill>
                <a:effectLst/>
                <a:uLnTx/>
                <a:uFillTx/>
                <a:latin typeface="+mj-ea"/>
                <a:ea typeface="+mj-ea"/>
                <a:cs typeface="+mn-cs"/>
              </a:rPr>
              <a:t>结论</a:t>
            </a:r>
            <a:r>
              <a:rPr kumimoji="1" lang="en-US" altLang="zh-CN" sz="2200" b="1" i="0" u="none" strike="noStrike" kern="1200" cap="none" spc="0" normalizeH="0" baseline="0" noProof="0" dirty="0">
                <a:ln>
                  <a:noFill/>
                </a:ln>
                <a:solidFill>
                  <a:schemeClr val="tx1"/>
                </a:solidFill>
                <a:effectLst/>
                <a:uLnTx/>
                <a:uFillTx/>
                <a:latin typeface="+mj-ea"/>
                <a:ea typeface="+mj-ea"/>
                <a:cs typeface="+mn-cs"/>
              </a:rPr>
              <a:t>1</a:t>
            </a:r>
            <a:r>
              <a:rPr kumimoji="1" lang="zh-CN" altLang="en-US" sz="2200" b="1" i="0" u="none" strike="noStrike" kern="1200" cap="none" spc="0" normalizeH="0" baseline="0" noProof="0" dirty="0">
                <a:ln>
                  <a:noFill/>
                </a:ln>
                <a:solidFill>
                  <a:schemeClr val="tx1"/>
                </a:solidFill>
                <a:effectLst/>
                <a:uLnTx/>
                <a:uFillTx/>
                <a:latin typeface="+mj-ea"/>
                <a:ea typeface="+mj-ea"/>
                <a:cs typeface="+mn-cs"/>
              </a:rPr>
              <a:t>： </a:t>
            </a:r>
            <a:r>
              <a:rPr kumimoji="1" lang="zh-CN" altLang="en-US" sz="2200" b="1" i="0" u="none" strike="noStrike" kern="1200" cap="none" spc="0" normalizeH="0" baseline="0" noProof="0" dirty="0">
                <a:ln>
                  <a:noFill/>
                </a:ln>
                <a:solidFill>
                  <a:srgbClr val="009900"/>
                </a:solidFill>
                <a:effectLst/>
                <a:uLnTx/>
                <a:uFillTx/>
                <a:latin typeface="+mj-ea"/>
                <a:ea typeface="+mj-ea"/>
                <a:cs typeface="+mn-cs"/>
              </a:rPr>
              <a:t>一个负数的补码等于模减该负数的绝对值。</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89881"/>
                                        </p:tgtEl>
                                        <p:attrNameLst>
                                          <p:attrName>style.visibility</p:attrName>
                                        </p:attrNameLst>
                                      </p:cBhvr>
                                      <p:to>
                                        <p:strVal val="visible"/>
                                      </p:to>
                                    </p:set>
                                    <p:animEffect transition="in" filter="blinds(horizontal)">
                                      <p:cBhvr>
                                        <p:cTn id="7" dur="500"/>
                                        <p:tgtEl>
                                          <p:spTgt spid="28988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89919"/>
                                        </p:tgtEl>
                                        <p:attrNameLst>
                                          <p:attrName>style.visibility</p:attrName>
                                        </p:attrNameLst>
                                      </p:cBhvr>
                                      <p:to>
                                        <p:strVal val="visible"/>
                                      </p:to>
                                    </p:set>
                                    <p:animEffect transition="in" filter="blinds(horizontal)">
                                      <p:cBhvr>
                                        <p:cTn id="12" dur="500"/>
                                        <p:tgtEl>
                                          <p:spTgt spid="28991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89883"/>
                                        </p:tgtEl>
                                        <p:attrNameLst>
                                          <p:attrName>style.visibility</p:attrName>
                                        </p:attrNameLst>
                                      </p:cBhvr>
                                      <p:to>
                                        <p:strVal val="visible"/>
                                      </p:to>
                                    </p:set>
                                    <p:animEffect transition="in" filter="blinds(horizontal)">
                                      <p:cBhvr>
                                        <p:cTn id="17" dur="500"/>
                                        <p:tgtEl>
                                          <p:spTgt spid="28988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89884"/>
                                        </p:tgtEl>
                                        <p:attrNameLst>
                                          <p:attrName>style.visibility</p:attrName>
                                        </p:attrNameLst>
                                      </p:cBhvr>
                                      <p:to>
                                        <p:strVal val="visible"/>
                                      </p:to>
                                    </p:set>
                                    <p:animEffect transition="in" filter="blinds(horizontal)">
                                      <p:cBhvr>
                                        <p:cTn id="22" dur="500"/>
                                        <p:tgtEl>
                                          <p:spTgt spid="2898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881" grpId="0"/>
      <p:bldP spid="289883" grpId="0"/>
      <p:bldP spid="289884" grpId="0"/>
      <p:bldP spid="289919"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281" name="Picture 2"/>
          <p:cNvPicPr>
            <a:picLocks noChangeAspect="1"/>
          </p:cNvPicPr>
          <p:nvPr/>
        </p:nvPicPr>
        <p:blipFill>
          <a:blip r:embed="rId3"/>
          <a:stretch>
            <a:fillRect/>
          </a:stretch>
        </p:blipFill>
        <p:spPr>
          <a:xfrm>
            <a:off x="6307138" y="1000125"/>
            <a:ext cx="2809875" cy="2428875"/>
          </a:xfrm>
          <a:prstGeom prst="rect">
            <a:avLst/>
          </a:prstGeom>
          <a:noFill/>
          <a:ln w="9525">
            <a:noFill/>
          </a:ln>
        </p:spPr>
      </p:pic>
      <p:sp>
        <p:nvSpPr>
          <p:cNvPr id="97282" name="Rectangle 2"/>
          <p:cNvSpPr>
            <a:spLocks noGrp="1"/>
          </p:cNvSpPr>
          <p:nvPr>
            <p:ph type="title" idx="4294967295"/>
          </p:nvPr>
        </p:nvSpPr>
        <p:spPr>
          <a:xfrm>
            <a:off x="515938" y="165100"/>
            <a:ext cx="8229600" cy="533400"/>
          </a:xfrm>
        </p:spPr>
        <p:txBody>
          <a:bodyPr vert="horz" wrap="square" lIns="63500" tIns="25400" rIns="63500" bIns="25400" anchor="t" anchorCtr="0">
            <a:spAutoFit/>
          </a:bodyPr>
          <a:lstStyle/>
          <a:p>
            <a:pPr algn="ctr">
              <a:buNone/>
            </a:pPr>
            <a:r>
              <a:rPr lang="zh-CN" altLang="en-US" sz="3600" dirty="0">
                <a:solidFill>
                  <a:srgbClr val="CC3300"/>
                </a:solidFill>
              </a:rPr>
              <a:t>补码的表示</a:t>
            </a:r>
            <a:endParaRPr lang="en-US" altLang="zh-CN" sz="3600" dirty="0">
              <a:solidFill>
                <a:srgbClr val="CC3300"/>
              </a:solidFill>
            </a:endParaRPr>
          </a:p>
        </p:txBody>
      </p:sp>
      <p:sp>
        <p:nvSpPr>
          <p:cNvPr id="293891" name="Rectangle 3"/>
          <p:cNvSpPr>
            <a:spLocks noGrp="1"/>
          </p:cNvSpPr>
          <p:nvPr>
            <p:ph type="body" idx="4294967295"/>
          </p:nvPr>
        </p:nvSpPr>
        <p:spPr>
          <a:xfrm>
            <a:off x="296863" y="773113"/>
            <a:ext cx="8448675" cy="5867400"/>
          </a:xfrm>
        </p:spPr>
        <p:txBody>
          <a:bodyPr vert="horz" wrap="square" lIns="63500" tIns="25400" rIns="63500" bIns="25400" anchor="t" anchorCtr="0">
            <a:spAutoFit/>
          </a:bodyPr>
          <a:lstStyle/>
          <a:p>
            <a:pPr algn="just">
              <a:buFontTx/>
              <a:buNone/>
            </a:pPr>
            <a:r>
              <a:rPr lang="zh-CN" altLang="en-US" dirty="0">
                <a:solidFill>
                  <a:srgbClr val="FF0000"/>
                </a:solidFill>
                <a:latin typeface="黑体" panose="02010609060101010101" pitchFamily="49" charset="-122"/>
                <a:ea typeface="微软雅黑" panose="020B0503020204020204" pitchFamily="34" charset="-122"/>
              </a:rPr>
              <a:t>现实世界的模运算系统举例</a:t>
            </a:r>
          </a:p>
          <a:p>
            <a:pPr algn="just">
              <a:buFontTx/>
              <a:buNone/>
            </a:pPr>
            <a:r>
              <a:rPr lang="zh-CN" altLang="en-US" dirty="0">
                <a:solidFill>
                  <a:srgbClr val="CC0000"/>
                </a:solidFill>
                <a:ea typeface="黑体" panose="02010609060101010101" pitchFamily="49" charset="-122"/>
              </a:rPr>
              <a:t>例1：“钟表”模运算系统</a:t>
            </a:r>
          </a:p>
          <a:p>
            <a:pPr algn="just">
              <a:buFontTx/>
              <a:buNone/>
            </a:pPr>
            <a:r>
              <a:rPr lang="zh-CN" altLang="en-US" dirty="0">
                <a:solidFill>
                  <a:srgbClr val="3333FF"/>
                </a:solidFill>
                <a:ea typeface="黑体" panose="02010609060101010101" pitchFamily="49" charset="-122"/>
              </a:rPr>
              <a:t>   假定时针只能顺拨，从</a:t>
            </a:r>
            <a:r>
              <a:rPr lang="en-US" altLang="zh-CN" dirty="0">
                <a:solidFill>
                  <a:srgbClr val="3333FF"/>
                </a:solidFill>
                <a:ea typeface="黑体" panose="02010609060101010101" pitchFamily="49" charset="-122"/>
              </a:rPr>
              <a:t>10</a:t>
            </a:r>
            <a:r>
              <a:rPr lang="zh-CN" altLang="en-US" dirty="0">
                <a:solidFill>
                  <a:srgbClr val="3333FF"/>
                </a:solidFill>
                <a:ea typeface="黑体" panose="02010609060101010101" pitchFamily="49" charset="-122"/>
              </a:rPr>
              <a:t>点倒拨</a:t>
            </a:r>
            <a:r>
              <a:rPr lang="en-US" altLang="zh-CN" dirty="0">
                <a:solidFill>
                  <a:srgbClr val="3333FF"/>
                </a:solidFill>
                <a:ea typeface="黑体" panose="02010609060101010101" pitchFamily="49" charset="-122"/>
              </a:rPr>
              <a:t>4</a:t>
            </a:r>
            <a:r>
              <a:rPr lang="zh-CN" altLang="en-US" dirty="0">
                <a:solidFill>
                  <a:srgbClr val="3333FF"/>
                </a:solidFill>
                <a:ea typeface="黑体" panose="02010609060101010101" pitchFamily="49" charset="-122"/>
              </a:rPr>
              <a:t>格后是几点？</a:t>
            </a:r>
          </a:p>
          <a:p>
            <a:pPr algn="just">
              <a:buFontTx/>
              <a:buNone/>
            </a:pPr>
            <a:r>
              <a:rPr lang="zh-CN" altLang="en-US" dirty="0">
                <a:ea typeface="黑体" panose="02010609060101010101" pitchFamily="49" charset="-122"/>
              </a:rPr>
              <a:t>10- 4 = 10+(12- 4) = 10+8 = 6   （</a:t>
            </a:r>
            <a:r>
              <a:rPr lang="en-US" altLang="zh-CN" dirty="0">
                <a:ea typeface="黑体" panose="02010609060101010101" pitchFamily="49" charset="-122"/>
              </a:rPr>
              <a:t>mod 12）</a:t>
            </a:r>
          </a:p>
          <a:p>
            <a:pPr algn="just">
              <a:buFontTx/>
              <a:buNone/>
            </a:pPr>
            <a:endParaRPr lang="en-US" altLang="zh-CN" dirty="0">
              <a:ea typeface="黑体" panose="02010609060101010101" pitchFamily="49" charset="-122"/>
            </a:endParaRPr>
          </a:p>
          <a:p>
            <a:pPr algn="just">
              <a:buFontTx/>
              <a:buNone/>
            </a:pPr>
            <a:r>
              <a:rPr lang="zh-CN" altLang="en-US" dirty="0">
                <a:solidFill>
                  <a:srgbClr val="CC0000"/>
                </a:solidFill>
                <a:ea typeface="黑体" panose="02010609060101010101" pitchFamily="49" charset="-122"/>
              </a:rPr>
              <a:t>例2：“4位十进制数” 模运算系统</a:t>
            </a:r>
          </a:p>
          <a:p>
            <a:pPr algn="just">
              <a:buFontTx/>
              <a:buNone/>
            </a:pPr>
            <a:r>
              <a:rPr lang="zh-CN" altLang="en-US" dirty="0">
                <a:solidFill>
                  <a:srgbClr val="3333FF"/>
                </a:solidFill>
                <a:ea typeface="黑体" panose="02010609060101010101" pitchFamily="49" charset="-122"/>
              </a:rPr>
              <a:t>    假定算盘只有四档，且只能做加法，则在算盘上计算</a:t>
            </a:r>
          </a:p>
          <a:p>
            <a:pPr algn="just">
              <a:buFontTx/>
              <a:buNone/>
            </a:pPr>
            <a:r>
              <a:rPr lang="en-US" altLang="zh-CN" dirty="0">
                <a:solidFill>
                  <a:srgbClr val="3333FF"/>
                </a:solidFill>
                <a:ea typeface="黑体" panose="02010609060101010101" pitchFamily="49" charset="-122"/>
              </a:rPr>
              <a:t>    9828-1928</a:t>
            </a:r>
            <a:r>
              <a:rPr lang="zh-CN" altLang="en-US" dirty="0">
                <a:solidFill>
                  <a:srgbClr val="3333FF"/>
                </a:solidFill>
                <a:ea typeface="黑体" panose="02010609060101010101" pitchFamily="49" charset="-122"/>
              </a:rPr>
              <a:t>等于多少？</a:t>
            </a:r>
          </a:p>
          <a:p>
            <a:pPr algn="just">
              <a:buFontTx/>
              <a:buNone/>
            </a:pPr>
            <a:r>
              <a:rPr lang="zh-CN" altLang="en-US" dirty="0">
                <a:ea typeface="黑体" panose="02010609060101010101" pitchFamily="49" charset="-122"/>
              </a:rPr>
              <a:t>9828-1928=9828+(10</a:t>
            </a:r>
            <a:r>
              <a:rPr lang="zh-CN" altLang="en-US" baseline="30000" dirty="0">
                <a:ea typeface="黑体" panose="02010609060101010101" pitchFamily="49" charset="-122"/>
              </a:rPr>
              <a:t>4</a:t>
            </a:r>
            <a:r>
              <a:rPr lang="zh-CN" altLang="en-US" dirty="0">
                <a:ea typeface="黑体" panose="02010609060101010101" pitchFamily="49" charset="-122"/>
              </a:rPr>
              <a:t>-1928)</a:t>
            </a:r>
          </a:p>
          <a:p>
            <a:pPr algn="just">
              <a:buFontTx/>
              <a:buNone/>
            </a:pPr>
            <a:r>
              <a:rPr lang="zh-CN" altLang="en-US" dirty="0">
                <a:ea typeface="黑体" panose="02010609060101010101" pitchFamily="49" charset="-122"/>
              </a:rPr>
              <a:t>                   =9828+8072</a:t>
            </a:r>
          </a:p>
          <a:p>
            <a:pPr algn="just">
              <a:buFontTx/>
              <a:buNone/>
            </a:pPr>
            <a:r>
              <a:rPr lang="zh-CN" altLang="en-US" dirty="0">
                <a:ea typeface="黑体" panose="02010609060101010101" pitchFamily="49" charset="-122"/>
              </a:rPr>
              <a:t>                   = 1 7900  </a:t>
            </a:r>
          </a:p>
          <a:p>
            <a:pPr algn="just">
              <a:buFontTx/>
              <a:buNone/>
            </a:pPr>
            <a:r>
              <a:rPr lang="zh-CN" altLang="en-US" dirty="0">
                <a:ea typeface="黑体" panose="02010609060101010101" pitchFamily="49" charset="-122"/>
              </a:rPr>
              <a:t>        	       =7900</a:t>
            </a:r>
            <a:r>
              <a:rPr lang="zh-CN" altLang="en-US" dirty="0">
                <a:solidFill>
                  <a:srgbClr val="FF0000"/>
                </a:solidFill>
                <a:ea typeface="黑体" panose="02010609060101010101" pitchFamily="49" charset="-122"/>
              </a:rPr>
              <a:t>（</a:t>
            </a:r>
            <a:r>
              <a:rPr lang="en-US" altLang="zh-CN" dirty="0">
                <a:solidFill>
                  <a:srgbClr val="FF0000"/>
                </a:solidFill>
                <a:ea typeface="黑体" panose="02010609060101010101" pitchFamily="49" charset="-122"/>
              </a:rPr>
              <a:t>mod 10</a:t>
            </a:r>
            <a:r>
              <a:rPr lang="en-US" altLang="zh-CN" baseline="30000" dirty="0">
                <a:solidFill>
                  <a:srgbClr val="FF0000"/>
                </a:solidFill>
                <a:ea typeface="黑体" panose="02010609060101010101" pitchFamily="49" charset="-122"/>
              </a:rPr>
              <a:t>4</a:t>
            </a:r>
            <a:r>
              <a:rPr lang="en-US" altLang="zh-CN" dirty="0">
                <a:solidFill>
                  <a:srgbClr val="FF0000"/>
                </a:solidFill>
                <a:ea typeface="黑体" panose="02010609060101010101" pitchFamily="49" charset="-122"/>
              </a:rPr>
              <a:t>）</a:t>
            </a:r>
          </a:p>
        </p:txBody>
      </p:sp>
      <p:grpSp>
        <p:nvGrpSpPr>
          <p:cNvPr id="2" name="Group 10"/>
          <p:cNvGrpSpPr/>
          <p:nvPr/>
        </p:nvGrpSpPr>
        <p:grpSpPr>
          <a:xfrm>
            <a:off x="2043113" y="4835525"/>
            <a:ext cx="6527800" cy="701675"/>
            <a:chOff x="1479" y="3118"/>
            <a:chExt cx="4112" cy="442"/>
          </a:xfrm>
        </p:grpSpPr>
        <p:sp>
          <p:nvSpPr>
            <p:cNvPr id="97285" name="Rectangle 4"/>
            <p:cNvSpPr/>
            <p:nvPr/>
          </p:nvSpPr>
          <p:spPr>
            <a:xfrm>
              <a:off x="1479" y="3344"/>
              <a:ext cx="149" cy="192"/>
            </a:xfrm>
            <a:prstGeom prst="rect">
              <a:avLst/>
            </a:prstGeom>
            <a:noFill/>
            <a:ln w="28575" cap="flat" cmpd="sng">
              <a:solidFill>
                <a:srgbClr val="CC0000"/>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97286" name="Text Box 7"/>
            <p:cNvSpPr txBox="1"/>
            <p:nvPr/>
          </p:nvSpPr>
          <p:spPr>
            <a:xfrm>
              <a:off x="2791" y="3118"/>
              <a:ext cx="2800" cy="442"/>
            </a:xfrm>
            <a:prstGeom prst="rect">
              <a:avLst/>
            </a:prstGeom>
            <a:noFill/>
            <a:ln w="28575">
              <a:noFill/>
            </a:ln>
          </p:spPr>
          <p:txBody>
            <a:bodyPr anchor="t" anchorCtr="0">
              <a:spAutoFit/>
            </a:bodyPr>
            <a:lstStyle/>
            <a:p>
              <a:pPr eaLnBrk="0" hangingPunct="0">
                <a:spcBef>
                  <a:spcPct val="50000"/>
                </a:spcBef>
                <a:buSzTx/>
              </a:pPr>
              <a:r>
                <a:rPr lang="zh-CN" altLang="en-US" sz="2000" dirty="0">
                  <a:solidFill>
                    <a:srgbClr val="CC0000"/>
                  </a:solidFill>
                  <a:latin typeface="黑体" panose="02010609060101010101" pitchFamily="49" charset="-122"/>
                  <a:ea typeface="黑体" panose="02010609060101010101" pitchFamily="49" charset="-122"/>
                </a:rPr>
                <a:t>取模即只留余数，高位“</a:t>
              </a:r>
              <a:r>
                <a:rPr lang="en-US" altLang="zh-CN" sz="2000" dirty="0">
                  <a:solidFill>
                    <a:srgbClr val="CC0000"/>
                  </a:solidFill>
                  <a:latin typeface="黑体" panose="02010609060101010101" pitchFamily="49" charset="-122"/>
                  <a:ea typeface="黑体" panose="02010609060101010101" pitchFamily="49" charset="-122"/>
                </a:rPr>
                <a:t>1”</a:t>
              </a:r>
              <a:r>
                <a:rPr lang="zh-CN" altLang="en-US" sz="2000" dirty="0">
                  <a:solidFill>
                    <a:srgbClr val="CC0000"/>
                  </a:solidFill>
                  <a:latin typeface="黑体" panose="02010609060101010101" pitchFamily="49" charset="-122"/>
                  <a:ea typeface="黑体" panose="02010609060101010101" pitchFamily="49" charset="-122"/>
                </a:rPr>
                <a:t>被丢弃！相当于只有低</a:t>
              </a:r>
              <a:r>
                <a:rPr lang="en-US" altLang="zh-CN" sz="2000" dirty="0">
                  <a:solidFill>
                    <a:srgbClr val="CC0000"/>
                  </a:solidFill>
                  <a:latin typeface="黑体" panose="02010609060101010101" pitchFamily="49" charset="-122"/>
                  <a:ea typeface="黑体" panose="02010609060101010101" pitchFamily="49" charset="-122"/>
                </a:rPr>
                <a:t>4</a:t>
              </a:r>
              <a:r>
                <a:rPr lang="zh-CN" altLang="en-US" sz="2000" dirty="0">
                  <a:solidFill>
                    <a:srgbClr val="CC0000"/>
                  </a:solidFill>
                  <a:latin typeface="黑体" panose="02010609060101010101" pitchFamily="49" charset="-122"/>
                  <a:ea typeface="黑体" panose="02010609060101010101" pitchFamily="49" charset="-122"/>
                </a:rPr>
                <a:t>位留在算盘上。</a:t>
              </a:r>
              <a:endParaRPr lang="en-US" altLang="zh-CN" sz="2000" dirty="0">
                <a:solidFill>
                  <a:srgbClr val="CC0000"/>
                </a:solidFill>
                <a:latin typeface="黑体" panose="02010609060101010101" pitchFamily="49" charset="-122"/>
                <a:ea typeface="黑体" panose="02010609060101010101" pitchFamily="49" charset="-122"/>
              </a:endParaRPr>
            </a:p>
          </p:txBody>
        </p:sp>
        <p:sp>
          <p:nvSpPr>
            <p:cNvPr id="97287" name="Line 8"/>
            <p:cNvSpPr/>
            <p:nvPr/>
          </p:nvSpPr>
          <p:spPr>
            <a:xfrm flipH="1">
              <a:off x="1706" y="3263"/>
              <a:ext cx="1134" cy="110"/>
            </a:xfrm>
            <a:prstGeom prst="line">
              <a:avLst/>
            </a:prstGeom>
            <a:ln w="28575" cap="flat" cmpd="sng">
              <a:solidFill>
                <a:srgbClr val="CC0000"/>
              </a:solidFill>
              <a:prstDash val="solid"/>
              <a:round/>
              <a:headEnd type="none" w="med" len="med"/>
              <a:tailEnd type="arrow" w="med" len="med"/>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93891">
                                            <p:txEl>
                                              <p:pRg st="2" end="2"/>
                                            </p:txEl>
                                          </p:spTgt>
                                        </p:tgtEl>
                                        <p:attrNameLst>
                                          <p:attrName>style.visibility</p:attrName>
                                        </p:attrNameLst>
                                      </p:cBhvr>
                                      <p:to>
                                        <p:strVal val="visible"/>
                                      </p:to>
                                    </p:set>
                                    <p:animEffect transition="in" filter="blinds(horizontal)">
                                      <p:cBhvr>
                                        <p:cTn id="7" dur="500"/>
                                        <p:tgtEl>
                                          <p:spTgt spid="293891">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93891">
                                            <p:txEl>
                                              <p:pRg st="3" end="3"/>
                                            </p:txEl>
                                          </p:spTgt>
                                        </p:tgtEl>
                                        <p:attrNameLst>
                                          <p:attrName>style.visibility</p:attrName>
                                        </p:attrNameLst>
                                      </p:cBhvr>
                                      <p:to>
                                        <p:strVal val="visible"/>
                                      </p:to>
                                    </p:set>
                                    <p:animEffect transition="in" filter="blinds(horizontal)">
                                      <p:cBhvr>
                                        <p:cTn id="12" dur="500"/>
                                        <p:tgtEl>
                                          <p:spTgt spid="293891">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93891">
                                            <p:txEl>
                                              <p:pRg st="6" end="6"/>
                                            </p:txEl>
                                          </p:spTgt>
                                        </p:tgtEl>
                                        <p:attrNameLst>
                                          <p:attrName>style.visibility</p:attrName>
                                        </p:attrNameLst>
                                      </p:cBhvr>
                                      <p:to>
                                        <p:strVal val="visible"/>
                                      </p:to>
                                    </p:set>
                                    <p:animEffect transition="in" filter="blinds(horizontal)">
                                      <p:cBhvr>
                                        <p:cTn id="17" dur="500"/>
                                        <p:tgtEl>
                                          <p:spTgt spid="293891">
                                            <p:txEl>
                                              <p:pRg st="6" end="6"/>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293891">
                                            <p:txEl>
                                              <p:pRg st="7" end="7"/>
                                            </p:txEl>
                                          </p:spTgt>
                                        </p:tgtEl>
                                        <p:attrNameLst>
                                          <p:attrName>style.visibility</p:attrName>
                                        </p:attrNameLst>
                                      </p:cBhvr>
                                      <p:to>
                                        <p:strVal val="visible"/>
                                      </p:to>
                                    </p:set>
                                    <p:animEffect transition="in" filter="blinds(horizontal)">
                                      <p:cBhvr>
                                        <p:cTn id="20" dur="500"/>
                                        <p:tgtEl>
                                          <p:spTgt spid="293891">
                                            <p:txEl>
                                              <p:pRg st="7" end="7"/>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293891">
                                            <p:txEl>
                                              <p:pRg st="8" end="8"/>
                                            </p:txEl>
                                          </p:spTgt>
                                        </p:tgtEl>
                                        <p:attrNameLst>
                                          <p:attrName>style.visibility</p:attrName>
                                        </p:attrNameLst>
                                      </p:cBhvr>
                                      <p:to>
                                        <p:strVal val="visible"/>
                                      </p:to>
                                    </p:set>
                                    <p:animEffect transition="in" filter="blinds(horizontal)">
                                      <p:cBhvr>
                                        <p:cTn id="25" dur="500"/>
                                        <p:tgtEl>
                                          <p:spTgt spid="293891">
                                            <p:txEl>
                                              <p:pRg st="8" end="8"/>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293891">
                                            <p:txEl>
                                              <p:pRg st="9" end="9"/>
                                            </p:txEl>
                                          </p:spTgt>
                                        </p:tgtEl>
                                        <p:attrNameLst>
                                          <p:attrName>style.visibility</p:attrName>
                                        </p:attrNameLst>
                                      </p:cBhvr>
                                      <p:to>
                                        <p:strVal val="visible"/>
                                      </p:to>
                                    </p:set>
                                    <p:animEffect transition="in" filter="blinds(horizontal)">
                                      <p:cBhvr>
                                        <p:cTn id="28" dur="500"/>
                                        <p:tgtEl>
                                          <p:spTgt spid="293891">
                                            <p:txEl>
                                              <p:pRg st="9" end="9"/>
                                            </p:txEl>
                                          </p:spTgt>
                                        </p:tgtEl>
                                      </p:cBhvr>
                                    </p:animEffect>
                                  </p:childTnLst>
                                </p:cTn>
                              </p:par>
                              <p:par>
                                <p:cTn id="29" presetID="3" presetClass="entr" presetSubtype="10" fill="hold" nodeType="withEffect">
                                  <p:stCondLst>
                                    <p:cond delay="0"/>
                                  </p:stCondLst>
                                  <p:childTnLst>
                                    <p:set>
                                      <p:cBhvr>
                                        <p:cTn id="30" dur="1" fill="hold">
                                          <p:stCondLst>
                                            <p:cond delay="0"/>
                                          </p:stCondLst>
                                        </p:cTn>
                                        <p:tgtEl>
                                          <p:spTgt spid="293891">
                                            <p:txEl>
                                              <p:pRg st="10" end="10"/>
                                            </p:txEl>
                                          </p:spTgt>
                                        </p:tgtEl>
                                        <p:attrNameLst>
                                          <p:attrName>style.visibility</p:attrName>
                                        </p:attrNameLst>
                                      </p:cBhvr>
                                      <p:to>
                                        <p:strVal val="visible"/>
                                      </p:to>
                                    </p:set>
                                    <p:animEffect transition="in" filter="blinds(horizontal)">
                                      <p:cBhvr>
                                        <p:cTn id="31" dur="500"/>
                                        <p:tgtEl>
                                          <p:spTgt spid="293891">
                                            <p:txEl>
                                              <p:pRg st="10" end="10"/>
                                            </p:txEl>
                                          </p:spTgt>
                                        </p:tgtEl>
                                      </p:cBhvr>
                                    </p:animEffect>
                                  </p:childTnLst>
                                </p:cTn>
                              </p:par>
                              <p:par>
                                <p:cTn id="32" presetID="3" presetClass="entr" presetSubtype="10" fill="hold" nodeType="withEffect">
                                  <p:stCondLst>
                                    <p:cond delay="0"/>
                                  </p:stCondLst>
                                  <p:childTnLst>
                                    <p:set>
                                      <p:cBhvr>
                                        <p:cTn id="33" dur="1" fill="hold">
                                          <p:stCondLst>
                                            <p:cond delay="0"/>
                                          </p:stCondLst>
                                        </p:cTn>
                                        <p:tgtEl>
                                          <p:spTgt spid="293891">
                                            <p:txEl>
                                              <p:pRg st="11" end="11"/>
                                            </p:txEl>
                                          </p:spTgt>
                                        </p:tgtEl>
                                        <p:attrNameLst>
                                          <p:attrName>style.visibility</p:attrName>
                                        </p:attrNameLst>
                                      </p:cBhvr>
                                      <p:to>
                                        <p:strVal val="visible"/>
                                      </p:to>
                                    </p:set>
                                    <p:animEffect transition="in" filter="blinds(horizontal)">
                                      <p:cBhvr>
                                        <p:cTn id="34" dur="500"/>
                                        <p:tgtEl>
                                          <p:spTgt spid="293891">
                                            <p:txEl>
                                              <p:pRg st="11" end="1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blinds(horizontal)">
                                      <p:cBhvr>
                                        <p:cTn id="3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p:cNvSpPr>
            <a:spLocks noGrp="1"/>
          </p:cNvSpPr>
          <p:nvPr>
            <p:ph type="title" idx="4294967295"/>
          </p:nvPr>
        </p:nvSpPr>
        <p:spPr>
          <a:xfrm>
            <a:off x="296863" y="55563"/>
            <a:ext cx="8255000" cy="533400"/>
          </a:xfrm>
        </p:spPr>
        <p:txBody>
          <a:bodyPr vert="horz" wrap="square" lIns="63500" tIns="25400" rIns="63500" bIns="25400" anchor="t" anchorCtr="0">
            <a:spAutoFit/>
          </a:bodyPr>
          <a:lstStyle/>
          <a:p>
            <a:pPr algn="ctr">
              <a:buNone/>
            </a:pPr>
            <a:r>
              <a:rPr lang="zh-CN" altLang="en-US" sz="3600" dirty="0">
                <a:solidFill>
                  <a:srgbClr val="CC3300"/>
                </a:solidFill>
              </a:rPr>
              <a:t>计算机中的运算器是模运算系统</a:t>
            </a:r>
            <a:endParaRPr lang="en-US" altLang="zh-CN" sz="3600" dirty="0">
              <a:solidFill>
                <a:srgbClr val="CC3300"/>
              </a:solidFill>
            </a:endParaRPr>
          </a:p>
        </p:txBody>
      </p:sp>
      <p:sp>
        <p:nvSpPr>
          <p:cNvPr id="293891" name="Rectangle 3"/>
          <p:cNvSpPr>
            <a:spLocks noGrp="1"/>
          </p:cNvSpPr>
          <p:nvPr>
            <p:ph type="body" idx="4294967295"/>
          </p:nvPr>
        </p:nvSpPr>
        <p:spPr>
          <a:xfrm>
            <a:off x="209550" y="2311400"/>
            <a:ext cx="8696325" cy="2776538"/>
          </a:xfrm>
        </p:spPr>
        <p:txBody>
          <a:bodyPr vert="horz" wrap="square" lIns="63500" tIns="25400" rIns="63500" bIns="25400" anchor="t" anchorCtr="0">
            <a:spAutoFit/>
          </a:bodyPr>
          <a:lstStyle/>
          <a:p>
            <a:pPr algn="just">
              <a:buFontTx/>
              <a:buNone/>
            </a:pPr>
            <a:endParaRPr lang="en-US" altLang="zh-CN" sz="1000" dirty="0">
              <a:ea typeface="黑体" panose="02010609060101010101" pitchFamily="49" charset="-122"/>
            </a:endParaRPr>
          </a:p>
          <a:p>
            <a:pPr algn="just">
              <a:buFontTx/>
              <a:buNone/>
            </a:pPr>
            <a:r>
              <a:rPr lang="en-US" altLang="zh-CN" sz="2800" dirty="0">
                <a:solidFill>
                  <a:srgbClr val="CC0000"/>
                </a:solidFill>
                <a:ea typeface="黑体" panose="02010609060101010101" pitchFamily="49" charset="-122"/>
              </a:rPr>
              <a:t>     </a:t>
            </a:r>
            <a:r>
              <a:rPr lang="en-US" altLang="zh-CN" dirty="0">
                <a:solidFill>
                  <a:srgbClr val="CC0000"/>
                </a:solidFill>
                <a:ea typeface="黑体" panose="02010609060101010101" pitchFamily="49" charset="-122"/>
              </a:rPr>
              <a:t>8</a:t>
            </a:r>
            <a:r>
              <a:rPr lang="zh-CN" altLang="en-US" dirty="0">
                <a:solidFill>
                  <a:srgbClr val="CC0000"/>
                </a:solidFill>
                <a:ea typeface="黑体" panose="02010609060101010101" pitchFamily="49" charset="-122"/>
              </a:rPr>
              <a:t>位二进制加法器模运算系统 </a:t>
            </a:r>
          </a:p>
          <a:p>
            <a:pPr algn="just">
              <a:buFontTx/>
              <a:buNone/>
            </a:pPr>
            <a:r>
              <a:rPr lang="en-US" altLang="zh-CN" dirty="0">
                <a:solidFill>
                  <a:schemeClr val="accent2"/>
                </a:solidFill>
                <a:ea typeface="黑体" panose="02010609060101010101" pitchFamily="49" charset="-122"/>
              </a:rPr>
              <a:t>    </a:t>
            </a:r>
            <a:r>
              <a:rPr lang="zh-CN" altLang="en-US" dirty="0">
                <a:solidFill>
                  <a:schemeClr val="accent2"/>
                </a:solidFill>
                <a:ea typeface="黑体" panose="02010609060101010101" pitchFamily="49" charset="-122"/>
              </a:rPr>
              <a:t>计算</a:t>
            </a:r>
            <a:r>
              <a:rPr lang="en-US" altLang="zh-CN" dirty="0">
                <a:solidFill>
                  <a:schemeClr val="accent2"/>
                </a:solidFill>
                <a:ea typeface="黑体" panose="02010609060101010101" pitchFamily="49" charset="-122"/>
              </a:rPr>
              <a:t>0111 1111 - 0100 0000 = ?</a:t>
            </a:r>
          </a:p>
          <a:p>
            <a:pPr algn="just">
              <a:buFontTx/>
              <a:buNone/>
            </a:pPr>
            <a:r>
              <a:rPr lang="zh-CN" altLang="en-US" dirty="0">
                <a:solidFill>
                  <a:srgbClr val="3333FF"/>
                </a:solidFill>
                <a:ea typeface="黑体" panose="02010609060101010101" pitchFamily="49" charset="-122"/>
              </a:rPr>
              <a:t>   </a:t>
            </a:r>
            <a:r>
              <a:rPr lang="en-US" altLang="zh-CN" dirty="0">
                <a:ea typeface="黑体" panose="02010609060101010101" pitchFamily="49" charset="-122"/>
              </a:rPr>
              <a:t>0111 1111 </a:t>
            </a:r>
            <a:r>
              <a:rPr lang="en-US" altLang="zh-CN" dirty="0">
                <a:ea typeface="微软雅黑" panose="020B0503020204020204" pitchFamily="34" charset="-122"/>
              </a:rPr>
              <a:t>- </a:t>
            </a:r>
            <a:r>
              <a:rPr lang="en-US" altLang="zh-CN" dirty="0">
                <a:solidFill>
                  <a:srgbClr val="FF3300"/>
                </a:solidFill>
                <a:ea typeface="黑体" panose="02010609060101010101" pitchFamily="49" charset="-122"/>
              </a:rPr>
              <a:t>0100 0000</a:t>
            </a:r>
            <a:r>
              <a:rPr lang="en-US" altLang="zh-CN" dirty="0">
                <a:ea typeface="黑体" panose="02010609060101010101" pitchFamily="49" charset="-122"/>
              </a:rPr>
              <a:t> = 0111 1111 + (2</a:t>
            </a:r>
            <a:r>
              <a:rPr lang="en-US" altLang="zh-CN" baseline="30000" dirty="0">
                <a:ea typeface="黑体" panose="02010609060101010101" pitchFamily="49" charset="-122"/>
              </a:rPr>
              <a:t>8</a:t>
            </a:r>
            <a:r>
              <a:rPr lang="en-US" altLang="zh-CN" dirty="0">
                <a:ea typeface="黑体" panose="02010609060101010101" pitchFamily="49" charset="-122"/>
              </a:rPr>
              <a:t>-</a:t>
            </a:r>
            <a:r>
              <a:rPr lang="zh-CN" altLang="en-US" dirty="0">
                <a:ea typeface="黑体" panose="02010609060101010101" pitchFamily="49" charset="-122"/>
              </a:rPr>
              <a:t> </a:t>
            </a:r>
            <a:r>
              <a:rPr lang="en-US" altLang="zh-CN" dirty="0">
                <a:ea typeface="黑体" panose="02010609060101010101" pitchFamily="49" charset="-122"/>
              </a:rPr>
              <a:t>0100 0000)</a:t>
            </a:r>
          </a:p>
          <a:p>
            <a:pPr algn="just">
              <a:buFontTx/>
              <a:buNone/>
            </a:pPr>
            <a:r>
              <a:rPr lang="en-US" altLang="zh-CN" dirty="0">
                <a:ea typeface="黑体" panose="02010609060101010101" pitchFamily="49" charset="-122"/>
              </a:rPr>
              <a:t>   =0111 1111 + </a:t>
            </a:r>
            <a:r>
              <a:rPr lang="en-US" altLang="zh-CN" dirty="0">
                <a:solidFill>
                  <a:srgbClr val="FF3300"/>
                </a:solidFill>
                <a:ea typeface="黑体" panose="02010609060101010101" pitchFamily="49" charset="-122"/>
              </a:rPr>
              <a:t>1100 0000</a:t>
            </a:r>
            <a:r>
              <a:rPr lang="en-US" altLang="zh-CN" dirty="0">
                <a:ea typeface="黑体" panose="02010609060101010101" pitchFamily="49" charset="-122"/>
              </a:rPr>
              <a:t> = 1 0011 1111 (mod 2</a:t>
            </a:r>
            <a:r>
              <a:rPr lang="en-US" altLang="zh-CN" baseline="30000" dirty="0">
                <a:ea typeface="黑体" panose="02010609060101010101" pitchFamily="49" charset="-122"/>
              </a:rPr>
              <a:t>8</a:t>
            </a:r>
            <a:r>
              <a:rPr lang="en-US" altLang="zh-CN" dirty="0">
                <a:ea typeface="黑体" panose="02010609060101010101" pitchFamily="49" charset="-122"/>
              </a:rPr>
              <a:t>)</a:t>
            </a:r>
          </a:p>
          <a:p>
            <a:pPr algn="just">
              <a:buFontTx/>
              <a:buNone/>
            </a:pPr>
            <a:r>
              <a:rPr lang="zh-CN" altLang="en-US" dirty="0">
                <a:ea typeface="黑体" panose="02010609060101010101" pitchFamily="49" charset="-122"/>
              </a:rPr>
              <a:t>			                         </a:t>
            </a:r>
            <a:r>
              <a:rPr lang="en-US" altLang="zh-CN" dirty="0">
                <a:ea typeface="黑体" panose="02010609060101010101" pitchFamily="49" charset="-122"/>
              </a:rPr>
              <a:t>= 0011 1111</a:t>
            </a:r>
          </a:p>
        </p:txBody>
      </p:sp>
      <p:grpSp>
        <p:nvGrpSpPr>
          <p:cNvPr id="776196" name="Group 4"/>
          <p:cNvGrpSpPr/>
          <p:nvPr/>
        </p:nvGrpSpPr>
        <p:grpSpPr>
          <a:xfrm>
            <a:off x="66675" y="4048125"/>
            <a:ext cx="4116388" cy="1268413"/>
            <a:chOff x="463" y="1669"/>
            <a:chExt cx="2593" cy="799"/>
          </a:xfrm>
        </p:grpSpPr>
        <p:sp>
          <p:nvSpPr>
            <p:cNvPr id="99332" name="Rectangle 4"/>
            <p:cNvSpPr/>
            <p:nvPr/>
          </p:nvSpPr>
          <p:spPr>
            <a:xfrm>
              <a:off x="2907" y="1669"/>
              <a:ext cx="149" cy="235"/>
            </a:xfrm>
            <a:prstGeom prst="rect">
              <a:avLst/>
            </a:prstGeom>
            <a:noFill/>
            <a:ln w="28575" cap="flat" cmpd="sng">
              <a:solidFill>
                <a:srgbClr val="CC0000"/>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99333" name="Text Box 7"/>
            <p:cNvSpPr txBox="1"/>
            <p:nvPr/>
          </p:nvSpPr>
          <p:spPr>
            <a:xfrm>
              <a:off x="463" y="2180"/>
              <a:ext cx="2189" cy="288"/>
            </a:xfrm>
            <a:prstGeom prst="rect">
              <a:avLst/>
            </a:prstGeom>
            <a:noFill/>
            <a:ln w="28575">
              <a:noFill/>
            </a:ln>
          </p:spPr>
          <p:txBody>
            <a:bodyPr lIns="0" rIns="0" anchor="t" anchorCtr="0">
              <a:spAutoFit/>
            </a:bodyPr>
            <a:lstStyle/>
            <a:p>
              <a:pPr eaLnBrk="0" hangingPunct="0">
                <a:spcBef>
                  <a:spcPct val="50000"/>
                </a:spcBef>
              </a:pPr>
              <a:r>
                <a:rPr lang="zh-CN" altLang="en-US" sz="2400" dirty="0">
                  <a:solidFill>
                    <a:srgbClr val="CC0000"/>
                  </a:solidFill>
                  <a:latin typeface="黑体" panose="02010609060101010101" pitchFamily="49" charset="-122"/>
                  <a:ea typeface="黑体" panose="02010609060101010101" pitchFamily="49" charset="-122"/>
                </a:rPr>
                <a:t>只留余数，“</a:t>
              </a:r>
              <a:r>
                <a:rPr lang="en-US" altLang="zh-CN" sz="2400" dirty="0">
                  <a:solidFill>
                    <a:srgbClr val="CC0000"/>
                  </a:solidFill>
                  <a:latin typeface="黑体" panose="02010609060101010101" pitchFamily="49" charset="-122"/>
                  <a:ea typeface="黑体" panose="02010609060101010101" pitchFamily="49" charset="-122"/>
                </a:rPr>
                <a:t>1”</a:t>
              </a:r>
              <a:r>
                <a:rPr lang="zh-CN" altLang="en-US" sz="2400" dirty="0">
                  <a:solidFill>
                    <a:srgbClr val="CC0000"/>
                  </a:solidFill>
                  <a:latin typeface="黑体" panose="02010609060101010101" pitchFamily="49" charset="-122"/>
                  <a:ea typeface="黑体" panose="02010609060101010101" pitchFamily="49" charset="-122"/>
                </a:rPr>
                <a:t>被丢弃</a:t>
              </a:r>
            </a:p>
          </p:txBody>
        </p:sp>
        <p:sp>
          <p:nvSpPr>
            <p:cNvPr id="99334" name="Line 8"/>
            <p:cNvSpPr/>
            <p:nvPr/>
          </p:nvSpPr>
          <p:spPr>
            <a:xfrm flipV="1">
              <a:off x="1935" y="1888"/>
              <a:ext cx="951" cy="277"/>
            </a:xfrm>
            <a:prstGeom prst="line">
              <a:avLst/>
            </a:prstGeom>
            <a:ln w="28575" cap="flat" cmpd="sng">
              <a:solidFill>
                <a:srgbClr val="CC0000"/>
              </a:solidFill>
              <a:prstDash val="solid"/>
              <a:round/>
              <a:headEnd type="none" w="med" len="med"/>
              <a:tailEnd type="arrow" w="med" len="med"/>
            </a:ln>
          </p:spPr>
        </p:sp>
      </p:grpSp>
      <p:sp>
        <p:nvSpPr>
          <p:cNvPr id="289919" name="Rectangle 127"/>
          <p:cNvSpPr/>
          <p:nvPr/>
        </p:nvSpPr>
        <p:spPr>
          <a:xfrm>
            <a:off x="276225" y="5545138"/>
            <a:ext cx="8404225" cy="885825"/>
          </a:xfrm>
          <a:prstGeom prst="rect">
            <a:avLst/>
          </a:prstGeom>
          <a:noFill/>
          <a:ln w="12700">
            <a:noFill/>
          </a:ln>
        </p:spPr>
        <p:txBody>
          <a:bodyPr anchor="t" anchorCtr="0">
            <a:spAutoFit/>
          </a:bodyPr>
          <a:lstStyle/>
          <a:p>
            <a:pPr eaLnBrk="0" hangingPunct="0">
              <a:spcBef>
                <a:spcPct val="35000"/>
              </a:spcBef>
            </a:pPr>
            <a:r>
              <a:rPr lang="zh-CN" altLang="en-US" sz="2600" dirty="0">
                <a:latin typeface="黑体" panose="02010609060101010101" pitchFamily="49" charset="-122"/>
                <a:ea typeface="黑体" panose="02010609060101010101" pitchFamily="49" charset="-122"/>
              </a:rPr>
              <a:t>结论</a:t>
            </a:r>
            <a:r>
              <a:rPr lang="en-US" altLang="zh-CN" sz="2600" dirty="0">
                <a:latin typeface="黑体" panose="02010609060101010101" pitchFamily="49" charset="-122"/>
                <a:ea typeface="黑体" panose="02010609060101010101" pitchFamily="49" charset="-122"/>
              </a:rPr>
              <a:t>1</a:t>
            </a:r>
            <a:r>
              <a:rPr lang="zh-CN" altLang="en-US" sz="2600" dirty="0">
                <a:latin typeface="黑体" panose="02010609060101010101" pitchFamily="49" charset="-122"/>
                <a:ea typeface="黑体" panose="02010609060101010101" pitchFamily="49" charset="-122"/>
              </a:rPr>
              <a:t>： </a:t>
            </a:r>
            <a:r>
              <a:rPr lang="zh-CN" altLang="en-US" sz="2600" dirty="0">
                <a:solidFill>
                  <a:srgbClr val="009900"/>
                </a:solidFill>
                <a:latin typeface="黑体" panose="02010609060101010101" pitchFamily="49" charset="-122"/>
                <a:ea typeface="黑体" panose="02010609060101010101" pitchFamily="49" charset="-122"/>
              </a:rPr>
              <a:t>一个负数的补码等于对应正数补码的“</a:t>
            </a:r>
            <a:r>
              <a:rPr lang="zh-CN" altLang="en-US" sz="2600" dirty="0">
                <a:solidFill>
                  <a:srgbClr val="FF3300"/>
                </a:solidFill>
                <a:latin typeface="黑体" panose="02010609060101010101" pitchFamily="49" charset="-122"/>
                <a:ea typeface="黑体" panose="02010609060101010101" pitchFamily="49" charset="-122"/>
              </a:rPr>
              <a:t>各位取反、末位加</a:t>
            </a:r>
            <a:r>
              <a:rPr lang="en-US" altLang="zh-CN" sz="2600" dirty="0">
                <a:solidFill>
                  <a:srgbClr val="FF3300"/>
                </a:solidFill>
                <a:latin typeface="黑体" panose="02010609060101010101" pitchFamily="49" charset="-122"/>
                <a:ea typeface="黑体" panose="02010609060101010101" pitchFamily="49" charset="-122"/>
              </a:rPr>
              <a:t>1</a:t>
            </a:r>
            <a:r>
              <a:rPr lang="en-US" altLang="zh-CN" sz="2600" dirty="0">
                <a:solidFill>
                  <a:srgbClr val="008000"/>
                </a:solidFill>
                <a:latin typeface="黑体" panose="02010609060101010101" pitchFamily="49" charset="-122"/>
                <a:ea typeface="黑体" panose="02010609060101010101" pitchFamily="49" charset="-122"/>
              </a:rPr>
              <a:t>”</a:t>
            </a:r>
          </a:p>
        </p:txBody>
      </p:sp>
      <p:pic>
        <p:nvPicPr>
          <p:cNvPr id="99336" name="Picture 9"/>
          <p:cNvPicPr>
            <a:picLocks noChangeAspect="1"/>
          </p:cNvPicPr>
          <p:nvPr/>
        </p:nvPicPr>
        <p:blipFill>
          <a:blip r:embed="rId3"/>
          <a:stretch>
            <a:fillRect/>
          </a:stretch>
        </p:blipFill>
        <p:spPr>
          <a:xfrm>
            <a:off x="2727325" y="863600"/>
            <a:ext cx="6059488" cy="1504950"/>
          </a:xfrm>
          <a:prstGeom prst="rect">
            <a:avLst/>
          </a:prstGeom>
          <a:noFill/>
          <a:ln w="9525">
            <a:no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93891">
                                            <p:txEl>
                                              <p:pRg st="3" end="3"/>
                                            </p:txEl>
                                          </p:spTgt>
                                        </p:tgtEl>
                                        <p:attrNameLst>
                                          <p:attrName>style.visibility</p:attrName>
                                        </p:attrNameLst>
                                      </p:cBhvr>
                                      <p:to>
                                        <p:strVal val="visible"/>
                                      </p:to>
                                    </p:set>
                                    <p:animEffect transition="in" filter="blinds(horizontal)">
                                      <p:cBhvr>
                                        <p:cTn id="7" dur="500"/>
                                        <p:tgtEl>
                                          <p:spTgt spid="293891">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93891">
                                            <p:txEl>
                                              <p:pRg st="4" end="4"/>
                                            </p:txEl>
                                          </p:spTgt>
                                        </p:tgtEl>
                                        <p:attrNameLst>
                                          <p:attrName>style.visibility</p:attrName>
                                        </p:attrNameLst>
                                      </p:cBhvr>
                                      <p:to>
                                        <p:strVal val="visible"/>
                                      </p:to>
                                    </p:set>
                                    <p:animEffect transition="in" filter="blinds(horizontal)">
                                      <p:cBhvr>
                                        <p:cTn id="10" dur="500"/>
                                        <p:tgtEl>
                                          <p:spTgt spid="293891">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293891">
                                            <p:txEl>
                                              <p:pRg st="5" end="5"/>
                                            </p:txEl>
                                          </p:spTgt>
                                        </p:tgtEl>
                                        <p:attrNameLst>
                                          <p:attrName>style.visibility</p:attrName>
                                        </p:attrNameLst>
                                      </p:cBhvr>
                                      <p:to>
                                        <p:strVal val="visible"/>
                                      </p:to>
                                    </p:set>
                                    <p:animEffect transition="in" filter="blinds(horizontal)">
                                      <p:cBhvr>
                                        <p:cTn id="13" dur="500"/>
                                        <p:tgtEl>
                                          <p:spTgt spid="293891">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776196"/>
                                        </p:tgtEl>
                                        <p:attrNameLst>
                                          <p:attrName>style.visibility</p:attrName>
                                        </p:attrNameLst>
                                      </p:cBhvr>
                                      <p:to>
                                        <p:strVal val="visible"/>
                                      </p:to>
                                    </p:set>
                                    <p:animEffect transition="in" filter="blinds(horizontal)">
                                      <p:cBhvr>
                                        <p:cTn id="18" dur="500"/>
                                        <p:tgtEl>
                                          <p:spTgt spid="776196"/>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289919"/>
                                        </p:tgtEl>
                                        <p:attrNameLst>
                                          <p:attrName>style.visibility</p:attrName>
                                        </p:attrNameLst>
                                      </p:cBhvr>
                                      <p:to>
                                        <p:strVal val="visible"/>
                                      </p:to>
                                    </p:set>
                                    <p:animEffect transition="in" filter="blinds(horizontal)">
                                      <p:cBhvr>
                                        <p:cTn id="23" dur="500"/>
                                        <p:tgtEl>
                                          <p:spTgt spid="2899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919"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4"/>
          <p:cNvSpPr>
            <a:spLocks noGrp="1"/>
          </p:cNvSpPr>
          <p:nvPr>
            <p:ph type="title"/>
          </p:nvPr>
        </p:nvSpPr>
        <p:spPr>
          <a:xfrm>
            <a:off x="482600" y="152400"/>
            <a:ext cx="8305800" cy="533400"/>
          </a:xfrm>
        </p:spPr>
        <p:txBody>
          <a:bodyPr vert="horz" wrap="square" lIns="63500" tIns="25400" rIns="63500" bIns="25400" anchor="t" anchorCtr="0">
            <a:spAutoFit/>
          </a:bodyPr>
          <a:lstStyle/>
          <a:p>
            <a:pPr algn="ctr">
              <a:buNone/>
            </a:pPr>
            <a:r>
              <a:rPr lang="zh-CN" altLang="en-US" sz="3600" dirty="0">
                <a:solidFill>
                  <a:srgbClr val="CC3300"/>
                </a:solidFill>
              </a:rPr>
              <a:t>运算器是一个模运算系统</a:t>
            </a:r>
            <a:endParaRPr lang="en-US" altLang="zh-CN" sz="3600" dirty="0">
              <a:solidFill>
                <a:srgbClr val="CC3300"/>
              </a:solidFill>
            </a:endParaRPr>
          </a:p>
        </p:txBody>
      </p:sp>
      <p:grpSp>
        <p:nvGrpSpPr>
          <p:cNvPr id="2" name="Group 5"/>
          <p:cNvGrpSpPr/>
          <p:nvPr/>
        </p:nvGrpSpPr>
        <p:grpSpPr>
          <a:xfrm>
            <a:off x="5267325" y="2765425"/>
            <a:ext cx="3835400" cy="3294063"/>
            <a:chOff x="2946" y="1553"/>
            <a:chExt cx="2720" cy="2297"/>
          </a:xfrm>
        </p:grpSpPr>
        <p:sp>
          <p:nvSpPr>
            <p:cNvPr id="101379" name="Oval 6"/>
            <p:cNvSpPr/>
            <p:nvPr/>
          </p:nvSpPr>
          <p:spPr>
            <a:xfrm>
              <a:off x="3303" y="1769"/>
              <a:ext cx="1959" cy="1829"/>
            </a:xfrm>
            <a:prstGeom prst="ellipse">
              <a:avLst/>
            </a:prstGeom>
            <a:noFill/>
            <a:ln w="12700" cap="flat" cmpd="sng">
              <a:solidFill>
                <a:srgbClr val="000000"/>
              </a:solidFill>
              <a:prstDash val="solid"/>
              <a:round/>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01380" name="Line 7"/>
            <p:cNvSpPr/>
            <p:nvPr/>
          </p:nvSpPr>
          <p:spPr>
            <a:xfrm>
              <a:off x="3313" y="2688"/>
              <a:ext cx="1949" cy="3"/>
            </a:xfrm>
            <a:prstGeom prst="line">
              <a:avLst/>
            </a:prstGeom>
            <a:ln w="12700" cap="flat" cmpd="sng">
              <a:solidFill>
                <a:srgbClr val="000000"/>
              </a:solidFill>
              <a:prstDash val="dash"/>
              <a:round/>
              <a:headEnd type="none" w="med" len="med"/>
              <a:tailEnd type="none" w="med" len="med"/>
            </a:ln>
          </p:spPr>
        </p:sp>
        <p:sp>
          <p:nvSpPr>
            <p:cNvPr id="101381" name="Line 8"/>
            <p:cNvSpPr/>
            <p:nvPr/>
          </p:nvSpPr>
          <p:spPr>
            <a:xfrm flipH="1">
              <a:off x="4270" y="1767"/>
              <a:ext cx="0" cy="1809"/>
            </a:xfrm>
            <a:prstGeom prst="line">
              <a:avLst/>
            </a:prstGeom>
            <a:ln w="12700" cap="flat" cmpd="sng">
              <a:solidFill>
                <a:srgbClr val="000000"/>
              </a:solidFill>
              <a:prstDash val="dash"/>
              <a:round/>
              <a:headEnd type="none" w="med" len="med"/>
              <a:tailEnd type="none" w="med" len="med"/>
            </a:ln>
          </p:spPr>
        </p:sp>
        <p:sp>
          <p:nvSpPr>
            <p:cNvPr id="101382" name="Text Box 9"/>
            <p:cNvSpPr txBox="1"/>
            <p:nvPr/>
          </p:nvSpPr>
          <p:spPr>
            <a:xfrm>
              <a:off x="4095" y="1553"/>
              <a:ext cx="419"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0000</a:t>
              </a:r>
            </a:p>
          </p:txBody>
        </p:sp>
        <p:sp>
          <p:nvSpPr>
            <p:cNvPr id="101383" name="Text Box 10"/>
            <p:cNvSpPr txBox="1"/>
            <p:nvPr/>
          </p:nvSpPr>
          <p:spPr>
            <a:xfrm>
              <a:off x="4567" y="1621"/>
              <a:ext cx="419" cy="234"/>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0001</a:t>
              </a:r>
            </a:p>
          </p:txBody>
        </p:sp>
        <p:sp>
          <p:nvSpPr>
            <p:cNvPr id="101384" name="Text Box 11"/>
            <p:cNvSpPr txBox="1"/>
            <p:nvPr/>
          </p:nvSpPr>
          <p:spPr>
            <a:xfrm>
              <a:off x="4088" y="3615"/>
              <a:ext cx="449" cy="235"/>
            </a:xfrm>
            <a:prstGeom prst="rect">
              <a:avLst/>
            </a:prstGeom>
            <a:noFill/>
            <a:ln w="12700">
              <a:noFill/>
            </a:ln>
          </p:spPr>
          <p:txBody>
            <a:bodyPr anchor="t" anchorCtr="0">
              <a:spAutoFit/>
            </a:bodyPr>
            <a:lstStyle/>
            <a:p>
              <a:pPr eaLnBrk="0" hangingPunct="0"/>
              <a:r>
                <a:rPr lang="zh-CN" altLang="en-US" dirty="0">
                  <a:latin typeface="Times New Roman" panose="02020603050405020304" pitchFamily="18" charset="0"/>
                  <a:ea typeface="宋体" panose="02010600030101010101" pitchFamily="2" charset="-122"/>
                </a:rPr>
                <a:t>1000</a:t>
              </a:r>
            </a:p>
          </p:txBody>
        </p:sp>
        <p:sp>
          <p:nvSpPr>
            <p:cNvPr id="101385" name="Text Box 12"/>
            <p:cNvSpPr txBox="1"/>
            <p:nvPr/>
          </p:nvSpPr>
          <p:spPr>
            <a:xfrm>
              <a:off x="4977" y="1898"/>
              <a:ext cx="419"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0010</a:t>
              </a:r>
            </a:p>
          </p:txBody>
        </p:sp>
        <p:sp>
          <p:nvSpPr>
            <p:cNvPr id="101386" name="Text Box 13"/>
            <p:cNvSpPr txBox="1"/>
            <p:nvPr/>
          </p:nvSpPr>
          <p:spPr>
            <a:xfrm>
              <a:off x="5247" y="2571"/>
              <a:ext cx="419"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0100</a:t>
              </a:r>
            </a:p>
          </p:txBody>
        </p:sp>
        <p:sp>
          <p:nvSpPr>
            <p:cNvPr id="101387" name="Text Box 14"/>
            <p:cNvSpPr txBox="1"/>
            <p:nvPr/>
          </p:nvSpPr>
          <p:spPr>
            <a:xfrm>
              <a:off x="3330" y="1825"/>
              <a:ext cx="419"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1110</a:t>
              </a:r>
            </a:p>
          </p:txBody>
        </p:sp>
        <p:sp>
          <p:nvSpPr>
            <p:cNvPr id="101388" name="Text Box 15"/>
            <p:cNvSpPr txBox="1"/>
            <p:nvPr/>
          </p:nvSpPr>
          <p:spPr>
            <a:xfrm>
              <a:off x="3659" y="1624"/>
              <a:ext cx="418"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1111</a:t>
              </a:r>
            </a:p>
          </p:txBody>
        </p:sp>
        <p:sp>
          <p:nvSpPr>
            <p:cNvPr id="101389" name="Text Box 16"/>
            <p:cNvSpPr txBox="1"/>
            <p:nvPr/>
          </p:nvSpPr>
          <p:spPr>
            <a:xfrm>
              <a:off x="4542" y="3555"/>
              <a:ext cx="419" cy="234"/>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0111</a:t>
              </a:r>
            </a:p>
          </p:txBody>
        </p:sp>
        <p:sp>
          <p:nvSpPr>
            <p:cNvPr id="101390" name="Text Box 17"/>
            <p:cNvSpPr txBox="1"/>
            <p:nvPr/>
          </p:nvSpPr>
          <p:spPr>
            <a:xfrm>
              <a:off x="5167" y="2960"/>
              <a:ext cx="419"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0101</a:t>
              </a:r>
            </a:p>
          </p:txBody>
        </p:sp>
        <p:sp>
          <p:nvSpPr>
            <p:cNvPr id="101391" name="Text Box 18"/>
            <p:cNvSpPr txBox="1"/>
            <p:nvPr/>
          </p:nvSpPr>
          <p:spPr>
            <a:xfrm>
              <a:off x="3315" y="3327"/>
              <a:ext cx="419" cy="234"/>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1010</a:t>
              </a:r>
            </a:p>
          </p:txBody>
        </p:sp>
        <p:sp>
          <p:nvSpPr>
            <p:cNvPr id="101392" name="Text Box 19"/>
            <p:cNvSpPr txBox="1"/>
            <p:nvPr/>
          </p:nvSpPr>
          <p:spPr>
            <a:xfrm>
              <a:off x="3041" y="2950"/>
              <a:ext cx="418"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1011</a:t>
              </a:r>
            </a:p>
          </p:txBody>
        </p:sp>
        <p:sp>
          <p:nvSpPr>
            <p:cNvPr id="101393" name="Text Box 20"/>
            <p:cNvSpPr txBox="1"/>
            <p:nvPr/>
          </p:nvSpPr>
          <p:spPr>
            <a:xfrm>
              <a:off x="2946" y="2583"/>
              <a:ext cx="449" cy="234"/>
            </a:xfrm>
            <a:prstGeom prst="rect">
              <a:avLst/>
            </a:prstGeom>
            <a:noFill/>
            <a:ln w="12700">
              <a:noFill/>
            </a:ln>
          </p:spPr>
          <p:txBody>
            <a:bodyPr anchor="t" anchorCtr="0">
              <a:spAutoFit/>
            </a:bodyPr>
            <a:lstStyle/>
            <a:p>
              <a:pPr eaLnBrk="0" hangingPunct="0"/>
              <a:r>
                <a:rPr lang="zh-CN" altLang="en-US" dirty="0">
                  <a:latin typeface="Times New Roman" panose="02020603050405020304" pitchFamily="18" charset="0"/>
                  <a:ea typeface="宋体" panose="02010600030101010101" pitchFamily="2" charset="-122"/>
                </a:rPr>
                <a:t>1100</a:t>
              </a:r>
            </a:p>
          </p:txBody>
        </p:sp>
        <p:sp>
          <p:nvSpPr>
            <p:cNvPr id="101394" name="Line 21"/>
            <p:cNvSpPr/>
            <p:nvPr/>
          </p:nvSpPr>
          <p:spPr>
            <a:xfrm>
              <a:off x="3870" y="1847"/>
              <a:ext cx="57" cy="105"/>
            </a:xfrm>
            <a:prstGeom prst="line">
              <a:avLst/>
            </a:prstGeom>
            <a:ln w="12700" cap="flat" cmpd="sng">
              <a:solidFill>
                <a:srgbClr val="000000"/>
              </a:solidFill>
              <a:prstDash val="solid"/>
              <a:round/>
              <a:headEnd type="none" w="med" len="med"/>
              <a:tailEnd type="none" w="med" len="med"/>
            </a:ln>
          </p:spPr>
        </p:sp>
        <p:sp>
          <p:nvSpPr>
            <p:cNvPr id="101395" name="Line 22"/>
            <p:cNvSpPr/>
            <p:nvPr/>
          </p:nvSpPr>
          <p:spPr>
            <a:xfrm flipV="1">
              <a:off x="4610" y="1831"/>
              <a:ext cx="36" cy="120"/>
            </a:xfrm>
            <a:prstGeom prst="line">
              <a:avLst/>
            </a:prstGeom>
            <a:ln w="12700" cap="flat" cmpd="sng">
              <a:solidFill>
                <a:srgbClr val="000000"/>
              </a:solidFill>
              <a:prstDash val="solid"/>
              <a:round/>
              <a:headEnd type="none" w="med" len="med"/>
              <a:tailEnd type="none" w="med" len="med"/>
            </a:ln>
          </p:spPr>
        </p:sp>
        <p:sp>
          <p:nvSpPr>
            <p:cNvPr id="101396" name="Line 23"/>
            <p:cNvSpPr/>
            <p:nvPr/>
          </p:nvSpPr>
          <p:spPr>
            <a:xfrm flipV="1">
              <a:off x="5088" y="2360"/>
              <a:ext cx="127" cy="46"/>
            </a:xfrm>
            <a:prstGeom prst="line">
              <a:avLst/>
            </a:prstGeom>
            <a:ln w="12700" cap="flat" cmpd="sng">
              <a:solidFill>
                <a:srgbClr val="000000"/>
              </a:solidFill>
              <a:prstDash val="solid"/>
              <a:round/>
              <a:headEnd type="none" w="med" len="med"/>
              <a:tailEnd type="none" w="med" len="med"/>
            </a:ln>
          </p:spPr>
        </p:sp>
        <p:sp>
          <p:nvSpPr>
            <p:cNvPr id="101397" name="Line 24"/>
            <p:cNvSpPr/>
            <p:nvPr/>
          </p:nvSpPr>
          <p:spPr>
            <a:xfrm>
              <a:off x="5100" y="2948"/>
              <a:ext cx="93" cy="80"/>
            </a:xfrm>
            <a:prstGeom prst="line">
              <a:avLst/>
            </a:prstGeom>
            <a:ln w="12700" cap="flat" cmpd="sng">
              <a:solidFill>
                <a:srgbClr val="000000"/>
              </a:solidFill>
              <a:prstDash val="solid"/>
              <a:round/>
              <a:headEnd type="none" w="med" len="med"/>
              <a:tailEnd type="none" w="med" len="med"/>
            </a:ln>
          </p:spPr>
        </p:sp>
        <p:sp>
          <p:nvSpPr>
            <p:cNvPr id="101398" name="Line 25"/>
            <p:cNvSpPr/>
            <p:nvPr/>
          </p:nvSpPr>
          <p:spPr>
            <a:xfrm>
              <a:off x="4601" y="3414"/>
              <a:ext cx="69" cy="104"/>
            </a:xfrm>
            <a:prstGeom prst="line">
              <a:avLst/>
            </a:prstGeom>
            <a:ln w="12700" cap="flat" cmpd="sng">
              <a:solidFill>
                <a:srgbClr val="000000"/>
              </a:solidFill>
              <a:prstDash val="solid"/>
              <a:round/>
              <a:headEnd type="none" w="med" len="med"/>
              <a:tailEnd type="none" w="med" len="med"/>
            </a:ln>
          </p:spPr>
        </p:sp>
        <p:sp>
          <p:nvSpPr>
            <p:cNvPr id="101399" name="Line 26"/>
            <p:cNvSpPr/>
            <p:nvPr/>
          </p:nvSpPr>
          <p:spPr>
            <a:xfrm flipH="1">
              <a:off x="3573" y="3235"/>
              <a:ext cx="115" cy="92"/>
            </a:xfrm>
            <a:prstGeom prst="line">
              <a:avLst/>
            </a:prstGeom>
            <a:ln w="12700" cap="flat" cmpd="sng">
              <a:solidFill>
                <a:srgbClr val="000000"/>
              </a:solidFill>
              <a:prstDash val="solid"/>
              <a:round/>
              <a:headEnd type="none" w="med" len="med"/>
              <a:tailEnd type="none" w="med" len="med"/>
            </a:ln>
          </p:spPr>
        </p:sp>
        <p:sp>
          <p:nvSpPr>
            <p:cNvPr id="101400" name="Line 27"/>
            <p:cNvSpPr/>
            <p:nvPr/>
          </p:nvSpPr>
          <p:spPr>
            <a:xfrm flipH="1">
              <a:off x="3348" y="2960"/>
              <a:ext cx="127" cy="58"/>
            </a:xfrm>
            <a:prstGeom prst="line">
              <a:avLst/>
            </a:prstGeom>
            <a:ln w="12700" cap="flat" cmpd="sng">
              <a:solidFill>
                <a:srgbClr val="000000"/>
              </a:solidFill>
              <a:prstDash val="solid"/>
              <a:round/>
              <a:headEnd type="none" w="med" len="med"/>
              <a:tailEnd type="none" w="med" len="med"/>
            </a:ln>
          </p:spPr>
        </p:sp>
        <p:sp>
          <p:nvSpPr>
            <p:cNvPr id="101401" name="Line 28"/>
            <p:cNvSpPr/>
            <p:nvPr/>
          </p:nvSpPr>
          <p:spPr>
            <a:xfrm flipH="1" flipV="1">
              <a:off x="3359" y="2337"/>
              <a:ext cx="116" cy="55"/>
            </a:xfrm>
            <a:prstGeom prst="line">
              <a:avLst/>
            </a:prstGeom>
            <a:ln w="12700" cap="flat" cmpd="sng">
              <a:solidFill>
                <a:srgbClr val="000000"/>
              </a:solidFill>
              <a:prstDash val="solid"/>
              <a:round/>
              <a:headEnd type="none" w="med" len="med"/>
              <a:tailEnd type="none" w="med" len="med"/>
            </a:ln>
          </p:spPr>
        </p:sp>
        <p:sp>
          <p:nvSpPr>
            <p:cNvPr id="101402" name="Line 29"/>
            <p:cNvSpPr/>
            <p:nvPr/>
          </p:nvSpPr>
          <p:spPr>
            <a:xfrm flipV="1">
              <a:off x="3882" y="3413"/>
              <a:ext cx="56" cy="116"/>
            </a:xfrm>
            <a:prstGeom prst="line">
              <a:avLst/>
            </a:prstGeom>
            <a:ln w="12700" cap="flat" cmpd="sng">
              <a:solidFill>
                <a:srgbClr val="000000"/>
              </a:solidFill>
              <a:prstDash val="solid"/>
              <a:round/>
              <a:headEnd type="none" w="med" len="med"/>
              <a:tailEnd type="none" w="med" len="med"/>
            </a:ln>
          </p:spPr>
        </p:sp>
        <p:sp>
          <p:nvSpPr>
            <p:cNvPr id="101403" name="Line 30"/>
            <p:cNvSpPr/>
            <p:nvPr/>
          </p:nvSpPr>
          <p:spPr>
            <a:xfrm flipV="1">
              <a:off x="4910" y="2052"/>
              <a:ext cx="85" cy="79"/>
            </a:xfrm>
            <a:prstGeom prst="line">
              <a:avLst/>
            </a:prstGeom>
            <a:ln w="12700" cap="flat" cmpd="sng">
              <a:solidFill>
                <a:srgbClr val="000000"/>
              </a:solidFill>
              <a:prstDash val="solid"/>
              <a:round/>
              <a:headEnd type="none" w="med" len="med"/>
              <a:tailEnd type="none" w="med" len="med"/>
            </a:ln>
          </p:spPr>
        </p:sp>
        <p:sp>
          <p:nvSpPr>
            <p:cNvPr id="101404" name="Line 31"/>
            <p:cNvSpPr/>
            <p:nvPr/>
          </p:nvSpPr>
          <p:spPr>
            <a:xfrm>
              <a:off x="4866" y="3258"/>
              <a:ext cx="92" cy="104"/>
            </a:xfrm>
            <a:prstGeom prst="line">
              <a:avLst/>
            </a:prstGeom>
            <a:ln w="12700" cap="flat" cmpd="sng">
              <a:solidFill>
                <a:srgbClr val="000000"/>
              </a:solidFill>
              <a:prstDash val="solid"/>
              <a:round/>
              <a:headEnd type="none" w="med" len="med"/>
              <a:tailEnd type="none" w="med" len="med"/>
            </a:ln>
          </p:spPr>
        </p:sp>
        <p:sp>
          <p:nvSpPr>
            <p:cNvPr id="101405" name="Line 32"/>
            <p:cNvSpPr/>
            <p:nvPr/>
          </p:nvSpPr>
          <p:spPr>
            <a:xfrm>
              <a:off x="3618" y="2003"/>
              <a:ext cx="68" cy="93"/>
            </a:xfrm>
            <a:prstGeom prst="line">
              <a:avLst/>
            </a:prstGeom>
            <a:ln w="12700" cap="flat" cmpd="sng">
              <a:solidFill>
                <a:srgbClr val="000000"/>
              </a:solidFill>
              <a:prstDash val="solid"/>
              <a:round/>
              <a:headEnd type="none" w="med" len="med"/>
              <a:tailEnd type="none" w="med" len="med"/>
            </a:ln>
          </p:spPr>
        </p:sp>
        <p:sp>
          <p:nvSpPr>
            <p:cNvPr id="101406" name="Text Box 33"/>
            <p:cNvSpPr txBox="1"/>
            <p:nvPr/>
          </p:nvSpPr>
          <p:spPr>
            <a:xfrm>
              <a:off x="3028" y="2198"/>
              <a:ext cx="419"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1101</a:t>
              </a:r>
            </a:p>
          </p:txBody>
        </p:sp>
        <p:sp>
          <p:nvSpPr>
            <p:cNvPr id="101407" name="Text Box 34"/>
            <p:cNvSpPr txBox="1"/>
            <p:nvPr/>
          </p:nvSpPr>
          <p:spPr>
            <a:xfrm>
              <a:off x="5241" y="2198"/>
              <a:ext cx="419"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0011</a:t>
              </a:r>
            </a:p>
          </p:txBody>
        </p:sp>
        <p:sp>
          <p:nvSpPr>
            <p:cNvPr id="101408" name="Text Box 35"/>
            <p:cNvSpPr txBox="1"/>
            <p:nvPr/>
          </p:nvSpPr>
          <p:spPr>
            <a:xfrm>
              <a:off x="4914" y="3333"/>
              <a:ext cx="418"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0110</a:t>
              </a:r>
            </a:p>
          </p:txBody>
        </p:sp>
        <p:sp>
          <p:nvSpPr>
            <p:cNvPr id="101409" name="Text Box 36"/>
            <p:cNvSpPr txBox="1"/>
            <p:nvPr/>
          </p:nvSpPr>
          <p:spPr>
            <a:xfrm>
              <a:off x="3661" y="3543"/>
              <a:ext cx="419" cy="235"/>
            </a:xfrm>
            <a:prstGeom prst="rect">
              <a:avLst/>
            </a:prstGeom>
            <a:noFill/>
            <a:ln w="12700">
              <a:noFill/>
            </a:ln>
          </p:spPr>
          <p:txBody>
            <a:bodyPr wrap="none" anchor="t" anchorCtr="0">
              <a:spAutoFit/>
            </a:bodyPr>
            <a:lstStyle/>
            <a:p>
              <a:pPr eaLnBrk="0" hangingPunct="0"/>
              <a:r>
                <a:rPr lang="zh-CN" altLang="en-US" dirty="0">
                  <a:latin typeface="Times New Roman" panose="02020603050405020304" pitchFamily="18" charset="0"/>
                  <a:ea typeface="宋体" panose="02010600030101010101" pitchFamily="2" charset="-122"/>
                </a:rPr>
                <a:t>1001</a:t>
              </a:r>
            </a:p>
          </p:txBody>
        </p:sp>
      </p:grpSp>
      <p:sp>
        <p:nvSpPr>
          <p:cNvPr id="101410" name="Text Box 94"/>
          <p:cNvSpPr txBox="1"/>
          <p:nvPr/>
        </p:nvSpPr>
        <p:spPr>
          <a:xfrm>
            <a:off x="292100" y="879475"/>
            <a:ext cx="8355013" cy="701675"/>
          </a:xfrm>
          <a:prstGeom prst="rect">
            <a:avLst/>
          </a:prstGeom>
          <a:noFill/>
          <a:ln w="12700">
            <a:noFill/>
          </a:ln>
        </p:spPr>
        <p:txBody>
          <a:bodyPr anchor="t" anchorCtr="0">
            <a:spAutoFit/>
          </a:bodyPr>
          <a:lstStyle/>
          <a:p>
            <a:pPr eaLnBrk="0" hangingPunct="0">
              <a:spcBef>
                <a:spcPct val="50000"/>
              </a:spcBef>
            </a:pPr>
            <a:r>
              <a:rPr lang="zh-CN" altLang="en-US" sz="2000" dirty="0">
                <a:latin typeface="Arial" panose="020B0604020202020204" pitchFamily="34" charset="0"/>
                <a:ea typeface="黑体" panose="02010609060101010101" pitchFamily="49" charset="-122"/>
              </a:rPr>
              <a:t>计算机中运算器只有有限位。假定为</a:t>
            </a:r>
            <a:r>
              <a:rPr lang="en-US" altLang="zh-CN" sz="2000" dirty="0">
                <a:latin typeface="Arial" panose="020B0604020202020204" pitchFamily="34" charset="0"/>
                <a:ea typeface="黑体" panose="02010609060101010101" pitchFamily="49" charset="-122"/>
              </a:rPr>
              <a:t>n</a:t>
            </a:r>
            <a:r>
              <a:rPr lang="zh-CN" altLang="en-US" sz="2000" dirty="0">
                <a:latin typeface="Arial" panose="020B0604020202020204" pitchFamily="34" charset="0"/>
                <a:ea typeface="黑体" panose="02010609060101010101" pitchFamily="49" charset="-122"/>
              </a:rPr>
              <a:t>位，则运算结果只能保留低</a:t>
            </a:r>
            <a:r>
              <a:rPr lang="en-US" altLang="zh-CN" sz="2000" dirty="0">
                <a:latin typeface="Arial" panose="020B0604020202020204" pitchFamily="34" charset="0"/>
                <a:ea typeface="黑体" panose="02010609060101010101" pitchFamily="49" charset="-122"/>
              </a:rPr>
              <a:t>n</a:t>
            </a:r>
            <a:r>
              <a:rPr lang="zh-CN" altLang="en-US" sz="2000" dirty="0">
                <a:latin typeface="Arial" panose="020B0604020202020204" pitchFamily="34" charset="0"/>
                <a:ea typeface="黑体" panose="02010609060101010101" pitchFamily="49" charset="-122"/>
              </a:rPr>
              <a:t>位，故可看成是个只有</a:t>
            </a:r>
            <a:r>
              <a:rPr lang="en-US" altLang="zh-CN" sz="2000" dirty="0">
                <a:latin typeface="Arial" panose="020B0604020202020204" pitchFamily="34" charset="0"/>
                <a:ea typeface="黑体" panose="02010609060101010101" pitchFamily="49" charset="-122"/>
              </a:rPr>
              <a:t>n</a:t>
            </a:r>
            <a:r>
              <a:rPr lang="zh-CN" altLang="en-US" sz="2000" dirty="0">
                <a:latin typeface="Arial" panose="020B0604020202020204" pitchFamily="34" charset="0"/>
                <a:ea typeface="黑体" panose="02010609060101010101" pitchFamily="49" charset="-122"/>
              </a:rPr>
              <a:t>档的二进制算盘。所以，其模为</a:t>
            </a:r>
            <a:r>
              <a:rPr lang="en-US" altLang="zh-CN" sz="2000" dirty="0">
                <a:latin typeface="Arial" panose="020B0604020202020204" pitchFamily="34" charset="0"/>
                <a:ea typeface="黑体" panose="02010609060101010101" pitchFamily="49" charset="-122"/>
              </a:rPr>
              <a:t>2</a:t>
            </a:r>
            <a:r>
              <a:rPr lang="en-US" altLang="zh-CN" sz="2000" baseline="30000" dirty="0">
                <a:latin typeface="Arial" panose="020B0604020202020204" pitchFamily="34" charset="0"/>
                <a:ea typeface="黑体" panose="02010609060101010101" pitchFamily="49" charset="-122"/>
              </a:rPr>
              <a:t>n </a:t>
            </a:r>
            <a:r>
              <a:rPr lang="zh-CN" altLang="en-US" sz="2000" dirty="0">
                <a:latin typeface="Arial" panose="020B0604020202020204" pitchFamily="34" charset="0"/>
                <a:ea typeface="黑体" panose="02010609060101010101" pitchFamily="49" charset="-122"/>
              </a:rPr>
              <a:t>。</a:t>
            </a:r>
            <a:endParaRPr lang="en-US" altLang="zh-CN" sz="2000" dirty="0">
              <a:latin typeface="Arial" panose="020B0604020202020204" pitchFamily="34" charset="0"/>
              <a:ea typeface="黑体" panose="02010609060101010101" pitchFamily="49" charset="-122"/>
            </a:endParaRPr>
          </a:p>
        </p:txBody>
      </p:sp>
      <p:grpSp>
        <p:nvGrpSpPr>
          <p:cNvPr id="12388" name="Group 100"/>
          <p:cNvGrpSpPr/>
          <p:nvPr/>
        </p:nvGrpSpPr>
        <p:grpSpPr>
          <a:xfrm>
            <a:off x="346075" y="4378325"/>
            <a:ext cx="5222875" cy="1919288"/>
            <a:chOff x="218" y="2758"/>
            <a:chExt cx="3290" cy="1209"/>
          </a:xfrm>
        </p:grpSpPr>
        <p:sp>
          <p:nvSpPr>
            <p:cNvPr id="101412" name="Text Box 95"/>
            <p:cNvSpPr txBox="1"/>
            <p:nvPr/>
          </p:nvSpPr>
          <p:spPr>
            <a:xfrm>
              <a:off x="218" y="2758"/>
              <a:ext cx="2666" cy="1209"/>
            </a:xfrm>
            <a:prstGeom prst="rect">
              <a:avLst/>
            </a:prstGeom>
            <a:noFill/>
            <a:ln w="12700">
              <a:noFill/>
            </a:ln>
          </p:spPr>
          <p:txBody>
            <a:bodyPr anchor="t" anchorCtr="0">
              <a:spAutoFit/>
            </a:bodyPr>
            <a:lstStyle/>
            <a:p>
              <a:pPr eaLnBrk="0" hangingPunct="0">
                <a:lnSpc>
                  <a:spcPct val="120000"/>
                </a:lnSpc>
                <a:spcBef>
                  <a:spcPct val="45000"/>
                </a:spcBef>
              </a:pPr>
              <a:r>
                <a:rPr lang="zh-CN" altLang="en-US" sz="2400" dirty="0">
                  <a:solidFill>
                    <a:srgbClr val="3333FF"/>
                  </a:solidFill>
                  <a:latin typeface="Arial" panose="020B0604020202020204" pitchFamily="34" charset="0"/>
                  <a:ea typeface="黑体" panose="02010609060101010101" pitchFamily="49" charset="-122"/>
                </a:rPr>
                <a:t>当</a:t>
              </a:r>
              <a:r>
                <a:rPr lang="en-US" altLang="zh-CN" sz="2400" dirty="0">
                  <a:solidFill>
                    <a:srgbClr val="3333FF"/>
                  </a:solidFill>
                  <a:latin typeface="Arial" panose="020B0604020202020204" pitchFamily="34" charset="0"/>
                  <a:ea typeface="黑体" panose="02010609060101010101" pitchFamily="49" charset="-122"/>
                </a:rPr>
                <a:t>n=4</a:t>
              </a:r>
              <a:r>
                <a:rPr lang="zh-CN" altLang="en-US" sz="2400" dirty="0">
                  <a:solidFill>
                    <a:srgbClr val="3333FF"/>
                  </a:solidFill>
                  <a:latin typeface="Arial" panose="020B0604020202020204" pitchFamily="34" charset="0"/>
                  <a:ea typeface="黑体" panose="02010609060101010101" pitchFamily="49" charset="-122"/>
                </a:rPr>
                <a:t>时，共有</a:t>
              </a:r>
              <a:r>
                <a:rPr lang="en-US" altLang="zh-CN" sz="2400" dirty="0">
                  <a:solidFill>
                    <a:srgbClr val="3333FF"/>
                  </a:solidFill>
                  <a:latin typeface="Arial" panose="020B0604020202020204" pitchFamily="34" charset="0"/>
                  <a:ea typeface="黑体" panose="02010609060101010101" pitchFamily="49" charset="-122"/>
                </a:rPr>
                <a:t>16</a:t>
              </a:r>
              <a:r>
                <a:rPr lang="zh-CN" altLang="en-US" sz="2400" dirty="0">
                  <a:solidFill>
                    <a:srgbClr val="3333FF"/>
                  </a:solidFill>
                  <a:latin typeface="Arial" panose="020B0604020202020204" pitchFamily="34" charset="0"/>
                  <a:ea typeface="黑体" panose="02010609060101010101" pitchFamily="49" charset="-122"/>
                </a:rPr>
                <a:t>个机器数：</a:t>
              </a:r>
              <a:r>
                <a:rPr lang="en-US" altLang="zh-CN" sz="2400" dirty="0">
                  <a:solidFill>
                    <a:srgbClr val="3333FF"/>
                  </a:solidFill>
                  <a:latin typeface="Arial" panose="020B0604020202020204" pitchFamily="34" charset="0"/>
                  <a:ea typeface="黑体" panose="02010609060101010101" pitchFamily="49" charset="-122"/>
                </a:rPr>
                <a:t>0000 ~ 1111</a:t>
              </a:r>
              <a:r>
                <a:rPr lang="zh-CN" altLang="en-US" sz="2400" dirty="0">
                  <a:solidFill>
                    <a:srgbClr val="3333FF"/>
                  </a:solidFill>
                  <a:latin typeface="Arial" panose="020B0604020202020204" pitchFamily="34" charset="0"/>
                  <a:ea typeface="黑体" panose="02010609060101010101" pitchFamily="49" charset="-122"/>
                </a:rPr>
                <a:t>，可看成是模为</a:t>
              </a:r>
              <a:r>
                <a:rPr lang="en-US" altLang="zh-CN" sz="2400" dirty="0">
                  <a:solidFill>
                    <a:srgbClr val="3333FF"/>
                  </a:solidFill>
                  <a:latin typeface="Arial" panose="020B0604020202020204" pitchFamily="34" charset="0"/>
                  <a:ea typeface="黑体" panose="02010609060101010101" pitchFamily="49" charset="-122"/>
                </a:rPr>
                <a:t>2</a:t>
              </a:r>
              <a:r>
                <a:rPr lang="en-US" altLang="zh-CN" sz="2400" baseline="30000" dirty="0">
                  <a:solidFill>
                    <a:srgbClr val="3333FF"/>
                  </a:solidFill>
                  <a:latin typeface="Arial" panose="020B0604020202020204" pitchFamily="34" charset="0"/>
                  <a:ea typeface="黑体" panose="02010609060101010101" pitchFamily="49" charset="-122"/>
                </a:rPr>
                <a:t>4 </a:t>
              </a:r>
              <a:r>
                <a:rPr lang="zh-CN" altLang="en-US" sz="2400" dirty="0">
                  <a:solidFill>
                    <a:srgbClr val="3333FF"/>
                  </a:solidFill>
                  <a:latin typeface="Arial" panose="020B0604020202020204" pitchFamily="34" charset="0"/>
                  <a:ea typeface="黑体" panose="02010609060101010101" pitchFamily="49" charset="-122"/>
                </a:rPr>
                <a:t>的钟表系统。真值的范围为 </a:t>
              </a:r>
              <a:r>
                <a:rPr lang="en-US" altLang="zh-CN" sz="2800" dirty="0">
                  <a:solidFill>
                    <a:srgbClr val="3333FF"/>
                  </a:solidFill>
                  <a:latin typeface="微软雅黑" panose="020B0503020204020204" pitchFamily="34" charset="-122"/>
                  <a:ea typeface="微软雅黑" panose="020B0503020204020204" pitchFamily="34" charset="-122"/>
                </a:rPr>
                <a:t>-</a:t>
              </a:r>
              <a:r>
                <a:rPr lang="en-US" altLang="zh-CN" sz="2400" dirty="0">
                  <a:solidFill>
                    <a:srgbClr val="3333FF"/>
                  </a:solidFill>
                  <a:latin typeface="Arial" panose="020B0604020202020204" pitchFamily="34" charset="0"/>
                  <a:ea typeface="黑体" panose="02010609060101010101" pitchFamily="49" charset="-122"/>
                </a:rPr>
                <a:t>8 ~ +7</a:t>
              </a:r>
            </a:p>
          </p:txBody>
        </p:sp>
        <p:sp>
          <p:nvSpPr>
            <p:cNvPr id="101413" name="Line 96"/>
            <p:cNvSpPr/>
            <p:nvPr/>
          </p:nvSpPr>
          <p:spPr>
            <a:xfrm flipV="1">
              <a:off x="2795" y="2903"/>
              <a:ext cx="713" cy="378"/>
            </a:xfrm>
            <a:prstGeom prst="line">
              <a:avLst/>
            </a:prstGeom>
            <a:ln w="38100" cap="flat" cmpd="sng">
              <a:solidFill>
                <a:srgbClr val="000000"/>
              </a:solidFill>
              <a:prstDash val="solid"/>
              <a:round/>
              <a:headEnd type="none" w="med" len="med"/>
              <a:tailEnd type="triangle" w="med" len="med"/>
            </a:ln>
          </p:spPr>
        </p:sp>
      </p:grpSp>
      <p:sp>
        <p:nvSpPr>
          <p:cNvPr id="400484" name="Text Box 100"/>
          <p:cNvSpPr txBox="1"/>
          <p:nvPr/>
        </p:nvSpPr>
        <p:spPr>
          <a:xfrm>
            <a:off x="361950" y="1871663"/>
            <a:ext cx="6426200" cy="1169987"/>
          </a:xfrm>
          <a:prstGeom prst="rect">
            <a:avLst/>
          </a:prstGeom>
          <a:noFill/>
          <a:ln w="12700">
            <a:noFill/>
          </a:ln>
        </p:spPr>
        <p:txBody>
          <a:bodyPr anchor="t" anchorCtr="0">
            <a:spAutoFit/>
          </a:bodyPr>
          <a:lstStyle/>
          <a:p>
            <a:pPr eaLnBrk="0" hangingPunct="0">
              <a:spcBef>
                <a:spcPct val="50000"/>
              </a:spcBef>
            </a:pPr>
            <a:r>
              <a:rPr lang="zh-CN" altLang="en-US" sz="2000" dirty="0">
                <a:latin typeface="微软雅黑" panose="020B0503020204020204" pitchFamily="34" charset="-122"/>
                <a:ea typeface="微软雅黑" panose="020B0503020204020204" pitchFamily="34" charset="-122"/>
              </a:rPr>
              <a:t>补码的定义    假定补码有</a:t>
            </a:r>
            <a:r>
              <a:rPr lang="en-US" altLang="zh-CN" sz="2000" dirty="0">
                <a:latin typeface="微软雅黑" panose="020B0503020204020204" pitchFamily="34" charset="-122"/>
                <a:ea typeface="微软雅黑" panose="020B0503020204020204" pitchFamily="34" charset="-122"/>
              </a:rPr>
              <a:t>n</a:t>
            </a:r>
            <a:r>
              <a:rPr lang="zh-CN" altLang="en-US" sz="2000" dirty="0">
                <a:latin typeface="微软雅黑" panose="020B0503020204020204" pitchFamily="34" charset="-122"/>
                <a:ea typeface="微软雅黑" panose="020B0503020204020204" pitchFamily="34" charset="-122"/>
              </a:rPr>
              <a:t>位，则：</a:t>
            </a:r>
          </a:p>
          <a:p>
            <a:pPr eaLnBrk="0" hangingPunct="0">
              <a:spcBef>
                <a:spcPct val="25000"/>
              </a:spcBef>
            </a:pPr>
            <a:r>
              <a:rPr lang="zh-CN" altLang="en-US" sz="2000" dirty="0">
                <a:solidFill>
                  <a:srgbClr val="CC0000"/>
                </a:solidFill>
                <a:latin typeface="微软雅黑" panose="020B0503020204020204" pitchFamily="34" charset="-122"/>
                <a:ea typeface="微软雅黑" panose="020B0503020204020204" pitchFamily="34" charset="-122"/>
              </a:rPr>
              <a:t>定点整数：</a:t>
            </a:r>
            <a:r>
              <a:rPr lang="en-US" altLang="zh-CN" sz="2000" dirty="0">
                <a:solidFill>
                  <a:srgbClr val="CC0000"/>
                </a:solidFill>
                <a:latin typeface="微软雅黑" panose="020B0503020204020204" pitchFamily="34" charset="-122"/>
                <a:ea typeface="微软雅黑" panose="020B0503020204020204" pitchFamily="34" charset="-122"/>
              </a:rPr>
              <a:t>[X]</a:t>
            </a:r>
            <a:r>
              <a:rPr lang="zh-CN" altLang="en-US" sz="2000" baseline="-25000" dirty="0">
                <a:solidFill>
                  <a:srgbClr val="CC0000"/>
                </a:solidFill>
                <a:latin typeface="微软雅黑" panose="020B0503020204020204" pitchFamily="34" charset="-122"/>
                <a:ea typeface="微软雅黑" panose="020B0503020204020204" pitchFamily="34" charset="-122"/>
              </a:rPr>
              <a:t>补</a:t>
            </a:r>
            <a:r>
              <a:rPr lang="en-US" altLang="zh-CN" sz="2000" dirty="0">
                <a:solidFill>
                  <a:srgbClr val="CC0000"/>
                </a:solidFill>
                <a:latin typeface="微软雅黑" panose="020B0503020204020204" pitchFamily="34" charset="-122"/>
                <a:ea typeface="微软雅黑" panose="020B0503020204020204" pitchFamily="34" charset="-122"/>
              </a:rPr>
              <a:t>= 2</a:t>
            </a:r>
            <a:r>
              <a:rPr lang="en-US" altLang="zh-CN" sz="2000" baseline="30000" dirty="0">
                <a:solidFill>
                  <a:srgbClr val="CC0000"/>
                </a:solidFill>
                <a:latin typeface="微软雅黑" panose="020B0503020204020204" pitchFamily="34" charset="-122"/>
                <a:ea typeface="微软雅黑" panose="020B0503020204020204" pitchFamily="34" charset="-122"/>
              </a:rPr>
              <a:t>n </a:t>
            </a:r>
            <a:r>
              <a:rPr lang="en-US" altLang="zh-CN" sz="2000" dirty="0">
                <a:solidFill>
                  <a:srgbClr val="CC0000"/>
                </a:solidFill>
                <a:latin typeface="微软雅黑" panose="020B0503020204020204" pitchFamily="34" charset="-122"/>
                <a:ea typeface="微软雅黑" panose="020B0503020204020204" pitchFamily="34" charset="-122"/>
              </a:rPr>
              <a:t>+ X   </a:t>
            </a:r>
            <a:r>
              <a:rPr lang="zh-CN" altLang="en-US" sz="2000" dirty="0">
                <a:solidFill>
                  <a:srgbClr val="CC0000"/>
                </a:solidFill>
                <a:latin typeface="微软雅黑" panose="020B0503020204020204" pitchFamily="34" charset="-122"/>
                <a:ea typeface="微软雅黑" panose="020B0503020204020204" pitchFamily="34" charset="-122"/>
              </a:rPr>
              <a:t>（</a:t>
            </a:r>
            <a:r>
              <a:rPr lang="en-US" altLang="zh-CN" sz="2000" dirty="0">
                <a:solidFill>
                  <a:srgbClr val="CC0000"/>
                </a:solidFill>
                <a:latin typeface="微软雅黑" panose="020B0503020204020204" pitchFamily="34" charset="-122"/>
                <a:ea typeface="微软雅黑" panose="020B0503020204020204" pitchFamily="34" charset="-122"/>
              </a:rPr>
              <a:t>-2</a:t>
            </a:r>
            <a:r>
              <a:rPr lang="en-US" altLang="zh-CN" sz="2000" baseline="30000" dirty="0">
                <a:solidFill>
                  <a:srgbClr val="CC0000"/>
                </a:solidFill>
                <a:latin typeface="微软雅黑" panose="020B0503020204020204" pitchFamily="34" charset="-122"/>
                <a:ea typeface="微软雅黑" panose="020B0503020204020204" pitchFamily="34" charset="-122"/>
              </a:rPr>
              <a:t>n</a:t>
            </a:r>
            <a:r>
              <a:rPr lang="en-US" altLang="zh-CN" sz="2000" dirty="0">
                <a:solidFill>
                  <a:srgbClr val="CC0000"/>
                </a:solidFill>
                <a:latin typeface="微软雅黑" panose="020B0503020204020204" pitchFamily="34" charset="-122"/>
                <a:ea typeface="微软雅黑" panose="020B0503020204020204" pitchFamily="34" charset="-122"/>
              </a:rPr>
              <a:t>≤X</a:t>
            </a:r>
            <a:r>
              <a:rPr lang="zh-CN" altLang="en-US" sz="2000" dirty="0">
                <a:solidFill>
                  <a:srgbClr val="CC0000"/>
                </a:solidFill>
                <a:latin typeface="微软雅黑" panose="020B0503020204020204" pitchFamily="34" charset="-122"/>
                <a:ea typeface="微软雅黑" panose="020B0503020204020204" pitchFamily="34" charset="-122"/>
              </a:rPr>
              <a:t>＜ </a:t>
            </a:r>
            <a:r>
              <a:rPr lang="en-US" altLang="zh-CN" sz="2000" dirty="0">
                <a:solidFill>
                  <a:srgbClr val="CC0000"/>
                </a:solidFill>
                <a:latin typeface="微软雅黑" panose="020B0503020204020204" pitchFamily="34" charset="-122"/>
                <a:ea typeface="微软雅黑" panose="020B0503020204020204" pitchFamily="34" charset="-122"/>
              </a:rPr>
              <a:t>2</a:t>
            </a:r>
            <a:r>
              <a:rPr lang="en-US" altLang="zh-CN" sz="2000" baseline="30000" dirty="0">
                <a:solidFill>
                  <a:srgbClr val="CC0000"/>
                </a:solidFill>
                <a:latin typeface="微软雅黑" panose="020B0503020204020204" pitchFamily="34" charset="-122"/>
                <a:ea typeface="微软雅黑" panose="020B0503020204020204" pitchFamily="34" charset="-122"/>
              </a:rPr>
              <a:t>n</a:t>
            </a:r>
            <a:r>
              <a:rPr lang="en-US" altLang="zh-CN" sz="2000" dirty="0">
                <a:solidFill>
                  <a:srgbClr val="CC0000"/>
                </a:solidFill>
                <a:latin typeface="微软雅黑" panose="020B0503020204020204" pitchFamily="34" charset="-122"/>
                <a:ea typeface="微软雅黑" panose="020B0503020204020204" pitchFamily="34" charset="-122"/>
              </a:rPr>
              <a:t> </a:t>
            </a:r>
            <a:r>
              <a:rPr lang="zh-CN" altLang="en-US" sz="2000" dirty="0">
                <a:solidFill>
                  <a:srgbClr val="CC0000"/>
                </a:solidFill>
                <a:latin typeface="微软雅黑" panose="020B0503020204020204" pitchFamily="34" charset="-122"/>
                <a:ea typeface="微软雅黑" panose="020B0503020204020204" pitchFamily="34" charset="-122"/>
              </a:rPr>
              <a:t>，</a:t>
            </a:r>
            <a:r>
              <a:rPr lang="en-US" altLang="zh-CN" sz="2000" dirty="0">
                <a:solidFill>
                  <a:srgbClr val="CC0000"/>
                </a:solidFill>
                <a:latin typeface="微软雅黑" panose="020B0503020204020204" pitchFamily="34" charset="-122"/>
                <a:ea typeface="微软雅黑" panose="020B0503020204020204" pitchFamily="34" charset="-122"/>
              </a:rPr>
              <a:t>mod 2</a:t>
            </a:r>
            <a:r>
              <a:rPr lang="en-US" altLang="zh-CN" sz="2000" baseline="30000" dirty="0">
                <a:solidFill>
                  <a:srgbClr val="CC0000"/>
                </a:solidFill>
                <a:latin typeface="微软雅黑" panose="020B0503020204020204" pitchFamily="34" charset="-122"/>
                <a:ea typeface="微软雅黑" panose="020B0503020204020204" pitchFamily="34" charset="-122"/>
              </a:rPr>
              <a:t>n</a:t>
            </a:r>
            <a:r>
              <a:rPr lang="zh-CN" altLang="en-US" sz="2000" dirty="0">
                <a:solidFill>
                  <a:srgbClr val="CC0000"/>
                </a:solidFill>
                <a:latin typeface="微软雅黑" panose="020B0503020204020204" pitchFamily="34" charset="-122"/>
                <a:ea typeface="微软雅黑" panose="020B0503020204020204" pitchFamily="34" charset="-122"/>
              </a:rPr>
              <a:t>）</a:t>
            </a:r>
          </a:p>
          <a:p>
            <a:pPr eaLnBrk="0" hangingPunct="0">
              <a:spcBef>
                <a:spcPct val="25000"/>
              </a:spcBef>
            </a:pPr>
            <a:r>
              <a:rPr lang="zh-CN" altLang="en-US" sz="2000" dirty="0">
                <a:solidFill>
                  <a:srgbClr val="CC0000"/>
                </a:solidFill>
                <a:latin typeface="微软雅黑" panose="020B0503020204020204" pitchFamily="34" charset="-122"/>
                <a:ea typeface="微软雅黑" panose="020B0503020204020204" pitchFamily="34" charset="-122"/>
              </a:rPr>
              <a:t>定点小数：</a:t>
            </a:r>
            <a:r>
              <a:rPr lang="en-US" altLang="zh-CN" sz="2000" dirty="0">
                <a:solidFill>
                  <a:srgbClr val="CC0000"/>
                </a:solidFill>
                <a:latin typeface="微软雅黑" panose="020B0503020204020204" pitchFamily="34" charset="-122"/>
                <a:ea typeface="微软雅黑" panose="020B0503020204020204" pitchFamily="34" charset="-122"/>
              </a:rPr>
              <a:t>[X]</a:t>
            </a:r>
            <a:r>
              <a:rPr lang="zh-CN" altLang="en-US" sz="2000" baseline="-25000" dirty="0">
                <a:solidFill>
                  <a:srgbClr val="CC0000"/>
                </a:solidFill>
                <a:latin typeface="微软雅黑" panose="020B0503020204020204" pitchFamily="34" charset="-122"/>
                <a:ea typeface="微软雅黑" panose="020B0503020204020204" pitchFamily="34" charset="-122"/>
              </a:rPr>
              <a:t>补</a:t>
            </a:r>
            <a:r>
              <a:rPr lang="en-US" altLang="zh-CN" sz="2000" dirty="0">
                <a:solidFill>
                  <a:srgbClr val="CC0000"/>
                </a:solidFill>
                <a:latin typeface="微软雅黑" panose="020B0503020204020204" pitchFamily="34" charset="-122"/>
                <a:ea typeface="微软雅黑" panose="020B0503020204020204" pitchFamily="34" charset="-122"/>
              </a:rPr>
              <a:t>= 2 + X   </a:t>
            </a:r>
            <a:r>
              <a:rPr lang="zh-CN" altLang="en-US" sz="2000" dirty="0">
                <a:solidFill>
                  <a:srgbClr val="CC0000"/>
                </a:solidFill>
                <a:latin typeface="微软雅黑" panose="020B0503020204020204" pitchFamily="34" charset="-122"/>
                <a:ea typeface="微软雅黑" panose="020B0503020204020204" pitchFamily="34" charset="-122"/>
              </a:rPr>
              <a:t>（</a:t>
            </a:r>
            <a:r>
              <a:rPr lang="en-US" altLang="zh-CN" sz="2000" dirty="0">
                <a:solidFill>
                  <a:srgbClr val="CC0000"/>
                </a:solidFill>
                <a:latin typeface="微软雅黑" panose="020B0503020204020204" pitchFamily="34" charset="-122"/>
                <a:ea typeface="微软雅黑" panose="020B0503020204020204" pitchFamily="34" charset="-122"/>
              </a:rPr>
              <a:t>-1≤X</a:t>
            </a:r>
            <a:r>
              <a:rPr lang="zh-CN" altLang="en-US" sz="2000" dirty="0">
                <a:solidFill>
                  <a:srgbClr val="CC0000"/>
                </a:solidFill>
                <a:latin typeface="微软雅黑" panose="020B0503020204020204" pitchFamily="34" charset="-122"/>
                <a:ea typeface="微软雅黑" panose="020B0503020204020204" pitchFamily="34" charset="-122"/>
              </a:rPr>
              <a:t>＜</a:t>
            </a:r>
            <a:r>
              <a:rPr lang="en-US" altLang="zh-CN" sz="2000" dirty="0">
                <a:solidFill>
                  <a:srgbClr val="CC0000"/>
                </a:solidFill>
                <a:latin typeface="微软雅黑" panose="020B0503020204020204" pitchFamily="34" charset="-122"/>
                <a:ea typeface="微软雅黑" panose="020B0503020204020204" pitchFamily="34" charset="-122"/>
              </a:rPr>
              <a:t>1</a:t>
            </a:r>
            <a:r>
              <a:rPr lang="zh-CN" altLang="en-US" sz="2000" dirty="0">
                <a:solidFill>
                  <a:srgbClr val="CC0000"/>
                </a:solidFill>
                <a:latin typeface="微软雅黑" panose="020B0503020204020204" pitchFamily="34" charset="-122"/>
                <a:ea typeface="微软雅黑" panose="020B0503020204020204" pitchFamily="34" charset="-122"/>
              </a:rPr>
              <a:t>，</a:t>
            </a:r>
            <a:r>
              <a:rPr lang="en-US" altLang="zh-CN" sz="2000" dirty="0">
                <a:solidFill>
                  <a:srgbClr val="CC0000"/>
                </a:solidFill>
                <a:latin typeface="微软雅黑" panose="020B0503020204020204" pitchFamily="34" charset="-122"/>
                <a:ea typeface="微软雅黑" panose="020B0503020204020204" pitchFamily="34" charset="-122"/>
              </a:rPr>
              <a:t>mod 2</a:t>
            </a:r>
            <a:r>
              <a:rPr lang="zh-CN" altLang="en-US" sz="2000" dirty="0">
                <a:solidFill>
                  <a:srgbClr val="CC0000"/>
                </a:solidFill>
                <a:latin typeface="微软雅黑" panose="020B0503020204020204" pitchFamily="34" charset="-122"/>
                <a:ea typeface="微软雅黑" panose="020B0503020204020204" pitchFamily="34" charset="-122"/>
              </a:rPr>
              <a:t>）</a:t>
            </a:r>
          </a:p>
        </p:txBody>
      </p:sp>
      <p:sp>
        <p:nvSpPr>
          <p:cNvPr id="12387" name="Text Box 99"/>
          <p:cNvSpPr txBox="1"/>
          <p:nvPr/>
        </p:nvSpPr>
        <p:spPr>
          <a:xfrm>
            <a:off x="260350" y="3295650"/>
            <a:ext cx="4356100" cy="1016000"/>
          </a:xfrm>
          <a:prstGeom prst="rect">
            <a:avLst/>
          </a:prstGeom>
          <a:noFill/>
          <a:ln w="12700">
            <a:noFill/>
          </a:ln>
        </p:spPr>
        <p:txBody>
          <a:bodyPr anchor="t" anchorCtr="0">
            <a:spAutoFit/>
          </a:bodyPr>
          <a:lstStyle/>
          <a:p>
            <a:pPr eaLnBrk="0" hangingPunct="0">
              <a:spcBef>
                <a:spcPct val="50000"/>
              </a:spcBef>
            </a:pPr>
            <a:r>
              <a:rPr lang="zh-CN" altLang="en-US" sz="2000" dirty="0">
                <a:solidFill>
                  <a:srgbClr val="006600"/>
                </a:solidFill>
                <a:latin typeface="微软雅黑" panose="020B0503020204020204" pitchFamily="34" charset="-122"/>
                <a:ea typeface="微软雅黑" panose="020B0503020204020204" pitchFamily="34" charset="-122"/>
              </a:rPr>
              <a:t>注：实际上在计算机中并不使用补码的定点小数表示！不需要掌握这个知识点。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00484"/>
                                        </p:tgtEl>
                                        <p:attrNameLst>
                                          <p:attrName>style.visibility</p:attrName>
                                        </p:attrNameLst>
                                      </p:cBhvr>
                                      <p:to>
                                        <p:strVal val="visible"/>
                                      </p:to>
                                    </p:set>
                                    <p:animEffect transition="in" filter="blinds(horizontal)">
                                      <p:cBhvr>
                                        <p:cTn id="7" dur="500"/>
                                        <p:tgtEl>
                                          <p:spTgt spid="40048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387"/>
                                        </p:tgtEl>
                                        <p:attrNameLst>
                                          <p:attrName>style.visibility</p:attrName>
                                        </p:attrNameLst>
                                      </p:cBhvr>
                                      <p:to>
                                        <p:strVal val="visible"/>
                                      </p:to>
                                    </p:set>
                                    <p:animEffect transition="in" filter="blinds(horizontal)">
                                      <p:cBhvr>
                                        <p:cTn id="12" dur="500"/>
                                        <p:tgtEl>
                                          <p:spTgt spid="1238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2388"/>
                                        </p:tgtEl>
                                        <p:attrNameLst>
                                          <p:attrName>style.visibility</p:attrName>
                                        </p:attrNameLst>
                                      </p:cBhvr>
                                      <p:to>
                                        <p:strVal val="visible"/>
                                      </p:to>
                                    </p:set>
                                    <p:animEffect transition="in" filter="blinds(horizontal)">
                                      <p:cBhvr>
                                        <p:cTn id="22" dur="500"/>
                                        <p:tgtEl>
                                          <p:spTgt spid="123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0484" grpId="0"/>
      <p:bldP spid="12387"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2"/>
          <p:cNvSpPr>
            <a:spLocks noGrp="1"/>
          </p:cNvSpPr>
          <p:nvPr>
            <p:ph type="title"/>
          </p:nvPr>
        </p:nvSpPr>
        <p:spPr>
          <a:xfrm>
            <a:off x="1482725" y="209550"/>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求特殊数的补码</a:t>
            </a:r>
          </a:p>
        </p:txBody>
      </p:sp>
      <p:sp>
        <p:nvSpPr>
          <p:cNvPr id="468997" name="Text Box 5"/>
          <p:cNvSpPr txBox="1"/>
          <p:nvPr/>
        </p:nvSpPr>
        <p:spPr>
          <a:xfrm>
            <a:off x="452438" y="2497138"/>
            <a:ext cx="8188325" cy="519112"/>
          </a:xfrm>
          <a:prstGeom prst="rect">
            <a:avLst/>
          </a:prstGeom>
          <a:noFill/>
          <a:ln w="12700">
            <a:noFill/>
          </a:ln>
        </p:spPr>
        <p:txBody>
          <a:bodyPr anchor="t" anchorCtr="0">
            <a:spAutoFit/>
          </a:bodyPr>
          <a:lstStyle/>
          <a:p>
            <a:pPr eaLnBrk="0" hangingPunct="0">
              <a:spcBef>
                <a:spcPct val="25000"/>
              </a:spcBef>
            </a:pPr>
            <a:r>
              <a:rPr lang="zh-CN" altLang="en-US" sz="2800" dirty="0">
                <a:solidFill>
                  <a:srgbClr val="009900"/>
                </a:solidFill>
                <a:latin typeface="Times New Roman" panose="02020603050405020304" pitchFamily="18" charset="0"/>
                <a:ea typeface="宋体" panose="02010600030101010101" pitchFamily="2" charset="-122"/>
              </a:rPr>
              <a:t>② </a:t>
            </a:r>
            <a:r>
              <a:rPr lang="en-US" altLang="zh-CN" sz="2800" dirty="0">
                <a:solidFill>
                  <a:srgbClr val="009900"/>
                </a:solidFill>
                <a:latin typeface="Times New Roman" panose="02020603050405020304" pitchFamily="18" charset="0"/>
              </a:rPr>
              <a:t>[-1]</a:t>
            </a:r>
            <a:r>
              <a:rPr lang="zh-CN" altLang="en-US" sz="2800" baseline="-25000" dirty="0">
                <a:solidFill>
                  <a:srgbClr val="009900"/>
                </a:solidFill>
                <a:latin typeface="Times New Roman" panose="02020603050405020304" pitchFamily="18" charset="0"/>
                <a:ea typeface="宋体" panose="02010600030101010101" pitchFamily="2" charset="-122"/>
              </a:rPr>
              <a:t>补</a:t>
            </a:r>
            <a:r>
              <a:rPr lang="en-US" altLang="zh-CN" sz="2800" dirty="0">
                <a:solidFill>
                  <a:srgbClr val="009900"/>
                </a:solidFill>
                <a:latin typeface="Times New Roman" panose="02020603050405020304" pitchFamily="18" charset="0"/>
              </a:rPr>
              <a:t>= 2</a:t>
            </a:r>
            <a:r>
              <a:rPr lang="en-US" altLang="zh-CN" sz="2800" baseline="30000" dirty="0">
                <a:solidFill>
                  <a:srgbClr val="009900"/>
                </a:solidFill>
                <a:latin typeface="Times New Roman" panose="02020603050405020304" pitchFamily="18" charset="0"/>
              </a:rPr>
              <a:t>n </a:t>
            </a:r>
            <a:r>
              <a:rPr lang="en-US" altLang="zh-CN" sz="2800" dirty="0">
                <a:solidFill>
                  <a:srgbClr val="009900"/>
                </a:solidFill>
                <a:latin typeface="Times New Roman" panose="02020603050405020304" pitchFamily="18" charset="0"/>
              </a:rPr>
              <a:t>- 0…01 = </a:t>
            </a:r>
            <a:r>
              <a:rPr lang="en-US" altLang="zh-CN" sz="2800" dirty="0">
                <a:solidFill>
                  <a:srgbClr val="3333FF"/>
                </a:solidFill>
                <a:latin typeface="Times New Roman" panose="02020603050405020304" pitchFamily="18" charset="0"/>
              </a:rPr>
              <a:t>11…1</a:t>
            </a:r>
            <a:r>
              <a:rPr lang="zh-CN" altLang="en-US" sz="2800" dirty="0">
                <a:solidFill>
                  <a:srgbClr val="009900"/>
                </a:solidFill>
                <a:latin typeface="Times New Roman" panose="02020603050405020304" pitchFamily="18" charset="0"/>
                <a:ea typeface="宋体" panose="02010600030101010101" pitchFamily="2" charset="-122"/>
              </a:rPr>
              <a:t>（</a:t>
            </a:r>
            <a:r>
              <a:rPr lang="en-US" altLang="zh-CN" sz="2800" dirty="0">
                <a:solidFill>
                  <a:srgbClr val="009900"/>
                </a:solidFill>
                <a:latin typeface="Times New Roman" panose="02020603050405020304" pitchFamily="18" charset="0"/>
              </a:rPr>
              <a:t>n</a:t>
            </a:r>
            <a:r>
              <a:rPr lang="zh-CN" altLang="en-US" sz="2800" dirty="0">
                <a:solidFill>
                  <a:srgbClr val="009900"/>
                </a:solidFill>
                <a:latin typeface="Times New Roman" panose="02020603050405020304" pitchFamily="18" charset="0"/>
                <a:ea typeface="宋体" panose="02010600030101010101" pitchFamily="2" charset="-122"/>
              </a:rPr>
              <a:t>个</a:t>
            </a:r>
            <a:r>
              <a:rPr lang="en-US" altLang="zh-CN" sz="2800" dirty="0">
                <a:solidFill>
                  <a:srgbClr val="009900"/>
                </a:solidFill>
                <a:latin typeface="Times New Roman" panose="02020603050405020304" pitchFamily="18" charset="0"/>
              </a:rPr>
              <a:t>1</a:t>
            </a:r>
            <a:r>
              <a:rPr lang="zh-CN" altLang="en-US" sz="2800" dirty="0">
                <a:solidFill>
                  <a:srgbClr val="009900"/>
                </a:solidFill>
                <a:latin typeface="Times New Roman" panose="02020603050405020304" pitchFamily="18" charset="0"/>
                <a:ea typeface="宋体" panose="02010600030101010101" pitchFamily="2" charset="-122"/>
              </a:rPr>
              <a:t>）    （</a:t>
            </a:r>
            <a:r>
              <a:rPr lang="en-US" altLang="zh-CN" sz="2800" dirty="0">
                <a:solidFill>
                  <a:srgbClr val="009900"/>
                </a:solidFill>
                <a:latin typeface="Times New Roman" panose="02020603050405020304" pitchFamily="18" charset="0"/>
              </a:rPr>
              <a:t>mod 2</a:t>
            </a:r>
            <a:r>
              <a:rPr lang="en-US" altLang="zh-CN" sz="2800" baseline="30000" dirty="0">
                <a:solidFill>
                  <a:srgbClr val="009900"/>
                </a:solidFill>
                <a:latin typeface="Times New Roman" panose="02020603050405020304" pitchFamily="18" charset="0"/>
              </a:rPr>
              <a:t>n</a:t>
            </a:r>
            <a:r>
              <a:rPr lang="zh-CN" altLang="en-US" sz="2800" dirty="0">
                <a:solidFill>
                  <a:srgbClr val="009900"/>
                </a:solidFill>
                <a:latin typeface="Times New Roman" panose="02020603050405020304" pitchFamily="18" charset="0"/>
                <a:ea typeface="宋体" panose="02010600030101010101" pitchFamily="2" charset="-122"/>
              </a:rPr>
              <a:t>）</a:t>
            </a:r>
          </a:p>
        </p:txBody>
      </p:sp>
      <p:sp>
        <p:nvSpPr>
          <p:cNvPr id="468999" name="Text Box 7"/>
          <p:cNvSpPr txBox="1"/>
          <p:nvPr/>
        </p:nvSpPr>
        <p:spPr>
          <a:xfrm>
            <a:off x="468313" y="949325"/>
            <a:ext cx="8347075" cy="1281113"/>
          </a:xfrm>
          <a:prstGeom prst="rect">
            <a:avLst/>
          </a:prstGeom>
          <a:noFill/>
          <a:ln w="12700">
            <a:noFill/>
          </a:ln>
        </p:spPr>
        <p:txBody>
          <a:bodyPr anchor="t" anchorCtr="0">
            <a:spAutoFit/>
          </a:bodyPr>
          <a:lstStyle/>
          <a:p>
            <a:pPr eaLnBrk="0" hangingPunct="0">
              <a:spcBef>
                <a:spcPct val="50000"/>
              </a:spcBef>
            </a:pPr>
            <a:r>
              <a:rPr lang="zh-CN" altLang="en-US" sz="2800" dirty="0">
                <a:latin typeface="Times New Roman" panose="02020603050405020304" pitchFamily="18" charset="0"/>
                <a:ea typeface="宋体" panose="02010600030101010101" pitchFamily="2" charset="-122"/>
              </a:rPr>
              <a:t>假定机器数有</a:t>
            </a:r>
            <a:r>
              <a:rPr lang="en-US" altLang="zh-CN" sz="2800" dirty="0">
                <a:latin typeface="Times New Roman" panose="02020603050405020304" pitchFamily="18" charset="0"/>
              </a:rPr>
              <a:t>n</a:t>
            </a:r>
            <a:r>
              <a:rPr lang="zh-CN" altLang="en-US" sz="2800" dirty="0">
                <a:latin typeface="Times New Roman" panose="02020603050405020304" pitchFamily="18" charset="0"/>
                <a:ea typeface="宋体" panose="02010600030101010101" pitchFamily="2" charset="-122"/>
              </a:rPr>
              <a:t>位</a:t>
            </a:r>
          </a:p>
          <a:p>
            <a:pPr eaLnBrk="0" hangingPunct="0">
              <a:spcBef>
                <a:spcPct val="50000"/>
              </a:spcBef>
            </a:pPr>
            <a:endParaRPr lang="en-US" altLang="zh-CN" sz="1000" dirty="0">
              <a:solidFill>
                <a:srgbClr val="009900"/>
              </a:solidFill>
              <a:latin typeface="Times New Roman" panose="02020603050405020304" pitchFamily="18" charset="0"/>
            </a:endParaRPr>
          </a:p>
          <a:p>
            <a:pPr eaLnBrk="0" hangingPunct="0">
              <a:spcBef>
                <a:spcPct val="25000"/>
              </a:spcBef>
            </a:pPr>
            <a:r>
              <a:rPr lang="zh-CN" altLang="en-US" sz="2800" dirty="0">
                <a:solidFill>
                  <a:srgbClr val="009900"/>
                </a:solidFill>
                <a:latin typeface="Times New Roman" panose="02020603050405020304" pitchFamily="18" charset="0"/>
                <a:ea typeface="宋体" panose="02010600030101010101" pitchFamily="2" charset="-122"/>
              </a:rPr>
              <a:t>① </a:t>
            </a:r>
            <a:r>
              <a:rPr lang="en-US" altLang="zh-CN" sz="2800" dirty="0">
                <a:solidFill>
                  <a:srgbClr val="009900"/>
                </a:solidFill>
                <a:latin typeface="Times New Roman" panose="02020603050405020304" pitchFamily="18" charset="0"/>
              </a:rPr>
              <a:t>[-2</a:t>
            </a:r>
            <a:r>
              <a:rPr lang="en-US" altLang="zh-CN" sz="2800" baseline="30000" dirty="0">
                <a:solidFill>
                  <a:srgbClr val="009900"/>
                </a:solidFill>
                <a:latin typeface="Times New Roman" panose="02020603050405020304" pitchFamily="18" charset="0"/>
              </a:rPr>
              <a:t>n-1</a:t>
            </a:r>
            <a:r>
              <a:rPr lang="en-US" altLang="zh-CN" sz="2800" dirty="0">
                <a:solidFill>
                  <a:srgbClr val="009900"/>
                </a:solidFill>
                <a:latin typeface="Times New Roman" panose="02020603050405020304" pitchFamily="18" charset="0"/>
              </a:rPr>
              <a:t>]</a:t>
            </a:r>
            <a:r>
              <a:rPr lang="zh-CN" altLang="en-US" sz="2800" baseline="-25000" dirty="0">
                <a:solidFill>
                  <a:srgbClr val="009900"/>
                </a:solidFill>
                <a:latin typeface="Times New Roman" panose="02020603050405020304" pitchFamily="18" charset="0"/>
                <a:ea typeface="宋体" panose="02010600030101010101" pitchFamily="2" charset="-122"/>
              </a:rPr>
              <a:t>补</a:t>
            </a:r>
            <a:r>
              <a:rPr lang="en-US" altLang="zh-CN" sz="2800" dirty="0">
                <a:solidFill>
                  <a:srgbClr val="009900"/>
                </a:solidFill>
                <a:latin typeface="Times New Roman" panose="02020603050405020304" pitchFamily="18" charset="0"/>
              </a:rPr>
              <a:t>= 2</a:t>
            </a:r>
            <a:r>
              <a:rPr lang="en-US" altLang="zh-CN" sz="2800" baseline="30000" dirty="0">
                <a:solidFill>
                  <a:srgbClr val="009900"/>
                </a:solidFill>
                <a:latin typeface="Times New Roman" panose="02020603050405020304" pitchFamily="18" charset="0"/>
              </a:rPr>
              <a:t>n </a:t>
            </a:r>
            <a:r>
              <a:rPr lang="en-US" altLang="zh-CN" sz="2800" dirty="0">
                <a:solidFill>
                  <a:srgbClr val="009900"/>
                </a:solidFill>
                <a:latin typeface="Times New Roman" panose="02020603050405020304" pitchFamily="18" charset="0"/>
              </a:rPr>
              <a:t>- 2</a:t>
            </a:r>
            <a:r>
              <a:rPr lang="en-US" altLang="zh-CN" sz="2800" baseline="30000" dirty="0">
                <a:solidFill>
                  <a:srgbClr val="009900"/>
                </a:solidFill>
                <a:latin typeface="Times New Roman" panose="02020603050405020304" pitchFamily="18" charset="0"/>
              </a:rPr>
              <a:t>n-1 </a:t>
            </a:r>
            <a:r>
              <a:rPr lang="en-US" altLang="zh-CN" sz="2800" dirty="0">
                <a:solidFill>
                  <a:srgbClr val="009900"/>
                </a:solidFill>
                <a:latin typeface="Times New Roman" panose="02020603050405020304" pitchFamily="18" charset="0"/>
              </a:rPr>
              <a:t>= 10…0</a:t>
            </a:r>
            <a:r>
              <a:rPr lang="zh-CN" altLang="en-US" sz="2800" dirty="0">
                <a:solidFill>
                  <a:srgbClr val="009900"/>
                </a:solidFill>
                <a:latin typeface="Times New Roman" panose="02020603050405020304" pitchFamily="18" charset="0"/>
                <a:ea typeface="宋体" panose="02010600030101010101" pitchFamily="2" charset="-122"/>
              </a:rPr>
              <a:t>（</a:t>
            </a:r>
            <a:r>
              <a:rPr lang="en-US" altLang="zh-CN" sz="2800" dirty="0">
                <a:solidFill>
                  <a:srgbClr val="009900"/>
                </a:solidFill>
                <a:latin typeface="Times New Roman" panose="02020603050405020304" pitchFamily="18" charset="0"/>
              </a:rPr>
              <a:t>n-1</a:t>
            </a:r>
            <a:r>
              <a:rPr lang="zh-CN" altLang="en-US" sz="2800" dirty="0">
                <a:solidFill>
                  <a:srgbClr val="009900"/>
                </a:solidFill>
                <a:latin typeface="Times New Roman" panose="02020603050405020304" pitchFamily="18" charset="0"/>
                <a:ea typeface="宋体" panose="02010600030101010101" pitchFamily="2" charset="-122"/>
              </a:rPr>
              <a:t>个</a:t>
            </a:r>
            <a:r>
              <a:rPr lang="en-US" altLang="zh-CN" sz="2800" dirty="0">
                <a:solidFill>
                  <a:srgbClr val="009900"/>
                </a:solidFill>
                <a:latin typeface="Times New Roman" panose="02020603050405020304" pitchFamily="18" charset="0"/>
              </a:rPr>
              <a:t>0</a:t>
            </a:r>
            <a:r>
              <a:rPr lang="zh-CN" altLang="en-US" sz="2800" dirty="0">
                <a:solidFill>
                  <a:srgbClr val="009900"/>
                </a:solidFill>
                <a:latin typeface="Times New Roman" panose="02020603050405020304" pitchFamily="18" charset="0"/>
                <a:ea typeface="宋体" panose="02010600030101010101" pitchFamily="2" charset="-122"/>
              </a:rPr>
              <a:t>） （</a:t>
            </a:r>
            <a:r>
              <a:rPr lang="en-US" altLang="zh-CN" sz="2800" dirty="0">
                <a:solidFill>
                  <a:srgbClr val="009900"/>
                </a:solidFill>
                <a:latin typeface="Times New Roman" panose="02020603050405020304" pitchFamily="18" charset="0"/>
              </a:rPr>
              <a:t>mod 2</a:t>
            </a:r>
            <a:r>
              <a:rPr lang="en-US" altLang="zh-CN" sz="2800" baseline="30000" dirty="0">
                <a:solidFill>
                  <a:srgbClr val="009900"/>
                </a:solidFill>
                <a:latin typeface="Times New Roman" panose="02020603050405020304" pitchFamily="18" charset="0"/>
              </a:rPr>
              <a:t>n</a:t>
            </a:r>
            <a:r>
              <a:rPr lang="zh-CN" altLang="en-US" sz="2800" dirty="0">
                <a:solidFill>
                  <a:srgbClr val="009900"/>
                </a:solidFill>
                <a:latin typeface="Times New Roman" panose="02020603050405020304" pitchFamily="18" charset="0"/>
                <a:ea typeface="宋体" panose="02010600030101010101" pitchFamily="2" charset="-122"/>
              </a:rPr>
              <a:t>）</a:t>
            </a:r>
          </a:p>
        </p:txBody>
      </p:sp>
      <p:sp>
        <p:nvSpPr>
          <p:cNvPr id="469000" name="Text Box 8"/>
          <p:cNvSpPr txBox="1"/>
          <p:nvPr/>
        </p:nvSpPr>
        <p:spPr>
          <a:xfrm>
            <a:off x="422275" y="3413125"/>
            <a:ext cx="8104188" cy="519113"/>
          </a:xfrm>
          <a:prstGeom prst="rect">
            <a:avLst/>
          </a:prstGeom>
          <a:noFill/>
          <a:ln w="12700">
            <a:noFill/>
          </a:ln>
        </p:spPr>
        <p:txBody>
          <a:bodyPr anchor="t" anchorCtr="0">
            <a:spAutoFit/>
          </a:bodyPr>
          <a:lstStyle/>
          <a:p>
            <a:pPr eaLnBrk="0" hangingPunct="0">
              <a:spcBef>
                <a:spcPct val="25000"/>
              </a:spcBef>
            </a:pPr>
            <a:r>
              <a:rPr lang="zh-CN" altLang="en-US" sz="2800" dirty="0">
                <a:solidFill>
                  <a:srgbClr val="009900"/>
                </a:solidFill>
                <a:latin typeface="Times New Roman" panose="02020603050405020304" pitchFamily="18" charset="0"/>
                <a:ea typeface="宋体" panose="02010600030101010101" pitchFamily="2" charset="-122"/>
              </a:rPr>
              <a:t>③ </a:t>
            </a:r>
            <a:r>
              <a:rPr lang="en-US" altLang="zh-CN" sz="2800" dirty="0">
                <a:solidFill>
                  <a:srgbClr val="009900"/>
                </a:solidFill>
                <a:latin typeface="Times New Roman" panose="02020603050405020304" pitchFamily="18" charset="0"/>
              </a:rPr>
              <a:t>[-1.0]</a:t>
            </a:r>
            <a:r>
              <a:rPr lang="zh-CN" altLang="en-US" sz="2800" baseline="-25000" dirty="0">
                <a:solidFill>
                  <a:srgbClr val="009900"/>
                </a:solidFill>
                <a:latin typeface="Times New Roman" panose="02020603050405020304" pitchFamily="18" charset="0"/>
                <a:ea typeface="宋体" panose="02010600030101010101" pitchFamily="2" charset="-122"/>
              </a:rPr>
              <a:t>补</a:t>
            </a:r>
            <a:r>
              <a:rPr lang="en-US" altLang="zh-CN" sz="2800" dirty="0">
                <a:solidFill>
                  <a:srgbClr val="009900"/>
                </a:solidFill>
                <a:latin typeface="Times New Roman" panose="02020603050405020304" pitchFamily="18" charset="0"/>
              </a:rPr>
              <a:t>= 2 - 1.0</a:t>
            </a:r>
            <a:r>
              <a:rPr lang="zh-CN" altLang="en-US" sz="2800" dirty="0">
                <a:solidFill>
                  <a:srgbClr val="009900"/>
                </a:solidFill>
                <a:latin typeface="Times New Roman" panose="02020603050405020304" pitchFamily="18" charset="0"/>
                <a:ea typeface="宋体" panose="02010600030101010101" pitchFamily="2" charset="-122"/>
              </a:rPr>
              <a:t> </a:t>
            </a:r>
            <a:r>
              <a:rPr lang="en-US" altLang="zh-CN" sz="2800" dirty="0">
                <a:solidFill>
                  <a:srgbClr val="009900"/>
                </a:solidFill>
                <a:latin typeface="Times New Roman" panose="02020603050405020304" pitchFamily="18" charset="0"/>
              </a:rPr>
              <a:t>= </a:t>
            </a:r>
            <a:r>
              <a:rPr lang="en-US" altLang="zh-CN" sz="2800" dirty="0">
                <a:solidFill>
                  <a:srgbClr val="3333FF"/>
                </a:solidFill>
                <a:latin typeface="Times New Roman" panose="02020603050405020304" pitchFamily="18" charset="0"/>
              </a:rPr>
              <a:t>1</a:t>
            </a:r>
            <a:r>
              <a:rPr lang="en-US" altLang="zh-CN" sz="2800" dirty="0">
                <a:solidFill>
                  <a:srgbClr val="009900"/>
                </a:solidFill>
                <a:latin typeface="Times New Roman" panose="02020603050405020304" pitchFamily="18" charset="0"/>
              </a:rPr>
              <a:t>.</a:t>
            </a:r>
            <a:r>
              <a:rPr lang="en-US" altLang="zh-CN" sz="2800" dirty="0">
                <a:solidFill>
                  <a:srgbClr val="3333FF"/>
                </a:solidFill>
                <a:latin typeface="Times New Roman" panose="02020603050405020304" pitchFamily="18" charset="0"/>
              </a:rPr>
              <a:t>00…0</a:t>
            </a:r>
            <a:r>
              <a:rPr lang="zh-CN" altLang="en-US" sz="2800" dirty="0">
                <a:solidFill>
                  <a:srgbClr val="009900"/>
                </a:solidFill>
                <a:latin typeface="Times New Roman" panose="02020603050405020304" pitchFamily="18" charset="0"/>
                <a:ea typeface="宋体" panose="02010600030101010101" pitchFamily="2" charset="-122"/>
              </a:rPr>
              <a:t>（</a:t>
            </a:r>
            <a:r>
              <a:rPr lang="en-US" altLang="zh-CN" sz="2800" dirty="0">
                <a:solidFill>
                  <a:srgbClr val="009900"/>
                </a:solidFill>
                <a:latin typeface="Times New Roman" panose="02020603050405020304" pitchFamily="18" charset="0"/>
              </a:rPr>
              <a:t>n-1</a:t>
            </a:r>
            <a:r>
              <a:rPr lang="zh-CN" altLang="en-US" sz="2800" dirty="0">
                <a:solidFill>
                  <a:srgbClr val="009900"/>
                </a:solidFill>
                <a:latin typeface="Times New Roman" panose="02020603050405020304" pitchFamily="18" charset="0"/>
                <a:ea typeface="宋体" panose="02010600030101010101" pitchFamily="2" charset="-122"/>
              </a:rPr>
              <a:t>个</a:t>
            </a:r>
            <a:r>
              <a:rPr lang="en-US" altLang="zh-CN" sz="2800" dirty="0">
                <a:solidFill>
                  <a:srgbClr val="009900"/>
                </a:solidFill>
                <a:latin typeface="Times New Roman" panose="02020603050405020304" pitchFamily="18" charset="0"/>
              </a:rPr>
              <a:t>0</a:t>
            </a:r>
            <a:r>
              <a:rPr lang="zh-CN" altLang="en-US" sz="2800" dirty="0">
                <a:solidFill>
                  <a:srgbClr val="009900"/>
                </a:solidFill>
                <a:latin typeface="Times New Roman" panose="02020603050405020304" pitchFamily="18" charset="0"/>
                <a:ea typeface="宋体" panose="02010600030101010101" pitchFamily="2" charset="-122"/>
              </a:rPr>
              <a:t>）  （</a:t>
            </a:r>
            <a:r>
              <a:rPr lang="en-US" altLang="zh-CN" sz="2800" dirty="0">
                <a:solidFill>
                  <a:srgbClr val="009900"/>
                </a:solidFill>
                <a:latin typeface="Times New Roman" panose="02020603050405020304" pitchFamily="18" charset="0"/>
              </a:rPr>
              <a:t>mod 2</a:t>
            </a:r>
            <a:r>
              <a:rPr lang="zh-CN" altLang="en-US" sz="2800" dirty="0">
                <a:solidFill>
                  <a:srgbClr val="009900"/>
                </a:solidFill>
                <a:latin typeface="Times New Roman" panose="02020603050405020304" pitchFamily="18" charset="0"/>
                <a:ea typeface="宋体" panose="02010600030101010101" pitchFamily="2" charset="-122"/>
              </a:rPr>
              <a:t>）</a:t>
            </a:r>
          </a:p>
        </p:txBody>
      </p:sp>
      <p:sp>
        <p:nvSpPr>
          <p:cNvPr id="469001" name="Text Box 9"/>
          <p:cNvSpPr txBox="1"/>
          <p:nvPr/>
        </p:nvSpPr>
        <p:spPr>
          <a:xfrm>
            <a:off x="488950" y="4294188"/>
            <a:ext cx="6840538" cy="519112"/>
          </a:xfrm>
          <a:prstGeom prst="rect">
            <a:avLst/>
          </a:prstGeom>
          <a:noFill/>
          <a:ln w="12700">
            <a:noFill/>
          </a:ln>
        </p:spPr>
        <p:txBody>
          <a:bodyPr anchor="t" anchorCtr="0">
            <a:spAutoFit/>
          </a:bodyPr>
          <a:lstStyle/>
          <a:p>
            <a:pPr eaLnBrk="0" hangingPunct="0">
              <a:spcBef>
                <a:spcPct val="25000"/>
              </a:spcBef>
            </a:pPr>
            <a:r>
              <a:rPr lang="zh-CN" altLang="en-US" sz="2800" dirty="0">
                <a:solidFill>
                  <a:srgbClr val="009900"/>
                </a:solidFill>
                <a:latin typeface="Times New Roman" panose="02020603050405020304" pitchFamily="18" charset="0"/>
                <a:ea typeface="宋体" panose="02010600030101010101" pitchFamily="2" charset="-122"/>
              </a:rPr>
              <a:t>④ </a:t>
            </a:r>
            <a:r>
              <a:rPr lang="en-US" altLang="zh-CN" sz="2800" dirty="0">
                <a:solidFill>
                  <a:srgbClr val="009900"/>
                </a:solidFill>
                <a:latin typeface="Times New Roman" panose="02020603050405020304" pitchFamily="18" charset="0"/>
              </a:rPr>
              <a:t>[+0]</a:t>
            </a:r>
            <a:r>
              <a:rPr lang="zh-CN" altLang="en-US" sz="2800" baseline="-25000" dirty="0">
                <a:solidFill>
                  <a:srgbClr val="009900"/>
                </a:solidFill>
                <a:latin typeface="Times New Roman" panose="02020603050405020304" pitchFamily="18" charset="0"/>
                <a:ea typeface="宋体" panose="02010600030101010101" pitchFamily="2" charset="-122"/>
              </a:rPr>
              <a:t>补</a:t>
            </a:r>
            <a:r>
              <a:rPr lang="en-US" altLang="zh-CN" sz="2800" dirty="0">
                <a:solidFill>
                  <a:srgbClr val="009900"/>
                </a:solidFill>
                <a:latin typeface="Times New Roman" panose="02020603050405020304" pitchFamily="18" charset="0"/>
              </a:rPr>
              <a:t>= [-0]</a:t>
            </a:r>
            <a:r>
              <a:rPr lang="zh-CN" altLang="en-US" sz="2800" baseline="-25000" dirty="0">
                <a:solidFill>
                  <a:srgbClr val="009900"/>
                </a:solidFill>
                <a:latin typeface="Times New Roman" panose="02020603050405020304" pitchFamily="18" charset="0"/>
                <a:ea typeface="宋体" panose="02010600030101010101" pitchFamily="2" charset="-122"/>
              </a:rPr>
              <a:t>补</a:t>
            </a:r>
            <a:r>
              <a:rPr lang="en-US" altLang="zh-CN" sz="2800" dirty="0">
                <a:solidFill>
                  <a:srgbClr val="009900"/>
                </a:solidFill>
                <a:latin typeface="Times New Roman" panose="02020603050405020304" pitchFamily="18" charset="0"/>
              </a:rPr>
              <a:t>= 00…0</a:t>
            </a:r>
            <a:r>
              <a:rPr lang="zh-CN" altLang="en-US" sz="2800" dirty="0">
                <a:solidFill>
                  <a:srgbClr val="009900"/>
                </a:solidFill>
                <a:latin typeface="Times New Roman" panose="02020603050405020304" pitchFamily="18" charset="0"/>
                <a:ea typeface="宋体" panose="02010600030101010101" pitchFamily="2" charset="-122"/>
              </a:rPr>
              <a:t>（</a:t>
            </a:r>
            <a:r>
              <a:rPr lang="en-US" altLang="zh-CN" sz="2800" dirty="0">
                <a:solidFill>
                  <a:srgbClr val="009900"/>
                </a:solidFill>
                <a:latin typeface="Times New Roman" panose="02020603050405020304" pitchFamily="18" charset="0"/>
              </a:rPr>
              <a:t>n</a:t>
            </a:r>
            <a:r>
              <a:rPr lang="zh-CN" altLang="en-US" sz="2800" dirty="0">
                <a:solidFill>
                  <a:srgbClr val="009900"/>
                </a:solidFill>
                <a:latin typeface="Times New Roman" panose="02020603050405020304" pitchFamily="18" charset="0"/>
                <a:ea typeface="宋体" panose="02010600030101010101" pitchFamily="2" charset="-122"/>
              </a:rPr>
              <a:t>个</a:t>
            </a:r>
            <a:r>
              <a:rPr lang="en-US" altLang="zh-CN" sz="2800" dirty="0">
                <a:solidFill>
                  <a:srgbClr val="009900"/>
                </a:solidFill>
                <a:latin typeface="Times New Roman" panose="02020603050405020304" pitchFamily="18" charset="0"/>
              </a:rPr>
              <a:t>0</a:t>
            </a:r>
            <a:r>
              <a:rPr lang="zh-CN" altLang="en-US" sz="2800" dirty="0">
                <a:solidFill>
                  <a:srgbClr val="009900"/>
                </a:solidFill>
                <a:latin typeface="Times New Roman" panose="02020603050405020304" pitchFamily="18" charset="0"/>
                <a:ea typeface="宋体" panose="02010600030101010101" pitchFamily="2" charset="-122"/>
              </a:rPr>
              <a:t>）</a:t>
            </a:r>
            <a:r>
              <a:rPr lang="zh-CN" altLang="en-US" dirty="0">
                <a:solidFill>
                  <a:srgbClr val="009900"/>
                </a:solidFill>
                <a:latin typeface="Times New Roman" panose="02020603050405020304" pitchFamily="18" charset="0"/>
                <a:ea typeface="宋体" panose="02010600030101010101" pitchFamily="2" charset="-122"/>
              </a:rPr>
              <a:t> </a:t>
            </a:r>
          </a:p>
        </p:txBody>
      </p:sp>
      <p:sp>
        <p:nvSpPr>
          <p:cNvPr id="13320" name="Text Box 8"/>
          <p:cNvSpPr txBox="1"/>
          <p:nvPr/>
        </p:nvSpPr>
        <p:spPr>
          <a:xfrm>
            <a:off x="579438" y="5226050"/>
            <a:ext cx="7808912" cy="822325"/>
          </a:xfrm>
          <a:prstGeom prst="rect">
            <a:avLst/>
          </a:prstGeom>
          <a:noFill/>
          <a:ln w="12700">
            <a:noFill/>
          </a:ln>
        </p:spPr>
        <p:txBody>
          <a:bodyPr anchor="t" anchorCtr="0">
            <a:spAutoFit/>
          </a:bodyPr>
          <a:lstStyle/>
          <a:p>
            <a:pPr eaLnBrk="0" hangingPunct="0">
              <a:spcBef>
                <a:spcPct val="50000"/>
              </a:spcBef>
            </a:pPr>
            <a:r>
              <a:rPr lang="zh-CN" altLang="en-US" sz="2400" dirty="0">
                <a:solidFill>
                  <a:srgbClr val="3333FF"/>
                </a:solidFill>
                <a:latin typeface="黑体" panose="02010609060101010101" pitchFamily="49" charset="-122"/>
                <a:ea typeface="黑体" panose="02010609060101010101" pitchFamily="49" charset="-122"/>
              </a:rPr>
              <a:t>注：计算机中并不会出现</a:t>
            </a:r>
            <a:r>
              <a:rPr lang="en-US" altLang="zh-CN" sz="2400" dirty="0">
                <a:solidFill>
                  <a:srgbClr val="3333FF"/>
                </a:solidFill>
                <a:latin typeface="微软雅黑" panose="020B0503020204020204" pitchFamily="34" charset="-122"/>
                <a:ea typeface="微软雅黑" panose="020B0503020204020204" pitchFamily="34" charset="-122"/>
              </a:rPr>
              <a:t>-1.0</a:t>
            </a:r>
            <a:r>
              <a:rPr lang="zh-CN" altLang="en-US" sz="2400" dirty="0">
                <a:solidFill>
                  <a:srgbClr val="3333FF"/>
                </a:solidFill>
                <a:latin typeface="黑体" panose="02010609060101010101" pitchFamily="49" charset="-122"/>
                <a:ea typeface="黑体" panose="02010609060101010101" pitchFamily="49" charset="-122"/>
              </a:rPr>
              <a:t>的补码，这里只是想说明同一个真值在机器中可能有不同的机器数！</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68999">
                                            <p:txEl>
                                              <p:pRg st="2" end="2"/>
                                            </p:txEl>
                                          </p:spTgt>
                                        </p:tgtEl>
                                        <p:attrNameLst>
                                          <p:attrName>style.visibility</p:attrName>
                                        </p:attrNameLst>
                                      </p:cBhvr>
                                      <p:to>
                                        <p:strVal val="visible"/>
                                      </p:to>
                                    </p:set>
                                    <p:animEffect transition="in" filter="blinds(horizontal)">
                                      <p:cBhvr>
                                        <p:cTn id="7" dur="500"/>
                                        <p:tgtEl>
                                          <p:spTgt spid="468999">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68997"/>
                                        </p:tgtEl>
                                        <p:attrNameLst>
                                          <p:attrName>style.visibility</p:attrName>
                                        </p:attrNameLst>
                                      </p:cBhvr>
                                      <p:to>
                                        <p:strVal val="visible"/>
                                      </p:to>
                                    </p:set>
                                    <p:animEffect transition="in" filter="blinds(horizontal)">
                                      <p:cBhvr>
                                        <p:cTn id="12" dur="500"/>
                                        <p:tgtEl>
                                          <p:spTgt spid="46899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69000"/>
                                        </p:tgtEl>
                                        <p:attrNameLst>
                                          <p:attrName>style.visibility</p:attrName>
                                        </p:attrNameLst>
                                      </p:cBhvr>
                                      <p:to>
                                        <p:strVal val="visible"/>
                                      </p:to>
                                    </p:set>
                                    <p:animEffect transition="in" filter="blinds(horizontal)">
                                      <p:cBhvr>
                                        <p:cTn id="17" dur="500"/>
                                        <p:tgtEl>
                                          <p:spTgt spid="46900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69001"/>
                                        </p:tgtEl>
                                        <p:attrNameLst>
                                          <p:attrName>style.visibility</p:attrName>
                                        </p:attrNameLst>
                                      </p:cBhvr>
                                      <p:to>
                                        <p:strVal val="visible"/>
                                      </p:to>
                                    </p:set>
                                    <p:animEffect transition="in" filter="blinds(horizontal)">
                                      <p:cBhvr>
                                        <p:cTn id="22" dur="500"/>
                                        <p:tgtEl>
                                          <p:spTgt spid="46900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3320"/>
                                        </p:tgtEl>
                                        <p:attrNameLst>
                                          <p:attrName>style.visibility</p:attrName>
                                        </p:attrNameLst>
                                      </p:cBhvr>
                                      <p:to>
                                        <p:strVal val="visible"/>
                                      </p:to>
                                    </p:set>
                                    <p:animEffect transition="in" filter="blinds(horizontal)">
                                      <p:cBhvr>
                                        <p:cTn id="27" dur="500"/>
                                        <p:tgtEl>
                                          <p:spTgt spid="133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8997" grpId="0"/>
      <p:bldP spid="469000" grpId="0"/>
      <p:bldP spid="469001" grpId="0"/>
      <p:bldP spid="13320"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补码与真值之间的简便转换</a:t>
            </a:r>
          </a:p>
        </p:txBody>
      </p:sp>
      <p:sp>
        <p:nvSpPr>
          <p:cNvPr id="103426" name="Rectangle 3"/>
          <p:cNvSpPr>
            <a:spLocks noGrp="1"/>
          </p:cNvSpPr>
          <p:nvPr>
            <p:ph idx="1"/>
          </p:nvPr>
        </p:nvSpPr>
        <p:spPr>
          <a:xfrm>
            <a:off x="444500" y="889000"/>
            <a:ext cx="8191500" cy="488950"/>
          </a:xfrm>
        </p:spPr>
        <p:txBody>
          <a:bodyPr vert="horz" wrap="square" lIns="63500" tIns="25400" rIns="63500" bIns="25400" anchor="t" anchorCtr="0">
            <a:spAutoFit/>
          </a:bodyPr>
          <a:lstStyle/>
          <a:p>
            <a:pPr>
              <a:buNone/>
            </a:pPr>
            <a:r>
              <a:rPr lang="zh-CN" altLang="en-US" sz="2400" dirty="0">
                <a:ea typeface="黑体" panose="02010609060101010101" pitchFamily="49" charset="-122"/>
              </a:rPr>
              <a:t>例</a:t>
            </a:r>
            <a:r>
              <a:rPr lang="en-US" altLang="zh-CN" sz="2400" dirty="0">
                <a:ea typeface="黑体" panose="02010609060101010101" pitchFamily="49" charset="-122"/>
              </a:rPr>
              <a:t>: </a:t>
            </a:r>
            <a:r>
              <a:rPr lang="zh-CN" altLang="en-US" sz="2400" dirty="0">
                <a:ea typeface="黑体" panose="02010609060101010101" pitchFamily="49" charset="-122"/>
              </a:rPr>
              <a:t>设机器数有</a:t>
            </a:r>
            <a:r>
              <a:rPr lang="en-US" altLang="zh-CN" sz="2400" dirty="0">
                <a:ea typeface="黑体" panose="02010609060101010101" pitchFamily="49" charset="-122"/>
              </a:rPr>
              <a:t>8</a:t>
            </a:r>
            <a:r>
              <a:rPr lang="zh-CN" altLang="en-US" sz="2400" dirty="0">
                <a:ea typeface="黑体" panose="02010609060101010101" pitchFamily="49" charset="-122"/>
              </a:rPr>
              <a:t>位，求</a:t>
            </a:r>
            <a:r>
              <a:rPr lang="en-US" altLang="zh-CN" sz="2400" dirty="0">
                <a:ea typeface="黑体" panose="02010609060101010101" pitchFamily="49" charset="-122"/>
              </a:rPr>
              <a:t>123</a:t>
            </a:r>
            <a:r>
              <a:rPr lang="zh-CN" altLang="en-US" sz="2400" dirty="0">
                <a:ea typeface="黑体" panose="02010609060101010101" pitchFamily="49" charset="-122"/>
              </a:rPr>
              <a:t>和</a:t>
            </a:r>
            <a:r>
              <a:rPr lang="en-US" altLang="zh-CN" sz="2400" dirty="0">
                <a:latin typeface="微软雅黑" panose="020B0503020204020204" pitchFamily="34" charset="-122"/>
                <a:ea typeface="微软雅黑" panose="020B0503020204020204" pitchFamily="34" charset="-122"/>
              </a:rPr>
              <a:t>-</a:t>
            </a:r>
            <a:r>
              <a:rPr lang="en-US" altLang="zh-CN" sz="2400" dirty="0">
                <a:ea typeface="黑体" panose="02010609060101010101" pitchFamily="49" charset="-122"/>
              </a:rPr>
              <a:t>123</a:t>
            </a:r>
            <a:r>
              <a:rPr lang="zh-CN" altLang="en-US" sz="2400" dirty="0">
                <a:ea typeface="黑体" panose="02010609060101010101" pitchFamily="49" charset="-122"/>
              </a:rPr>
              <a:t>的补码表示。</a:t>
            </a:r>
          </a:p>
        </p:txBody>
      </p:sp>
      <p:sp>
        <p:nvSpPr>
          <p:cNvPr id="467972" name="Rectangle 4"/>
          <p:cNvSpPr/>
          <p:nvPr/>
        </p:nvSpPr>
        <p:spPr>
          <a:xfrm>
            <a:off x="373063" y="2039938"/>
            <a:ext cx="8435975" cy="3970337"/>
          </a:xfrm>
          <a:prstGeom prst="rect">
            <a:avLst/>
          </a:prstGeom>
          <a:noFill/>
          <a:ln w="12700">
            <a:noFill/>
          </a:ln>
        </p:spPr>
        <p:txBody>
          <a:bodyPr lIns="63500" tIns="25400" rIns="63500" bIns="25400" anchor="t" anchorCtr="0">
            <a:spAutoFit/>
          </a:bodyPr>
          <a:lstStyle/>
          <a:p>
            <a:pPr marL="203200" indent="-203200" eaLnBrk="0" hangingPunct="0">
              <a:lnSpc>
                <a:spcPct val="120000"/>
              </a:lnSpc>
              <a:spcBef>
                <a:spcPct val="10000"/>
              </a:spcBef>
              <a:buClr>
                <a:schemeClr val="tx1"/>
              </a:buClr>
              <a:buSzPct val="60000"/>
              <a:buFont typeface="Wingdings" panose="05000000000000000000" pitchFamily="2" charset="2"/>
            </a:pPr>
            <a:r>
              <a:rPr lang="zh-CN" altLang="en-US" sz="2400" dirty="0">
                <a:latin typeface="Arial" panose="020B0604020202020204" pitchFamily="34" charset="0"/>
                <a:ea typeface="宋体" panose="02010600030101010101" pitchFamily="2" charset="-122"/>
              </a:rPr>
              <a:t>解</a:t>
            </a:r>
            <a:r>
              <a:rPr lang="en-US" altLang="zh-CN" sz="2400" dirty="0">
                <a:latin typeface="Arial" panose="020B0604020202020204" pitchFamily="34" charset="0"/>
              </a:rPr>
              <a:t>: 123 = 127- 4 = 01111111B - 100B = 01111011B</a:t>
            </a:r>
          </a:p>
          <a:p>
            <a:pPr marL="203200" indent="-203200" eaLnBrk="0" hangingPunct="0">
              <a:lnSpc>
                <a:spcPct val="120000"/>
              </a:lnSpc>
              <a:spcBef>
                <a:spcPct val="10000"/>
              </a:spcBef>
              <a:buClr>
                <a:schemeClr val="tx1"/>
              </a:buClr>
              <a:buSzPct val="60000"/>
              <a:buFont typeface="Wingdings" panose="05000000000000000000" pitchFamily="2" charset="2"/>
            </a:pPr>
            <a:r>
              <a:rPr lang="en-US" altLang="zh-CN" sz="2400" dirty="0">
                <a:latin typeface="Arial" panose="020B0604020202020204" pitchFamily="34" charset="0"/>
              </a:rPr>
              <a:t>      -123= - 01111011B</a:t>
            </a:r>
          </a:p>
          <a:p>
            <a:pPr marL="203200" indent="-203200" eaLnBrk="0" hangingPunct="0">
              <a:lnSpc>
                <a:spcPct val="120000"/>
              </a:lnSpc>
              <a:spcBef>
                <a:spcPct val="10000"/>
              </a:spcBef>
              <a:buClr>
                <a:schemeClr val="tx1"/>
              </a:buClr>
              <a:buSzPct val="60000"/>
              <a:buFont typeface="Wingdings" panose="05000000000000000000" pitchFamily="2" charset="2"/>
            </a:pPr>
            <a:r>
              <a:rPr lang="en-US" altLang="zh-CN" sz="2400" dirty="0">
                <a:latin typeface="Arial" panose="020B0604020202020204" pitchFamily="34" charset="0"/>
              </a:rPr>
              <a:t>    [01111011]</a:t>
            </a:r>
            <a:r>
              <a:rPr lang="zh-CN" altLang="en-US" sz="2400" baseline="-25000" dirty="0">
                <a:latin typeface="Arial" panose="020B0604020202020204" pitchFamily="34" charset="0"/>
                <a:ea typeface="宋体" panose="02010600030101010101" pitchFamily="2" charset="-122"/>
              </a:rPr>
              <a:t>补</a:t>
            </a:r>
            <a:r>
              <a:rPr lang="en-US" altLang="zh-CN" sz="2400" dirty="0">
                <a:latin typeface="Arial" panose="020B0604020202020204" pitchFamily="34" charset="0"/>
              </a:rPr>
              <a:t>= 2</a:t>
            </a:r>
            <a:r>
              <a:rPr lang="en-US" altLang="zh-CN" sz="2400" baseline="30000" dirty="0">
                <a:latin typeface="Arial" panose="020B0604020202020204" pitchFamily="34" charset="0"/>
              </a:rPr>
              <a:t>8</a:t>
            </a:r>
            <a:r>
              <a:rPr lang="en-US" altLang="zh-CN" sz="2400" dirty="0">
                <a:latin typeface="Arial" panose="020B0604020202020204" pitchFamily="34" charset="0"/>
              </a:rPr>
              <a:t> + 01111011 = 100000000 + 01111011                    </a:t>
            </a:r>
          </a:p>
          <a:p>
            <a:pPr marL="203200" indent="-203200" eaLnBrk="0" hangingPunct="0">
              <a:lnSpc>
                <a:spcPct val="120000"/>
              </a:lnSpc>
              <a:spcBef>
                <a:spcPct val="10000"/>
              </a:spcBef>
              <a:buClr>
                <a:schemeClr val="tx1"/>
              </a:buClr>
              <a:buSzPct val="60000"/>
              <a:buFont typeface="Wingdings" panose="05000000000000000000" pitchFamily="2" charset="2"/>
            </a:pPr>
            <a:r>
              <a:rPr lang="zh-CN" altLang="en-US" sz="2400" dirty="0">
                <a:latin typeface="Arial" panose="020B0604020202020204" pitchFamily="34" charset="0"/>
                <a:ea typeface="宋体" panose="02010600030101010101" pitchFamily="2" charset="-122"/>
              </a:rPr>
              <a:t>                         </a:t>
            </a:r>
            <a:r>
              <a:rPr lang="en-US" altLang="zh-CN" sz="2400" dirty="0">
                <a:latin typeface="Arial" panose="020B0604020202020204" pitchFamily="34" charset="0"/>
              </a:rPr>
              <a:t>= 01111011 (mod 2</a:t>
            </a:r>
            <a:r>
              <a:rPr lang="en-US" altLang="zh-CN" sz="2400" baseline="30000" dirty="0">
                <a:latin typeface="Arial" panose="020B0604020202020204" pitchFamily="34" charset="0"/>
              </a:rPr>
              <a:t>8</a:t>
            </a:r>
            <a:r>
              <a:rPr lang="en-US" altLang="zh-CN" sz="2400" dirty="0">
                <a:latin typeface="Arial" panose="020B0604020202020204" pitchFamily="34" charset="0"/>
              </a:rPr>
              <a:t>)</a:t>
            </a:r>
            <a:r>
              <a:rPr lang="zh-CN" altLang="en-US" sz="2400" dirty="0">
                <a:latin typeface="Arial" panose="020B0604020202020204" pitchFamily="34" charset="0"/>
                <a:ea typeface="宋体" panose="02010600030101010101" pitchFamily="2" charset="-122"/>
              </a:rPr>
              <a:t>，即 </a:t>
            </a:r>
            <a:r>
              <a:rPr lang="en-US" altLang="zh-CN" sz="2400" dirty="0">
                <a:latin typeface="Arial" panose="020B0604020202020204" pitchFamily="34" charset="0"/>
              </a:rPr>
              <a:t>7BH</a:t>
            </a:r>
            <a:r>
              <a:rPr lang="zh-CN" altLang="en-US" sz="2400" dirty="0">
                <a:latin typeface="Arial" panose="020B0604020202020204" pitchFamily="34" charset="0"/>
                <a:ea typeface="宋体" panose="02010600030101010101" pitchFamily="2" charset="-122"/>
              </a:rPr>
              <a:t>。</a:t>
            </a:r>
          </a:p>
          <a:p>
            <a:pPr marL="203200" indent="-203200" eaLnBrk="0" hangingPunct="0">
              <a:lnSpc>
                <a:spcPct val="120000"/>
              </a:lnSpc>
              <a:spcBef>
                <a:spcPct val="10000"/>
              </a:spcBef>
              <a:buClr>
                <a:schemeClr val="tx1"/>
              </a:buClr>
              <a:buSzPct val="60000"/>
              <a:buFont typeface="Wingdings" panose="05000000000000000000" pitchFamily="2" charset="2"/>
            </a:pPr>
            <a:endParaRPr lang="zh-CN" altLang="en-US" sz="1200" baseline="-25000" dirty="0">
              <a:latin typeface="Arial" panose="020B0604020202020204" pitchFamily="34" charset="0"/>
              <a:ea typeface="宋体" panose="02010600030101010101" pitchFamily="2" charset="-122"/>
            </a:endParaRPr>
          </a:p>
          <a:p>
            <a:pPr marL="203200" indent="-203200" eaLnBrk="0" hangingPunct="0">
              <a:lnSpc>
                <a:spcPct val="120000"/>
              </a:lnSpc>
              <a:spcBef>
                <a:spcPct val="10000"/>
              </a:spcBef>
              <a:buClr>
                <a:schemeClr val="tx1"/>
              </a:buClr>
              <a:buSzPct val="60000"/>
              <a:buFont typeface="Wingdings" panose="05000000000000000000" pitchFamily="2" charset="2"/>
            </a:pPr>
            <a:r>
              <a:rPr lang="zh-CN" altLang="en-US" sz="2400" dirty="0">
                <a:latin typeface="Arial" panose="020B0604020202020204" pitchFamily="34" charset="0"/>
                <a:ea typeface="宋体" panose="02010600030101010101" pitchFamily="2" charset="-122"/>
              </a:rPr>
              <a:t> </a:t>
            </a:r>
            <a:r>
              <a:rPr lang="zh-CN" altLang="en-US" sz="1000" dirty="0">
                <a:latin typeface="Arial" panose="020B0604020202020204" pitchFamily="34" charset="0"/>
                <a:ea typeface="宋体" panose="02010600030101010101" pitchFamily="2" charset="-122"/>
              </a:rPr>
              <a:t>  </a:t>
            </a:r>
            <a:r>
              <a:rPr lang="en-US" altLang="zh-CN" sz="2400" dirty="0">
                <a:latin typeface="Arial" panose="020B0604020202020204" pitchFamily="34" charset="0"/>
              </a:rPr>
              <a:t>  [-01111011]</a:t>
            </a:r>
            <a:r>
              <a:rPr lang="zh-CN" altLang="en-US" sz="2400" baseline="-25000" dirty="0">
                <a:latin typeface="Arial" panose="020B0604020202020204" pitchFamily="34" charset="0"/>
                <a:ea typeface="宋体" panose="02010600030101010101" pitchFamily="2" charset="-122"/>
              </a:rPr>
              <a:t>补</a:t>
            </a:r>
            <a:r>
              <a:rPr lang="en-US" altLang="zh-CN" sz="2400" dirty="0">
                <a:latin typeface="Arial" panose="020B0604020202020204" pitchFamily="34" charset="0"/>
              </a:rPr>
              <a:t>= 2</a:t>
            </a:r>
            <a:r>
              <a:rPr lang="en-US" altLang="zh-CN" sz="2400" baseline="30000" dirty="0">
                <a:latin typeface="Arial" panose="020B0604020202020204" pitchFamily="34" charset="0"/>
              </a:rPr>
              <a:t>8</a:t>
            </a:r>
            <a:r>
              <a:rPr lang="en-US" altLang="zh-CN" sz="2400" dirty="0">
                <a:latin typeface="Arial" panose="020B0604020202020204" pitchFamily="34" charset="0"/>
              </a:rPr>
              <a:t> – 01111011 = 10000 0000 - 01111011 </a:t>
            </a:r>
          </a:p>
          <a:p>
            <a:pPr marL="203200" indent="-203200" eaLnBrk="0" hangingPunct="0">
              <a:lnSpc>
                <a:spcPct val="120000"/>
              </a:lnSpc>
              <a:spcBef>
                <a:spcPct val="10000"/>
              </a:spcBef>
              <a:buClr>
                <a:schemeClr val="tx1"/>
              </a:buClr>
              <a:buSzPct val="60000"/>
              <a:buFont typeface="Wingdings" panose="05000000000000000000" pitchFamily="2" charset="2"/>
            </a:pPr>
            <a:r>
              <a:rPr lang="en-US" altLang="zh-CN" sz="2400" dirty="0">
                <a:latin typeface="Arial" panose="020B0604020202020204" pitchFamily="34" charset="0"/>
              </a:rPr>
              <a:t>                           = 1111 1111 – 0111 1011 +1</a:t>
            </a:r>
          </a:p>
          <a:p>
            <a:pPr marL="203200" indent="-203200" eaLnBrk="0" hangingPunct="0">
              <a:lnSpc>
                <a:spcPct val="120000"/>
              </a:lnSpc>
              <a:spcBef>
                <a:spcPct val="10000"/>
              </a:spcBef>
              <a:buClr>
                <a:schemeClr val="tx1"/>
              </a:buClr>
              <a:buSzPct val="60000"/>
              <a:buFont typeface="Wingdings" panose="05000000000000000000" pitchFamily="2" charset="2"/>
            </a:pPr>
            <a:r>
              <a:rPr lang="en-US" altLang="zh-CN" sz="2400" dirty="0">
                <a:latin typeface="Arial" panose="020B0604020202020204" pitchFamily="34" charset="0"/>
              </a:rPr>
              <a:t>                           = 1000 0100 +1 </a:t>
            </a:r>
          </a:p>
          <a:p>
            <a:pPr marL="203200" indent="-203200" eaLnBrk="0" hangingPunct="0">
              <a:lnSpc>
                <a:spcPct val="120000"/>
              </a:lnSpc>
              <a:spcBef>
                <a:spcPct val="10000"/>
              </a:spcBef>
              <a:buClr>
                <a:schemeClr val="tx1"/>
              </a:buClr>
              <a:buSzPct val="60000"/>
              <a:buFont typeface="Wingdings" panose="05000000000000000000" pitchFamily="2" charset="2"/>
            </a:pPr>
            <a:r>
              <a:rPr lang="zh-CN" altLang="en-US" sz="2400" dirty="0">
                <a:latin typeface="Arial" panose="020B0604020202020204" pitchFamily="34" charset="0"/>
                <a:ea typeface="宋体" panose="02010600030101010101" pitchFamily="2" charset="-122"/>
              </a:rPr>
              <a:t>			     </a:t>
            </a:r>
            <a:r>
              <a:rPr lang="en-US" altLang="zh-CN" sz="2400" dirty="0">
                <a:latin typeface="Arial" panose="020B0604020202020204" pitchFamily="34" charset="0"/>
              </a:rPr>
              <a:t>= 1000 0101</a:t>
            </a:r>
            <a:r>
              <a:rPr lang="zh-CN" altLang="en-US" sz="2400" dirty="0">
                <a:latin typeface="Arial" panose="020B0604020202020204" pitchFamily="34" charset="0"/>
                <a:ea typeface="宋体" panose="02010600030101010101" pitchFamily="2" charset="-122"/>
              </a:rPr>
              <a:t>，即 </a:t>
            </a:r>
            <a:r>
              <a:rPr lang="en-US" altLang="zh-CN" sz="2400" dirty="0">
                <a:latin typeface="Arial" panose="020B0604020202020204" pitchFamily="34" charset="0"/>
              </a:rPr>
              <a:t>85H</a:t>
            </a:r>
            <a:r>
              <a:rPr lang="zh-CN" altLang="en-US" sz="2400" dirty="0">
                <a:latin typeface="Arial" panose="020B0604020202020204" pitchFamily="34" charset="0"/>
                <a:ea typeface="宋体" panose="02010600030101010101" pitchFamily="2" charset="-122"/>
              </a:rPr>
              <a:t>。</a:t>
            </a:r>
          </a:p>
        </p:txBody>
      </p:sp>
      <p:sp>
        <p:nvSpPr>
          <p:cNvPr id="467973" name="Text Box 5"/>
          <p:cNvSpPr txBox="1"/>
          <p:nvPr/>
        </p:nvSpPr>
        <p:spPr>
          <a:xfrm>
            <a:off x="606425" y="1446213"/>
            <a:ext cx="6230938" cy="457200"/>
          </a:xfrm>
          <a:prstGeom prst="rect">
            <a:avLst/>
          </a:prstGeom>
          <a:noFill/>
          <a:ln w="12700">
            <a:noFill/>
          </a:ln>
        </p:spPr>
        <p:txBody>
          <a:bodyPr anchor="t" anchorCtr="0">
            <a:spAutoFit/>
          </a:bodyPr>
          <a:lstStyle/>
          <a:p>
            <a:pPr eaLnBrk="0" hangingPunct="0">
              <a:spcBef>
                <a:spcPct val="50000"/>
              </a:spcBef>
              <a:buSzTx/>
            </a:pPr>
            <a:r>
              <a:rPr lang="zh-CN" altLang="en-US" sz="2400" dirty="0">
                <a:latin typeface="Arial" panose="020B0604020202020204" pitchFamily="34" charset="0"/>
                <a:ea typeface="黑体" panose="02010609060101010101" pitchFamily="49" charset="-122"/>
              </a:rPr>
              <a:t>如何快速得到</a:t>
            </a:r>
            <a:r>
              <a:rPr lang="en-US" altLang="zh-CN" sz="2400" dirty="0">
                <a:latin typeface="Arial" panose="020B0604020202020204" pitchFamily="34" charset="0"/>
                <a:ea typeface="黑体" panose="02010609060101010101" pitchFamily="49" charset="-122"/>
              </a:rPr>
              <a:t>123</a:t>
            </a:r>
            <a:r>
              <a:rPr lang="zh-CN" altLang="en-US" sz="2400" dirty="0">
                <a:latin typeface="Arial" panose="020B0604020202020204" pitchFamily="34" charset="0"/>
                <a:ea typeface="黑体" panose="02010609060101010101" pitchFamily="49" charset="-122"/>
              </a:rPr>
              <a:t>的二进制表示？</a:t>
            </a:r>
          </a:p>
        </p:txBody>
      </p:sp>
      <p:grpSp>
        <p:nvGrpSpPr>
          <p:cNvPr id="2" name="Group 8"/>
          <p:cNvGrpSpPr/>
          <p:nvPr/>
        </p:nvGrpSpPr>
        <p:grpSpPr>
          <a:xfrm>
            <a:off x="4954588" y="5113338"/>
            <a:ext cx="3998912" cy="457200"/>
            <a:chOff x="3121" y="3221"/>
            <a:chExt cx="2519" cy="288"/>
          </a:xfrm>
        </p:grpSpPr>
        <p:sp>
          <p:nvSpPr>
            <p:cNvPr id="103430" name="Text Box 6"/>
            <p:cNvSpPr txBox="1"/>
            <p:nvPr/>
          </p:nvSpPr>
          <p:spPr>
            <a:xfrm>
              <a:off x="3684" y="3221"/>
              <a:ext cx="1956" cy="288"/>
            </a:xfrm>
            <a:prstGeom prst="rect">
              <a:avLst/>
            </a:prstGeom>
            <a:noFill/>
            <a:ln w="12700">
              <a:noFill/>
            </a:ln>
          </p:spPr>
          <p:txBody>
            <a:bodyPr anchor="t" anchorCtr="0">
              <a:spAutoFit/>
            </a:bodyPr>
            <a:lstStyle/>
            <a:p>
              <a:pPr eaLnBrk="0" hangingPunct="0">
                <a:spcBef>
                  <a:spcPct val="50000"/>
                </a:spcBef>
              </a:pPr>
              <a:r>
                <a:rPr lang="zh-CN" altLang="en-US" sz="2400" dirty="0">
                  <a:solidFill>
                    <a:srgbClr val="CC0000"/>
                  </a:solidFill>
                  <a:latin typeface="Times New Roman" panose="02020603050405020304" pitchFamily="18" charset="0"/>
                  <a:ea typeface="宋体" panose="02010600030101010101" pitchFamily="2" charset="-122"/>
                </a:rPr>
                <a:t>各位取反，末位加</a:t>
              </a:r>
              <a:r>
                <a:rPr lang="en-US" altLang="zh-CN" sz="2400" dirty="0">
                  <a:solidFill>
                    <a:srgbClr val="CC0000"/>
                  </a:solidFill>
                  <a:latin typeface="Times New Roman" panose="02020603050405020304" pitchFamily="18" charset="0"/>
                </a:rPr>
                <a:t>1</a:t>
              </a:r>
            </a:p>
          </p:txBody>
        </p:sp>
        <p:sp>
          <p:nvSpPr>
            <p:cNvPr id="103431" name="Line 7"/>
            <p:cNvSpPr/>
            <p:nvPr/>
          </p:nvSpPr>
          <p:spPr>
            <a:xfrm>
              <a:off x="3121" y="3369"/>
              <a:ext cx="590" cy="0"/>
            </a:xfrm>
            <a:prstGeom prst="line">
              <a:avLst/>
            </a:prstGeom>
            <a:ln w="38100" cap="flat" cmpd="sng">
              <a:solidFill>
                <a:srgbClr val="CC0000"/>
              </a:solidFill>
              <a:prstDash val="solid"/>
              <a:round/>
              <a:headEnd type="triangle" w="med" len="med"/>
              <a:tailEnd type="none" w="med" len="med"/>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67973"/>
                                        </p:tgtEl>
                                        <p:attrNameLst>
                                          <p:attrName>style.visibility</p:attrName>
                                        </p:attrNameLst>
                                      </p:cBhvr>
                                      <p:to>
                                        <p:strVal val="visible"/>
                                      </p:to>
                                    </p:set>
                                    <p:animEffect transition="in" filter="blinds(horizontal)">
                                      <p:cBhvr>
                                        <p:cTn id="7" dur="500"/>
                                        <p:tgtEl>
                                          <p:spTgt spid="46797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67972">
                                            <p:txEl>
                                              <p:pRg st="0" end="0"/>
                                            </p:txEl>
                                          </p:spTgt>
                                        </p:tgtEl>
                                        <p:attrNameLst>
                                          <p:attrName>style.visibility</p:attrName>
                                        </p:attrNameLst>
                                      </p:cBhvr>
                                      <p:to>
                                        <p:strVal val="visible"/>
                                      </p:to>
                                    </p:set>
                                    <p:animEffect transition="in" filter="blinds(horizontal)">
                                      <p:cBhvr>
                                        <p:cTn id="12" dur="500"/>
                                        <p:tgtEl>
                                          <p:spTgt spid="46797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67972">
                                            <p:txEl>
                                              <p:pRg st="1" end="1"/>
                                            </p:txEl>
                                          </p:spTgt>
                                        </p:tgtEl>
                                        <p:attrNameLst>
                                          <p:attrName>style.visibility</p:attrName>
                                        </p:attrNameLst>
                                      </p:cBhvr>
                                      <p:to>
                                        <p:strVal val="visible"/>
                                      </p:to>
                                    </p:set>
                                    <p:animEffect transition="in" filter="blinds(horizontal)">
                                      <p:cBhvr>
                                        <p:cTn id="17" dur="500"/>
                                        <p:tgtEl>
                                          <p:spTgt spid="46797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67972">
                                            <p:txEl>
                                              <p:pRg st="2" end="2"/>
                                            </p:txEl>
                                          </p:spTgt>
                                        </p:tgtEl>
                                        <p:attrNameLst>
                                          <p:attrName>style.visibility</p:attrName>
                                        </p:attrNameLst>
                                      </p:cBhvr>
                                      <p:to>
                                        <p:strVal val="visible"/>
                                      </p:to>
                                    </p:set>
                                    <p:animEffect transition="in" filter="blinds(horizontal)">
                                      <p:cBhvr>
                                        <p:cTn id="22" dur="500"/>
                                        <p:tgtEl>
                                          <p:spTgt spid="467972">
                                            <p:txEl>
                                              <p:pRg st="2" end="2"/>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467972">
                                            <p:txEl>
                                              <p:pRg st="3" end="3"/>
                                            </p:txEl>
                                          </p:spTgt>
                                        </p:tgtEl>
                                        <p:attrNameLst>
                                          <p:attrName>style.visibility</p:attrName>
                                        </p:attrNameLst>
                                      </p:cBhvr>
                                      <p:to>
                                        <p:strVal val="visible"/>
                                      </p:to>
                                    </p:set>
                                    <p:animEffect transition="in" filter="blinds(horizontal)">
                                      <p:cBhvr>
                                        <p:cTn id="25" dur="500"/>
                                        <p:tgtEl>
                                          <p:spTgt spid="467972">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467972">
                                            <p:txEl>
                                              <p:pRg st="5" end="5"/>
                                            </p:txEl>
                                          </p:spTgt>
                                        </p:tgtEl>
                                        <p:attrNameLst>
                                          <p:attrName>style.visibility</p:attrName>
                                        </p:attrNameLst>
                                      </p:cBhvr>
                                      <p:to>
                                        <p:strVal val="visible"/>
                                      </p:to>
                                    </p:set>
                                    <p:animEffect transition="in" filter="blinds(horizontal)">
                                      <p:cBhvr>
                                        <p:cTn id="30" dur="500"/>
                                        <p:tgtEl>
                                          <p:spTgt spid="467972">
                                            <p:txEl>
                                              <p:pRg st="5" end="5"/>
                                            </p:txEl>
                                          </p:spTgt>
                                        </p:tgtEl>
                                      </p:cBhvr>
                                    </p:animEffect>
                                  </p:childTnLst>
                                </p:cTn>
                              </p:par>
                              <p:par>
                                <p:cTn id="31" presetID="3" presetClass="entr" presetSubtype="10" fill="hold" nodeType="withEffect">
                                  <p:stCondLst>
                                    <p:cond delay="0"/>
                                  </p:stCondLst>
                                  <p:childTnLst>
                                    <p:set>
                                      <p:cBhvr>
                                        <p:cTn id="32" dur="1" fill="hold">
                                          <p:stCondLst>
                                            <p:cond delay="0"/>
                                          </p:stCondLst>
                                        </p:cTn>
                                        <p:tgtEl>
                                          <p:spTgt spid="467972">
                                            <p:txEl>
                                              <p:pRg st="6" end="6"/>
                                            </p:txEl>
                                          </p:spTgt>
                                        </p:tgtEl>
                                        <p:attrNameLst>
                                          <p:attrName>style.visibility</p:attrName>
                                        </p:attrNameLst>
                                      </p:cBhvr>
                                      <p:to>
                                        <p:strVal val="visible"/>
                                      </p:to>
                                    </p:set>
                                    <p:animEffect transition="in" filter="blinds(horizontal)">
                                      <p:cBhvr>
                                        <p:cTn id="33" dur="500"/>
                                        <p:tgtEl>
                                          <p:spTgt spid="467972">
                                            <p:txEl>
                                              <p:pRg st="6" end="6"/>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467972">
                                            <p:txEl>
                                              <p:pRg st="7" end="7"/>
                                            </p:txEl>
                                          </p:spTgt>
                                        </p:tgtEl>
                                        <p:attrNameLst>
                                          <p:attrName>style.visibility</p:attrName>
                                        </p:attrNameLst>
                                      </p:cBhvr>
                                      <p:to>
                                        <p:strVal val="visible"/>
                                      </p:to>
                                    </p:set>
                                    <p:animEffect transition="in" filter="blinds(horizontal)">
                                      <p:cBhvr>
                                        <p:cTn id="36" dur="500"/>
                                        <p:tgtEl>
                                          <p:spTgt spid="467972">
                                            <p:txEl>
                                              <p:pRg st="7" end="7"/>
                                            </p:txEl>
                                          </p:spTgt>
                                        </p:tgtEl>
                                      </p:cBhvr>
                                    </p:animEffect>
                                  </p:childTnLst>
                                </p:cTn>
                              </p:par>
                              <p:par>
                                <p:cTn id="37" presetID="3" presetClass="entr" presetSubtype="10" fill="hold" nodeType="withEffect">
                                  <p:stCondLst>
                                    <p:cond delay="0"/>
                                  </p:stCondLst>
                                  <p:childTnLst>
                                    <p:set>
                                      <p:cBhvr>
                                        <p:cTn id="38" dur="1" fill="hold">
                                          <p:stCondLst>
                                            <p:cond delay="0"/>
                                          </p:stCondLst>
                                        </p:cTn>
                                        <p:tgtEl>
                                          <p:spTgt spid="467972">
                                            <p:txEl>
                                              <p:pRg st="8" end="8"/>
                                            </p:txEl>
                                          </p:spTgt>
                                        </p:tgtEl>
                                        <p:attrNameLst>
                                          <p:attrName>style.visibility</p:attrName>
                                        </p:attrNameLst>
                                      </p:cBhvr>
                                      <p:to>
                                        <p:strVal val="visible"/>
                                      </p:to>
                                    </p:set>
                                    <p:animEffect transition="in" filter="blinds(horizontal)">
                                      <p:cBhvr>
                                        <p:cTn id="39" dur="500"/>
                                        <p:tgtEl>
                                          <p:spTgt spid="467972">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nodeType="clickEffect">
                                  <p:stCondLst>
                                    <p:cond delay="0"/>
                                  </p:stCondLst>
                                  <p:childTnLst>
                                    <p:set>
                                      <p:cBhvr>
                                        <p:cTn id="43" dur="1" fill="hold">
                                          <p:stCondLst>
                                            <p:cond delay="0"/>
                                          </p:stCondLst>
                                        </p:cTn>
                                        <p:tgtEl>
                                          <p:spTgt spid="2"/>
                                        </p:tgtEl>
                                        <p:attrNameLst>
                                          <p:attrName>style.visibility</p:attrName>
                                        </p:attrNameLst>
                                      </p:cBhvr>
                                      <p:to>
                                        <p:strVal val="visible"/>
                                      </p:to>
                                    </p:set>
                                    <p:animEffect transition="in" filter="blinds(horizontal)">
                                      <p:cBhvr>
                                        <p:cTn id="4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7973"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Rectangle 2"/>
          <p:cNvSpPr>
            <a:spLocks noGrp="1"/>
          </p:cNvSpPr>
          <p:nvPr>
            <p:ph type="title"/>
          </p:nvPr>
        </p:nvSpPr>
        <p:spPr>
          <a:xfrm>
            <a:off x="487363" y="187325"/>
            <a:ext cx="8196262" cy="533400"/>
          </a:xfrm>
        </p:spPr>
        <p:txBody>
          <a:bodyPr vert="horz" wrap="square" lIns="63500" tIns="25400" rIns="63500" bIns="25400" anchor="t" anchorCtr="0">
            <a:spAutoFit/>
          </a:bodyPr>
          <a:lstStyle/>
          <a:p>
            <a:pPr algn="ctr">
              <a:buNone/>
            </a:pPr>
            <a:r>
              <a:rPr lang="en-US" altLang="zh-CN" dirty="0">
                <a:ea typeface="宋体" panose="02010600030101010101" pitchFamily="2" charset="-122"/>
              </a:rPr>
              <a:t> Two’s Complement </a:t>
            </a:r>
            <a:r>
              <a:rPr lang="zh-CN" altLang="en-US" sz="3600" dirty="0">
                <a:solidFill>
                  <a:srgbClr val="CC3300"/>
                </a:solidFill>
              </a:rPr>
              <a:t>（补码的表示）</a:t>
            </a:r>
          </a:p>
        </p:txBody>
      </p:sp>
      <p:sp>
        <p:nvSpPr>
          <p:cNvPr id="280579" name="Rectangle 3"/>
          <p:cNvSpPr>
            <a:spLocks noGrp="1" noChangeArrowheads="1"/>
          </p:cNvSpPr>
          <p:nvPr>
            <p:ph idx="1"/>
          </p:nvPr>
        </p:nvSpPr>
        <p:spPr>
          <a:xfrm>
            <a:off x="233363" y="747713"/>
            <a:ext cx="8599488" cy="974725"/>
          </a:xfrm>
        </p:spPr>
        <p:txBody>
          <a:bodyPr vert="horz" wrap="square" lIns="63500" tIns="25400" rIns="63500" bIns="25400" numCol="1" anchor="t" anchorCtr="0" compatLnSpc="1">
            <a:spAutoFit/>
          </a:bodyPr>
          <a:lstStyle/>
          <a:p>
            <a:pPr marL="342900" marR="0" lvl="0" indent="-34290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r>
              <a:rPr kumimoji="0" lang="zh-CN" altLang="en-US" sz="2400" b="1" i="0" u="none" strike="noStrike" kern="0" cap="none" spc="0" normalizeH="0" baseline="0" noProof="0" dirty="0">
                <a:ln>
                  <a:noFill/>
                </a:ln>
                <a:solidFill>
                  <a:schemeClr val="tx1"/>
                </a:solidFill>
                <a:effectLst/>
                <a:uLnTx/>
                <a:uFillTx/>
                <a:latin typeface="+mn-lt"/>
                <a:ea typeface="+mj-ea"/>
                <a:cs typeface="+mn-cs"/>
              </a:rPr>
              <a:t>正数：符号位（</a:t>
            </a:r>
            <a:r>
              <a:rPr kumimoji="0" lang="en-US" altLang="zh-CN" sz="2400" b="1" i="0" u="none" strike="noStrike" kern="0" cap="none" spc="0" normalizeH="0" baseline="0" noProof="0" dirty="0">
                <a:ln>
                  <a:noFill/>
                </a:ln>
                <a:solidFill>
                  <a:schemeClr val="tx1"/>
                </a:solidFill>
                <a:effectLst/>
                <a:uLnTx/>
                <a:uFillTx/>
                <a:latin typeface="+mn-lt"/>
                <a:ea typeface="+mj-ea"/>
                <a:cs typeface="+mn-cs"/>
              </a:rPr>
              <a:t>sign bit</a:t>
            </a:r>
            <a:r>
              <a:rPr kumimoji="0" lang="zh-CN" altLang="en-US" sz="2400" b="1" i="0" u="none" strike="noStrike" kern="0" cap="none" spc="0" normalizeH="0" baseline="0" noProof="0" dirty="0">
                <a:ln>
                  <a:noFill/>
                </a:ln>
                <a:solidFill>
                  <a:schemeClr val="tx1"/>
                </a:solidFill>
                <a:effectLst/>
                <a:uLnTx/>
                <a:uFillTx/>
                <a:latin typeface="+mn-lt"/>
                <a:ea typeface="+mj-ea"/>
                <a:cs typeface="+mn-cs"/>
              </a:rPr>
              <a:t>）为</a:t>
            </a:r>
            <a:r>
              <a:rPr kumimoji="0" lang="en-US" altLang="zh-CN" sz="2400" b="1" i="0" u="none" strike="noStrike" kern="0" cap="none" spc="0" normalizeH="0" baseline="0" noProof="0" dirty="0">
                <a:ln>
                  <a:noFill/>
                </a:ln>
                <a:solidFill>
                  <a:schemeClr val="tx1"/>
                </a:solidFill>
                <a:effectLst/>
                <a:uLnTx/>
                <a:uFillTx/>
                <a:latin typeface="+mn-lt"/>
                <a:ea typeface="+mj-ea"/>
                <a:cs typeface="+mn-cs"/>
              </a:rPr>
              <a:t>0</a:t>
            </a:r>
            <a:r>
              <a:rPr kumimoji="0" lang="zh-CN" altLang="en-US" sz="2400" b="1" i="0" u="none" strike="noStrike" kern="0" cap="none" spc="0" normalizeH="0" baseline="0" noProof="0" dirty="0">
                <a:ln>
                  <a:noFill/>
                </a:ln>
                <a:solidFill>
                  <a:schemeClr val="tx1"/>
                </a:solidFill>
                <a:effectLst/>
                <a:uLnTx/>
                <a:uFillTx/>
                <a:latin typeface="+mn-lt"/>
                <a:ea typeface="+mj-ea"/>
                <a:cs typeface="+mn-cs"/>
              </a:rPr>
              <a:t>，数值部分不变</a:t>
            </a:r>
          </a:p>
          <a:p>
            <a:pPr marL="342900" marR="0" lvl="0" indent="-342900" algn="l" defTabSz="914400" rtl="0" eaLnBrk="0" fontAlgn="base" latinLnBrk="0" hangingPunct="0">
              <a:lnSpc>
                <a:spcPct val="120000"/>
              </a:lnSpc>
              <a:spcBef>
                <a:spcPct val="10000"/>
              </a:spcBef>
              <a:spcAft>
                <a:spcPct val="0"/>
              </a:spcAft>
              <a:buClr>
                <a:schemeClr val="tx1"/>
              </a:buClr>
              <a:buSzPct val="60000"/>
              <a:buFont typeface="Wingdings" panose="05000000000000000000" pitchFamily="2" charset="2"/>
              <a:buChar char="u"/>
              <a:defRPr/>
            </a:pPr>
            <a:r>
              <a:rPr kumimoji="0" lang="zh-CN" altLang="en-US" sz="2400" b="1" i="0" u="none" strike="noStrike" kern="0" cap="none" spc="0" normalizeH="0" baseline="0" noProof="0" dirty="0">
                <a:ln>
                  <a:noFill/>
                </a:ln>
                <a:solidFill>
                  <a:schemeClr val="tx1"/>
                </a:solidFill>
                <a:effectLst/>
                <a:uLnTx/>
                <a:uFillTx/>
                <a:latin typeface="+mn-lt"/>
                <a:ea typeface="+mj-ea"/>
                <a:cs typeface="+mn-cs"/>
              </a:rPr>
              <a:t>负数：符号位为</a:t>
            </a:r>
            <a:r>
              <a:rPr kumimoji="0" lang="en-US" altLang="zh-CN" sz="2400" b="1" i="0" u="none" strike="noStrike" kern="0" cap="none" spc="0" normalizeH="0" baseline="0" noProof="0" dirty="0">
                <a:ln>
                  <a:noFill/>
                </a:ln>
                <a:solidFill>
                  <a:schemeClr val="tx1"/>
                </a:solidFill>
                <a:effectLst/>
                <a:uLnTx/>
                <a:uFillTx/>
                <a:latin typeface="+mn-lt"/>
                <a:ea typeface="+mj-ea"/>
                <a:cs typeface="+mn-cs"/>
              </a:rPr>
              <a:t>1</a:t>
            </a:r>
            <a:r>
              <a:rPr kumimoji="0" lang="zh-CN" altLang="en-US" sz="2400" b="1" i="0" u="none" strike="noStrike" kern="0" cap="none" spc="0" normalizeH="0" baseline="0" noProof="0" dirty="0">
                <a:ln>
                  <a:noFill/>
                </a:ln>
                <a:solidFill>
                  <a:schemeClr val="tx1"/>
                </a:solidFill>
                <a:effectLst/>
                <a:uLnTx/>
                <a:uFillTx/>
                <a:latin typeface="+mn-lt"/>
                <a:ea typeface="+mj-ea"/>
                <a:cs typeface="+mn-cs"/>
              </a:rPr>
              <a:t>，数值部分“各位取反，末位加</a:t>
            </a:r>
            <a:r>
              <a:rPr kumimoji="0" lang="en-US" altLang="zh-CN" sz="2400" b="1" i="0" u="none" strike="noStrike" kern="0" cap="none" spc="0" normalizeH="0" baseline="0" noProof="0" dirty="0">
                <a:ln>
                  <a:noFill/>
                </a:ln>
                <a:solidFill>
                  <a:schemeClr val="tx1"/>
                </a:solidFill>
                <a:effectLst/>
                <a:uLnTx/>
                <a:uFillTx/>
                <a:latin typeface="+mn-lt"/>
                <a:ea typeface="+mj-ea"/>
                <a:cs typeface="+mn-cs"/>
              </a:rPr>
              <a:t>1”</a:t>
            </a:r>
            <a:endParaRPr kumimoji="0" lang="zh-CN" altLang="en-US" sz="2400" b="1" i="0" u="none" strike="noStrike" kern="0" cap="none" spc="0" normalizeH="0" baseline="0" noProof="0" dirty="0">
              <a:ln>
                <a:noFill/>
              </a:ln>
              <a:solidFill>
                <a:schemeClr val="tx1"/>
              </a:solidFill>
              <a:effectLst/>
              <a:uLnTx/>
              <a:uFillTx/>
              <a:latin typeface="+mn-lt"/>
              <a:ea typeface="+mj-ea"/>
              <a:cs typeface="+mn-cs"/>
            </a:endParaRPr>
          </a:p>
        </p:txBody>
      </p:sp>
      <p:sp>
        <p:nvSpPr>
          <p:cNvPr id="104451" name="Text Box 70"/>
          <p:cNvSpPr txBox="1"/>
          <p:nvPr/>
        </p:nvSpPr>
        <p:spPr>
          <a:xfrm>
            <a:off x="76200" y="2971800"/>
            <a:ext cx="1277938" cy="336550"/>
          </a:xfrm>
          <a:prstGeom prst="rect">
            <a:avLst/>
          </a:prstGeom>
          <a:noFill/>
          <a:ln w="12700">
            <a:noFill/>
          </a:ln>
        </p:spPr>
        <p:txBody>
          <a:bodyPr anchor="t" anchorCtr="0">
            <a:spAutoFit/>
          </a:bodyPr>
          <a:lstStyle/>
          <a:p>
            <a:pPr eaLnBrk="0" hangingPunct="0">
              <a:spcBef>
                <a:spcPct val="50000"/>
              </a:spcBef>
            </a:pPr>
            <a:endParaRPr lang="zh-CN" altLang="en-US" dirty="0">
              <a:latin typeface="Times New Roman" panose="02020603050405020304" pitchFamily="18" charset="0"/>
              <a:ea typeface="宋体" panose="02010600030101010101" pitchFamily="2" charset="-122"/>
            </a:endParaRPr>
          </a:p>
        </p:txBody>
      </p:sp>
      <p:grpSp>
        <p:nvGrpSpPr>
          <p:cNvPr id="2" name="Group 90"/>
          <p:cNvGrpSpPr/>
          <p:nvPr/>
        </p:nvGrpSpPr>
        <p:grpSpPr>
          <a:xfrm>
            <a:off x="182563" y="2840038"/>
            <a:ext cx="1106487" cy="923925"/>
            <a:chOff x="115" y="1789"/>
            <a:chExt cx="697" cy="582"/>
          </a:xfrm>
        </p:grpSpPr>
        <p:sp>
          <p:nvSpPr>
            <p:cNvPr id="104453" name="Text Box 71"/>
            <p:cNvSpPr txBox="1"/>
            <p:nvPr/>
          </p:nvSpPr>
          <p:spPr>
            <a:xfrm>
              <a:off x="115" y="1789"/>
              <a:ext cx="695" cy="582"/>
            </a:xfrm>
            <a:prstGeom prst="rect">
              <a:avLst/>
            </a:prstGeom>
            <a:noFill/>
            <a:ln w="12700">
              <a:noFill/>
            </a:ln>
          </p:spPr>
          <p:txBody>
            <a:bodyPr anchor="t" anchorCtr="0">
              <a:spAutoFit/>
            </a:bodyPr>
            <a:lstStyle/>
            <a:p>
              <a:pPr eaLnBrk="0" hangingPunct="0">
                <a:spcBef>
                  <a:spcPct val="50000"/>
                </a:spcBef>
                <a:buSzTx/>
              </a:pPr>
              <a:r>
                <a:rPr lang="en-US" altLang="zh-CN" sz="1800" dirty="0">
                  <a:solidFill>
                    <a:schemeClr val="accent2"/>
                  </a:solidFill>
                  <a:latin typeface="Arial" panose="020B0604020202020204" pitchFamily="34" charset="0"/>
                  <a:ea typeface="黑体" panose="02010609060101010101" pitchFamily="49" charset="-122"/>
                </a:rPr>
                <a:t>+0</a:t>
              </a:r>
              <a:r>
                <a:rPr lang="zh-CN" altLang="en-US" sz="1800" dirty="0">
                  <a:solidFill>
                    <a:schemeClr val="accent2"/>
                  </a:solidFill>
                  <a:latin typeface="Arial" panose="020B0604020202020204" pitchFamily="34" charset="0"/>
                  <a:ea typeface="黑体" panose="02010609060101010101" pitchFamily="49" charset="-122"/>
                </a:rPr>
                <a:t>和</a:t>
              </a:r>
              <a:r>
                <a:rPr lang="en-US" altLang="zh-CN" sz="1800" dirty="0">
                  <a:solidFill>
                    <a:schemeClr val="accent2"/>
                  </a:solidFill>
                  <a:latin typeface="Arial" panose="020B0604020202020204" pitchFamily="34" charset="0"/>
                  <a:ea typeface="黑体" panose="02010609060101010101" pitchFamily="49" charset="-122"/>
                </a:rPr>
                <a:t>-0</a:t>
              </a:r>
              <a:r>
                <a:rPr lang="zh-CN" altLang="en-US" sz="1800" dirty="0">
                  <a:solidFill>
                    <a:schemeClr val="accent2"/>
                  </a:solidFill>
                  <a:latin typeface="Arial" panose="020B0604020202020204" pitchFamily="34" charset="0"/>
                  <a:ea typeface="黑体" panose="02010609060101010101" pitchFamily="49" charset="-122"/>
                </a:rPr>
                <a:t>表示唯一</a:t>
              </a:r>
            </a:p>
          </p:txBody>
        </p:sp>
        <p:sp>
          <p:nvSpPr>
            <p:cNvPr id="104454" name="Line 73"/>
            <p:cNvSpPr/>
            <p:nvPr/>
          </p:nvSpPr>
          <p:spPr>
            <a:xfrm flipV="1">
              <a:off x="617" y="1827"/>
              <a:ext cx="195" cy="201"/>
            </a:xfrm>
            <a:prstGeom prst="line">
              <a:avLst/>
            </a:prstGeom>
            <a:ln w="28575" cap="flat" cmpd="sng">
              <a:solidFill>
                <a:schemeClr val="tx1"/>
              </a:solidFill>
              <a:prstDash val="solid"/>
              <a:round/>
              <a:headEnd type="none" w="med" len="med"/>
              <a:tailEnd type="triangle" w="med" len="med"/>
            </a:ln>
          </p:spPr>
        </p:sp>
      </p:grpSp>
      <p:sp>
        <p:nvSpPr>
          <p:cNvPr id="280657" name="Text Box 81"/>
          <p:cNvSpPr txBox="1"/>
          <p:nvPr/>
        </p:nvSpPr>
        <p:spPr>
          <a:xfrm>
            <a:off x="436563" y="1706563"/>
            <a:ext cx="8356600" cy="457200"/>
          </a:xfrm>
          <a:prstGeom prst="rect">
            <a:avLst/>
          </a:prstGeom>
          <a:noFill/>
          <a:ln w="12700">
            <a:noFill/>
          </a:ln>
        </p:spPr>
        <p:txBody>
          <a:bodyPr anchor="t" anchorCtr="0">
            <a:spAutoFit/>
          </a:bodyPr>
          <a:lstStyle/>
          <a:p>
            <a:pPr eaLnBrk="0" hangingPunct="0">
              <a:spcBef>
                <a:spcPct val="50000"/>
              </a:spcBef>
              <a:buSzTx/>
            </a:pPr>
            <a:r>
              <a:rPr lang="zh-CN" altLang="en-US" sz="2400" dirty="0">
                <a:solidFill>
                  <a:srgbClr val="CC0000"/>
                </a:solidFill>
                <a:latin typeface="黑体" panose="02010609060101010101" pitchFamily="49" charset="-122"/>
                <a:ea typeface="黑体" panose="02010609060101010101" pitchFamily="49" charset="-122"/>
              </a:rPr>
              <a:t>变形（模</a:t>
            </a:r>
            <a:r>
              <a:rPr lang="en-US" altLang="zh-CN" sz="2400" dirty="0">
                <a:solidFill>
                  <a:srgbClr val="CC0000"/>
                </a:solidFill>
                <a:latin typeface="黑体" panose="02010609060101010101" pitchFamily="49" charset="-122"/>
                <a:ea typeface="黑体" panose="02010609060101010101" pitchFamily="49" charset="-122"/>
              </a:rPr>
              <a:t>4</a:t>
            </a:r>
            <a:r>
              <a:rPr lang="zh-CN" altLang="en-US" sz="2400" dirty="0">
                <a:solidFill>
                  <a:srgbClr val="CC0000"/>
                </a:solidFill>
                <a:latin typeface="黑体" panose="02010609060101010101" pitchFamily="49" charset="-122"/>
                <a:ea typeface="黑体" panose="02010609060101010101" pitchFamily="49" charset="-122"/>
              </a:rPr>
              <a:t>）补码：双符号，用于存放可溢出的中间结果。</a:t>
            </a:r>
          </a:p>
        </p:txBody>
      </p:sp>
      <p:grpSp>
        <p:nvGrpSpPr>
          <p:cNvPr id="3" name="Group 91"/>
          <p:cNvGrpSpPr/>
          <p:nvPr/>
        </p:nvGrpSpPr>
        <p:grpSpPr>
          <a:xfrm>
            <a:off x="236538" y="5226050"/>
            <a:ext cx="4102100" cy="1414463"/>
            <a:chOff x="135" y="3226"/>
            <a:chExt cx="2584" cy="891"/>
          </a:xfrm>
        </p:grpSpPr>
        <p:sp>
          <p:nvSpPr>
            <p:cNvPr id="104457" name="Arc 56"/>
            <p:cNvSpPr/>
            <p:nvPr/>
          </p:nvSpPr>
          <p:spPr>
            <a:xfrm>
              <a:off x="1713" y="3378"/>
              <a:ext cx="354" cy="188"/>
            </a:xfrm>
            <a:custGeom>
              <a:avLst/>
              <a:gdLst/>
              <a:ahLst/>
              <a:cxnLst>
                <a:cxn ang="0">
                  <a:pos x="0" y="0"/>
                </a:cxn>
                <a:cxn ang="0">
                  <a:pos x="0" y="0"/>
                </a:cxn>
                <a:cxn ang="0">
                  <a:pos x="0" y="0"/>
                </a:cxn>
              </a:cxnLst>
              <a:rect l="0" t="0" r="0" b="0"/>
              <a:pathLst>
                <a:path w="21600" h="31726" fill="none">
                  <a:moveTo>
                    <a:pt x="1454" y="0"/>
                  </a:moveTo>
                  <a:cubicBezTo>
                    <a:pt x="12793" y="765"/>
                    <a:pt x="21600" y="10186"/>
                    <a:pt x="21600" y="21551"/>
                  </a:cubicBezTo>
                  <a:cubicBezTo>
                    <a:pt x="21600" y="25100"/>
                    <a:pt x="20725" y="28595"/>
                    <a:pt x="19053" y="31726"/>
                  </a:cubicBezTo>
                </a:path>
                <a:path w="21600" h="31726" stroke="0">
                  <a:moveTo>
                    <a:pt x="1454" y="0"/>
                  </a:moveTo>
                  <a:cubicBezTo>
                    <a:pt x="12793" y="765"/>
                    <a:pt x="21600" y="10186"/>
                    <a:pt x="21600" y="21551"/>
                  </a:cubicBezTo>
                  <a:cubicBezTo>
                    <a:pt x="21600" y="25100"/>
                    <a:pt x="20725" y="28595"/>
                    <a:pt x="19053" y="31726"/>
                  </a:cubicBezTo>
                  <a:lnTo>
                    <a:pt x="0" y="21551"/>
                  </a:lnTo>
                  <a:lnTo>
                    <a:pt x="1454" y="0"/>
                  </a:lnTo>
                  <a:close/>
                </a:path>
              </a:pathLst>
            </a:custGeom>
            <a:noFill/>
            <a:ln w="12700" cap="rnd" cmpd="sng">
              <a:solidFill>
                <a:schemeClr val="tx1"/>
              </a:solidFill>
              <a:prstDash val="solid"/>
              <a:round/>
              <a:headEnd type="triangle" w="med" len="med"/>
              <a:tailEnd type="none" w="med" len="med"/>
            </a:ln>
          </p:spPr>
          <p:txBody>
            <a:bodyPr/>
            <a:lstStyle/>
            <a:p>
              <a:endParaRPr lang="zh-CN" altLang="en-US"/>
            </a:p>
          </p:txBody>
        </p:sp>
        <p:sp>
          <p:nvSpPr>
            <p:cNvPr id="104458" name="Rectangle 62"/>
            <p:cNvSpPr/>
            <p:nvPr/>
          </p:nvSpPr>
          <p:spPr>
            <a:xfrm>
              <a:off x="1277" y="3226"/>
              <a:ext cx="548" cy="179"/>
            </a:xfrm>
            <a:prstGeom prst="rect">
              <a:avLst/>
            </a:prstGeom>
            <a:noFill/>
            <a:ln w="12700" cap="flat" cmpd="sng">
              <a:solidFill>
                <a:srgbClr val="000000"/>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04459" name="Text Box 63"/>
            <p:cNvSpPr txBox="1"/>
            <p:nvPr/>
          </p:nvSpPr>
          <p:spPr>
            <a:xfrm>
              <a:off x="135" y="3535"/>
              <a:ext cx="2584" cy="582"/>
            </a:xfrm>
            <a:prstGeom prst="rect">
              <a:avLst/>
            </a:prstGeom>
            <a:noFill/>
            <a:ln w="12700">
              <a:noFill/>
            </a:ln>
          </p:spPr>
          <p:txBody>
            <a:bodyPr anchor="t" anchorCtr="0">
              <a:spAutoFit/>
            </a:bodyPr>
            <a:lstStyle/>
            <a:p>
              <a:pPr eaLnBrk="0" hangingPunct="0">
                <a:spcBef>
                  <a:spcPct val="50000"/>
                </a:spcBef>
              </a:pPr>
              <a:r>
                <a:rPr lang="zh-CN" altLang="en-US" sz="1800" dirty="0">
                  <a:solidFill>
                    <a:srgbClr val="CC0000"/>
                  </a:solidFill>
                  <a:latin typeface="黑体" panose="02010609060101010101" pitchFamily="49" charset="-122"/>
                  <a:ea typeface="黑体" panose="02010609060101010101" pitchFamily="49" charset="-122"/>
                </a:rPr>
                <a:t>值太大，用</a:t>
              </a:r>
              <a:r>
                <a:rPr lang="en-US" altLang="zh-CN" sz="1800" dirty="0">
                  <a:solidFill>
                    <a:srgbClr val="CC0000"/>
                  </a:solidFill>
                  <a:latin typeface="黑体" panose="02010609060101010101" pitchFamily="49" charset="-122"/>
                  <a:ea typeface="黑体" panose="02010609060101010101" pitchFamily="49" charset="-122"/>
                </a:rPr>
                <a:t>4</a:t>
              </a:r>
              <a:r>
                <a:rPr lang="zh-CN" altLang="en-US" sz="1800" dirty="0">
                  <a:solidFill>
                    <a:srgbClr val="CC0000"/>
                  </a:solidFill>
                  <a:latin typeface="黑体" panose="02010609060101010101" pitchFamily="49" charset="-122"/>
                  <a:ea typeface="黑体" panose="02010609060101010101" pitchFamily="49" charset="-122"/>
                </a:rPr>
                <a:t>位补码无法表示，故“溢出</a:t>
              </a:r>
              <a:r>
                <a:rPr lang="en-US" altLang="zh-CN" sz="1800" dirty="0">
                  <a:solidFill>
                    <a:srgbClr val="CC0000"/>
                  </a:solidFill>
                  <a:latin typeface="黑体" panose="02010609060101010101" pitchFamily="49" charset="-122"/>
                  <a:ea typeface="黑体" panose="02010609060101010101" pitchFamily="49" charset="-122"/>
                </a:rPr>
                <a:t>”</a:t>
              </a:r>
              <a:r>
                <a:rPr lang="zh-CN" altLang="en-US" sz="1800" dirty="0">
                  <a:solidFill>
                    <a:srgbClr val="CC0000"/>
                  </a:solidFill>
                  <a:latin typeface="黑体" panose="02010609060101010101" pitchFamily="49" charset="-122"/>
                  <a:ea typeface="黑体" panose="02010609060101010101" pitchFamily="49" charset="-122"/>
                </a:rPr>
                <a:t>！但用变形补码可保留符号位和最高数值位。</a:t>
              </a:r>
              <a:endParaRPr lang="en-US" altLang="zh-CN" sz="1800" dirty="0">
                <a:solidFill>
                  <a:srgbClr val="CC0000"/>
                </a:solidFill>
                <a:latin typeface="黑体" panose="02010609060101010101" pitchFamily="49" charset="-122"/>
                <a:ea typeface="黑体" panose="02010609060101010101" pitchFamily="49" charset="-122"/>
              </a:endParaRPr>
            </a:p>
          </p:txBody>
        </p:sp>
        <p:sp>
          <p:nvSpPr>
            <p:cNvPr id="104460" name="Arc 85"/>
            <p:cNvSpPr/>
            <p:nvPr/>
          </p:nvSpPr>
          <p:spPr>
            <a:xfrm>
              <a:off x="2347" y="3378"/>
              <a:ext cx="354" cy="416"/>
            </a:xfrm>
            <a:custGeom>
              <a:avLst/>
              <a:gdLst/>
              <a:ahLst/>
              <a:cxnLst>
                <a:cxn ang="0">
                  <a:pos x="0" y="0"/>
                </a:cxn>
                <a:cxn ang="0">
                  <a:pos x="0" y="0"/>
                </a:cxn>
                <a:cxn ang="0">
                  <a:pos x="0" y="0"/>
                </a:cxn>
              </a:cxnLst>
              <a:rect l="0" t="0" r="0" b="0"/>
              <a:pathLst>
                <a:path w="21600" h="33760" fill="none">
                  <a:moveTo>
                    <a:pt x="11546" y="-1"/>
                  </a:moveTo>
                  <a:cubicBezTo>
                    <a:pt x="17805" y="3958"/>
                    <a:pt x="21600" y="10848"/>
                    <a:pt x="21600" y="18255"/>
                  </a:cubicBezTo>
                  <a:cubicBezTo>
                    <a:pt x="21600" y="24098"/>
                    <a:pt x="19232" y="29692"/>
                    <a:pt x="15038" y="33760"/>
                  </a:cubicBezTo>
                </a:path>
                <a:path w="21600" h="33760" stroke="0">
                  <a:moveTo>
                    <a:pt x="11546" y="-1"/>
                  </a:moveTo>
                  <a:cubicBezTo>
                    <a:pt x="17805" y="3958"/>
                    <a:pt x="21600" y="10848"/>
                    <a:pt x="21600" y="18255"/>
                  </a:cubicBezTo>
                  <a:cubicBezTo>
                    <a:pt x="21600" y="24098"/>
                    <a:pt x="19232" y="29692"/>
                    <a:pt x="15038" y="33760"/>
                  </a:cubicBezTo>
                  <a:lnTo>
                    <a:pt x="0" y="18255"/>
                  </a:lnTo>
                  <a:lnTo>
                    <a:pt x="11546" y="-1"/>
                  </a:lnTo>
                  <a:close/>
                </a:path>
              </a:pathLst>
            </a:custGeom>
            <a:noFill/>
            <a:ln w="12700" cap="rnd" cmpd="sng">
              <a:solidFill>
                <a:schemeClr val="tx1"/>
              </a:solidFill>
              <a:prstDash val="solid"/>
              <a:round/>
              <a:headEnd type="triangle" w="med" len="med"/>
              <a:tailEnd type="none" w="med" len="med"/>
            </a:ln>
          </p:spPr>
          <p:txBody>
            <a:bodyPr/>
            <a:lstStyle/>
            <a:p>
              <a:endParaRPr lang="zh-CN" altLang="en-US"/>
            </a:p>
          </p:txBody>
        </p:sp>
      </p:grpSp>
      <p:grpSp>
        <p:nvGrpSpPr>
          <p:cNvPr id="4" name="Group 93"/>
          <p:cNvGrpSpPr/>
          <p:nvPr/>
        </p:nvGrpSpPr>
        <p:grpSpPr>
          <a:xfrm>
            <a:off x="854075" y="2217738"/>
            <a:ext cx="7823200" cy="3346450"/>
            <a:chOff x="538" y="1334"/>
            <a:chExt cx="4928" cy="2108"/>
          </a:xfrm>
        </p:grpSpPr>
        <p:grpSp>
          <p:nvGrpSpPr>
            <p:cNvPr id="104462" name="Group 79"/>
            <p:cNvGrpSpPr/>
            <p:nvPr/>
          </p:nvGrpSpPr>
          <p:grpSpPr>
            <a:xfrm>
              <a:off x="3477" y="1334"/>
              <a:ext cx="638" cy="2088"/>
              <a:chOff x="3717" y="1622"/>
              <a:chExt cx="638" cy="2088"/>
            </a:xfrm>
          </p:grpSpPr>
          <p:sp>
            <p:nvSpPr>
              <p:cNvPr id="104463" name="Rectangle 25"/>
              <p:cNvSpPr/>
              <p:nvPr/>
            </p:nvSpPr>
            <p:spPr>
              <a:xfrm>
                <a:off x="3717" y="1622"/>
                <a:ext cx="638" cy="364"/>
              </a:xfrm>
              <a:prstGeom prst="rect">
                <a:avLst/>
              </a:prstGeom>
              <a:noFill/>
              <a:ln w="12700">
                <a:noFill/>
              </a:ln>
            </p:spPr>
            <p:txBody>
              <a:bodyPr lIns="90488" tIns="44450" rIns="90488" bIns="44450" anchor="t" anchorCtr="0">
                <a:spAutoFit/>
              </a:bodyPr>
              <a:lstStyle/>
              <a:p>
                <a:pPr algn="ctr" eaLnBrk="0" hangingPunct="0"/>
                <a:r>
                  <a:rPr lang="en-US" altLang="zh-CN" dirty="0">
                    <a:solidFill>
                      <a:schemeClr val="accent2"/>
                    </a:solidFill>
                    <a:latin typeface="Arial" panose="020B0604020202020204" pitchFamily="34" charset="0"/>
                  </a:rPr>
                  <a:t>Bitwise</a:t>
                </a:r>
              </a:p>
              <a:p>
                <a:pPr algn="ctr" eaLnBrk="0" hangingPunct="0"/>
                <a:r>
                  <a:rPr lang="en-US" altLang="zh-CN" dirty="0">
                    <a:solidFill>
                      <a:schemeClr val="accent2"/>
                    </a:solidFill>
                    <a:latin typeface="Arial" panose="020B0604020202020204" pitchFamily="34" charset="0"/>
                  </a:rPr>
                  <a:t>Inverse</a:t>
                </a:r>
                <a:endParaRPr lang="en-US" altLang="zh-CN" dirty="0">
                  <a:solidFill>
                    <a:schemeClr val="accent2"/>
                  </a:solidFill>
                  <a:latin typeface="Arial" panose="020B0604020202020204" pitchFamily="34" charset="0"/>
                  <a:ea typeface="Arial" panose="020B0604020202020204" pitchFamily="34" charset="0"/>
                </a:endParaRPr>
              </a:p>
            </p:txBody>
          </p:sp>
          <p:sp>
            <p:nvSpPr>
              <p:cNvPr id="104464" name="Rectangle 68"/>
              <p:cNvSpPr/>
              <p:nvPr/>
            </p:nvSpPr>
            <p:spPr>
              <a:xfrm>
                <a:off x="3773" y="1926"/>
                <a:ext cx="470" cy="1784"/>
              </a:xfrm>
              <a:prstGeom prst="rect">
                <a:avLst/>
              </a:prstGeom>
              <a:noFill/>
              <a:ln w="12700">
                <a:noFill/>
              </a:ln>
            </p:spPr>
            <p:txBody>
              <a:bodyPr wrap="none" lIns="90488" tIns="44450" rIns="90488" bIns="44450" anchor="t" anchorCtr="0">
                <a:spAutoFit/>
              </a:bodyPr>
              <a:lstStyle/>
              <a:p>
                <a:pPr eaLnBrk="0" hangingPunct="0"/>
                <a:r>
                  <a:rPr lang="en-US" altLang="zh-CN" sz="2000" dirty="0">
                    <a:latin typeface="Arial" panose="020B0604020202020204" pitchFamily="34" charset="0"/>
                  </a:rPr>
                  <a:t>1111</a:t>
                </a:r>
              </a:p>
              <a:p>
                <a:pPr eaLnBrk="0" hangingPunct="0"/>
                <a:r>
                  <a:rPr lang="en-US" altLang="zh-CN" sz="2000" dirty="0">
                    <a:latin typeface="Arial" panose="020B0604020202020204" pitchFamily="34" charset="0"/>
                  </a:rPr>
                  <a:t>1110</a:t>
                </a:r>
              </a:p>
              <a:p>
                <a:pPr eaLnBrk="0" hangingPunct="0"/>
                <a:r>
                  <a:rPr lang="en-US" altLang="zh-CN" sz="2000" dirty="0">
                    <a:latin typeface="Arial" panose="020B0604020202020204" pitchFamily="34" charset="0"/>
                  </a:rPr>
                  <a:t>1101</a:t>
                </a:r>
              </a:p>
              <a:p>
                <a:pPr eaLnBrk="0" hangingPunct="0"/>
                <a:r>
                  <a:rPr lang="en-US" altLang="zh-CN" sz="2000" dirty="0">
                    <a:latin typeface="Arial" panose="020B0604020202020204" pitchFamily="34" charset="0"/>
                  </a:rPr>
                  <a:t>1100</a:t>
                </a:r>
              </a:p>
              <a:p>
                <a:pPr eaLnBrk="0" hangingPunct="0"/>
                <a:r>
                  <a:rPr lang="en-US" altLang="zh-CN" sz="2000" dirty="0">
                    <a:latin typeface="Arial" panose="020B0604020202020204" pitchFamily="34" charset="0"/>
                  </a:rPr>
                  <a:t>1011</a:t>
                </a:r>
              </a:p>
              <a:p>
                <a:pPr eaLnBrk="0" hangingPunct="0"/>
                <a:r>
                  <a:rPr lang="en-US" altLang="zh-CN" sz="2000" dirty="0">
                    <a:latin typeface="Arial" panose="020B0604020202020204" pitchFamily="34" charset="0"/>
                  </a:rPr>
                  <a:t>1010</a:t>
                </a:r>
              </a:p>
              <a:p>
                <a:pPr eaLnBrk="0" hangingPunct="0"/>
                <a:r>
                  <a:rPr lang="en-US" altLang="zh-CN" sz="2000" dirty="0">
                    <a:latin typeface="Arial" panose="020B0604020202020204" pitchFamily="34" charset="0"/>
                  </a:rPr>
                  <a:t>1001</a:t>
                </a:r>
              </a:p>
              <a:p>
                <a:pPr eaLnBrk="0" hangingPunct="0"/>
                <a:r>
                  <a:rPr lang="en-US" altLang="zh-CN" sz="2000" dirty="0">
                    <a:latin typeface="Arial" panose="020B0604020202020204" pitchFamily="34" charset="0"/>
                  </a:rPr>
                  <a:t>1000</a:t>
                </a:r>
              </a:p>
              <a:p>
                <a:pPr eaLnBrk="0" hangingPunct="0"/>
                <a:r>
                  <a:rPr lang="en-US" altLang="zh-CN" sz="2000" dirty="0">
                    <a:latin typeface="Arial" panose="020B0604020202020204" pitchFamily="34" charset="0"/>
                  </a:rPr>
                  <a:t>0111</a:t>
                </a:r>
                <a:endParaRPr lang="en-US" altLang="zh-CN" sz="2000" dirty="0">
                  <a:latin typeface="Arial" panose="020B0604020202020204" pitchFamily="34" charset="0"/>
                  <a:ea typeface="Arial" panose="020B0604020202020204" pitchFamily="34" charset="0"/>
                </a:endParaRPr>
              </a:p>
            </p:txBody>
          </p:sp>
        </p:grpSp>
        <p:grpSp>
          <p:nvGrpSpPr>
            <p:cNvPr id="104465" name="Group 92"/>
            <p:cNvGrpSpPr/>
            <p:nvPr/>
          </p:nvGrpSpPr>
          <p:grpSpPr>
            <a:xfrm>
              <a:off x="538" y="1443"/>
              <a:ext cx="4928" cy="1999"/>
              <a:chOff x="538" y="1443"/>
              <a:chExt cx="4928" cy="1999"/>
            </a:xfrm>
          </p:grpSpPr>
          <p:grpSp>
            <p:nvGrpSpPr>
              <p:cNvPr id="104466" name="Group 76"/>
              <p:cNvGrpSpPr/>
              <p:nvPr/>
            </p:nvGrpSpPr>
            <p:grpSpPr>
              <a:xfrm>
                <a:off x="538" y="1460"/>
                <a:ext cx="766" cy="1972"/>
                <a:chOff x="904" y="1718"/>
                <a:chExt cx="766" cy="1972"/>
              </a:xfrm>
            </p:grpSpPr>
            <p:sp>
              <p:nvSpPr>
                <p:cNvPr id="104467" name="Rectangle 59"/>
                <p:cNvSpPr/>
                <p:nvPr/>
              </p:nvSpPr>
              <p:spPr>
                <a:xfrm>
                  <a:off x="904" y="1718"/>
                  <a:ext cx="766" cy="229"/>
                </a:xfrm>
                <a:prstGeom prst="rect">
                  <a:avLst/>
                </a:prstGeom>
                <a:noFill/>
                <a:ln w="12700">
                  <a:noFill/>
                </a:ln>
              </p:spPr>
              <p:txBody>
                <a:bodyPr lIns="90488" tIns="44450" rIns="90488" bIns="44450" anchor="t" anchorCtr="0">
                  <a:spAutoFit/>
                </a:bodyPr>
                <a:lstStyle/>
                <a:p>
                  <a:pPr eaLnBrk="0" hangingPunct="0"/>
                  <a:r>
                    <a:rPr lang="en-US" altLang="zh-CN" sz="1800" dirty="0">
                      <a:solidFill>
                        <a:schemeClr val="accent2"/>
                      </a:solidFill>
                      <a:latin typeface="Arial" panose="020B0604020202020204" pitchFamily="34" charset="0"/>
                    </a:rPr>
                    <a:t>Decimal</a:t>
                  </a:r>
                  <a:endParaRPr lang="en-US" altLang="zh-CN" sz="1800" dirty="0">
                    <a:solidFill>
                      <a:schemeClr val="accent2"/>
                    </a:solidFill>
                    <a:latin typeface="Arial" panose="020B0604020202020204" pitchFamily="34" charset="0"/>
                    <a:ea typeface="Arial" panose="020B0604020202020204" pitchFamily="34" charset="0"/>
                  </a:endParaRPr>
                </a:p>
              </p:txBody>
            </p:sp>
            <p:sp>
              <p:nvSpPr>
                <p:cNvPr id="104468" name="Rectangle 60"/>
                <p:cNvSpPr/>
                <p:nvPr/>
              </p:nvSpPr>
              <p:spPr>
                <a:xfrm>
                  <a:off x="1204" y="1906"/>
                  <a:ext cx="240" cy="1784"/>
                </a:xfrm>
                <a:prstGeom prst="rect">
                  <a:avLst/>
                </a:prstGeom>
                <a:noFill/>
                <a:ln w="12700">
                  <a:noFill/>
                </a:ln>
              </p:spPr>
              <p:txBody>
                <a:bodyPr lIns="90488" tIns="44450" rIns="90488" bIns="44450" anchor="t" anchorCtr="0">
                  <a:spAutoFit/>
                </a:bodyPr>
                <a:lstStyle/>
                <a:p>
                  <a:pPr eaLnBrk="0" hangingPunct="0"/>
                  <a:r>
                    <a:rPr lang="en-US" altLang="zh-CN" sz="2000" dirty="0">
                      <a:latin typeface="Arial" panose="020B0604020202020204" pitchFamily="34" charset="0"/>
                    </a:rPr>
                    <a:t>01</a:t>
                  </a:r>
                </a:p>
                <a:p>
                  <a:pPr eaLnBrk="0" hangingPunct="0"/>
                  <a:r>
                    <a:rPr lang="en-US" altLang="zh-CN" sz="2000" dirty="0">
                      <a:latin typeface="Arial" panose="020B0604020202020204" pitchFamily="34" charset="0"/>
                    </a:rPr>
                    <a:t>2</a:t>
                  </a:r>
                </a:p>
                <a:p>
                  <a:pPr eaLnBrk="0" hangingPunct="0"/>
                  <a:r>
                    <a:rPr lang="en-US" altLang="zh-CN" sz="2000" dirty="0">
                      <a:latin typeface="Arial" panose="020B0604020202020204" pitchFamily="34" charset="0"/>
                    </a:rPr>
                    <a:t>3</a:t>
                  </a:r>
                </a:p>
                <a:p>
                  <a:pPr eaLnBrk="0" hangingPunct="0"/>
                  <a:r>
                    <a:rPr lang="en-US" altLang="zh-CN" sz="2000" dirty="0">
                      <a:latin typeface="Arial" panose="020B0604020202020204" pitchFamily="34" charset="0"/>
                    </a:rPr>
                    <a:t>4</a:t>
                  </a:r>
                </a:p>
                <a:p>
                  <a:pPr eaLnBrk="0" hangingPunct="0"/>
                  <a:r>
                    <a:rPr lang="en-US" altLang="zh-CN" sz="2000" dirty="0">
                      <a:latin typeface="Arial" panose="020B0604020202020204" pitchFamily="34" charset="0"/>
                    </a:rPr>
                    <a:t>5</a:t>
                  </a:r>
                </a:p>
                <a:p>
                  <a:pPr eaLnBrk="0" hangingPunct="0"/>
                  <a:r>
                    <a:rPr lang="en-US" altLang="zh-CN" sz="2000" dirty="0">
                      <a:latin typeface="Arial" panose="020B0604020202020204" pitchFamily="34" charset="0"/>
                    </a:rPr>
                    <a:t>6</a:t>
                  </a:r>
                </a:p>
                <a:p>
                  <a:pPr eaLnBrk="0" hangingPunct="0"/>
                  <a:r>
                    <a:rPr lang="en-US" altLang="zh-CN" sz="2000" dirty="0">
                      <a:latin typeface="Arial" panose="020B0604020202020204" pitchFamily="34" charset="0"/>
                    </a:rPr>
                    <a:t>7</a:t>
                  </a:r>
                </a:p>
                <a:p>
                  <a:pPr eaLnBrk="0" hangingPunct="0"/>
                  <a:r>
                    <a:rPr lang="en-US" altLang="zh-CN" sz="2000" dirty="0">
                      <a:latin typeface="Arial" panose="020B0604020202020204" pitchFamily="34" charset="0"/>
                    </a:rPr>
                    <a:t>8</a:t>
                  </a:r>
                  <a:endParaRPr lang="en-US" altLang="zh-CN" sz="2000" dirty="0">
                    <a:latin typeface="Arial" panose="020B0604020202020204" pitchFamily="34" charset="0"/>
                    <a:ea typeface="Arial" panose="020B0604020202020204" pitchFamily="34" charset="0"/>
                  </a:endParaRPr>
                </a:p>
              </p:txBody>
            </p:sp>
          </p:grpSp>
          <p:grpSp>
            <p:nvGrpSpPr>
              <p:cNvPr id="104469" name="Group 77"/>
              <p:cNvGrpSpPr/>
              <p:nvPr/>
            </p:nvGrpSpPr>
            <p:grpSpPr>
              <a:xfrm>
                <a:off x="1302" y="1460"/>
                <a:ext cx="475" cy="1978"/>
                <a:chOff x="1668" y="1718"/>
                <a:chExt cx="475" cy="1978"/>
              </a:xfrm>
            </p:grpSpPr>
            <p:sp>
              <p:nvSpPr>
                <p:cNvPr id="104470" name="Rectangle 58"/>
                <p:cNvSpPr/>
                <p:nvPr/>
              </p:nvSpPr>
              <p:spPr>
                <a:xfrm>
                  <a:off x="1668" y="1718"/>
                  <a:ext cx="404" cy="229"/>
                </a:xfrm>
                <a:prstGeom prst="rect">
                  <a:avLst/>
                </a:prstGeom>
                <a:noFill/>
                <a:ln w="12700">
                  <a:noFill/>
                </a:ln>
              </p:spPr>
              <p:txBody>
                <a:bodyPr wrap="none" lIns="90488" tIns="44450" rIns="90488" bIns="44450" anchor="t" anchorCtr="0">
                  <a:spAutoFit/>
                </a:bodyPr>
                <a:lstStyle/>
                <a:p>
                  <a:pPr eaLnBrk="0" hangingPunct="0"/>
                  <a:r>
                    <a:rPr lang="zh-CN" altLang="en-US" sz="1800" dirty="0">
                      <a:solidFill>
                        <a:schemeClr val="accent2"/>
                      </a:solidFill>
                      <a:latin typeface="Arial" panose="020B0604020202020204" pitchFamily="34" charset="0"/>
                      <a:ea typeface="宋体" panose="02010600030101010101" pitchFamily="2" charset="-122"/>
                    </a:rPr>
                    <a:t>补码</a:t>
                  </a:r>
                  <a:endParaRPr lang="zh-CN" altLang="en-US" sz="1800" dirty="0">
                    <a:solidFill>
                      <a:schemeClr val="accent2"/>
                    </a:solidFill>
                    <a:latin typeface="Arial" panose="020B0604020202020204" pitchFamily="34" charset="0"/>
                    <a:ea typeface="Arial" panose="020B0604020202020204" pitchFamily="34" charset="0"/>
                  </a:endParaRPr>
                </a:p>
              </p:txBody>
            </p:sp>
            <p:sp>
              <p:nvSpPr>
                <p:cNvPr id="104471" name="Rectangle 61"/>
                <p:cNvSpPr/>
                <p:nvPr/>
              </p:nvSpPr>
              <p:spPr>
                <a:xfrm>
                  <a:off x="1673" y="1912"/>
                  <a:ext cx="470" cy="1784"/>
                </a:xfrm>
                <a:prstGeom prst="rect">
                  <a:avLst/>
                </a:prstGeom>
                <a:noFill/>
                <a:ln w="12700">
                  <a:noFill/>
                </a:ln>
              </p:spPr>
              <p:txBody>
                <a:bodyPr wrap="none" lIns="90488" tIns="44450" rIns="90488" bIns="44450" anchor="t" anchorCtr="0">
                  <a:spAutoFit/>
                </a:bodyPr>
                <a:lstStyle/>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000</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001</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010</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011</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100</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101</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110</a:t>
                  </a:r>
                </a:p>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111</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000</a:t>
                  </a:r>
                  <a:endParaRPr lang="en-US" altLang="zh-CN" sz="2000" dirty="0">
                    <a:latin typeface="Arial" panose="020B0604020202020204" pitchFamily="34" charset="0"/>
                    <a:ea typeface="Arial" panose="020B0604020202020204" pitchFamily="34" charset="0"/>
                  </a:endParaRPr>
                </a:p>
              </p:txBody>
            </p:sp>
          </p:grpSp>
          <p:grpSp>
            <p:nvGrpSpPr>
              <p:cNvPr id="104472" name="Group 78"/>
              <p:cNvGrpSpPr/>
              <p:nvPr/>
            </p:nvGrpSpPr>
            <p:grpSpPr>
              <a:xfrm>
                <a:off x="2888" y="1457"/>
                <a:ext cx="766" cy="1972"/>
                <a:chOff x="2954" y="1715"/>
                <a:chExt cx="766" cy="1972"/>
              </a:xfrm>
            </p:grpSpPr>
            <p:sp>
              <p:nvSpPr>
                <p:cNvPr id="104473" name="Rectangle 65"/>
                <p:cNvSpPr/>
                <p:nvPr/>
              </p:nvSpPr>
              <p:spPr>
                <a:xfrm>
                  <a:off x="2954" y="1715"/>
                  <a:ext cx="766" cy="229"/>
                </a:xfrm>
                <a:prstGeom prst="rect">
                  <a:avLst/>
                </a:prstGeom>
                <a:noFill/>
                <a:ln w="12700">
                  <a:noFill/>
                </a:ln>
              </p:spPr>
              <p:txBody>
                <a:bodyPr lIns="90488" tIns="44450" rIns="90488" bIns="44450" anchor="t" anchorCtr="0">
                  <a:spAutoFit/>
                </a:bodyPr>
                <a:lstStyle/>
                <a:p>
                  <a:pPr eaLnBrk="0" hangingPunct="0"/>
                  <a:r>
                    <a:rPr lang="en-US" altLang="zh-CN" sz="1800" dirty="0">
                      <a:solidFill>
                        <a:schemeClr val="accent2"/>
                      </a:solidFill>
                      <a:latin typeface="Arial" panose="020B0604020202020204" pitchFamily="34" charset="0"/>
                    </a:rPr>
                    <a:t>Decimal</a:t>
                  </a:r>
                  <a:endParaRPr lang="en-US" altLang="zh-CN" sz="1800" dirty="0">
                    <a:solidFill>
                      <a:schemeClr val="accent2"/>
                    </a:solidFill>
                    <a:latin typeface="Arial" panose="020B0604020202020204" pitchFamily="34" charset="0"/>
                    <a:ea typeface="Arial" panose="020B0604020202020204" pitchFamily="34" charset="0"/>
                  </a:endParaRPr>
                </a:p>
              </p:txBody>
            </p:sp>
            <p:sp>
              <p:nvSpPr>
                <p:cNvPr id="104474" name="Rectangle 66"/>
                <p:cNvSpPr/>
                <p:nvPr/>
              </p:nvSpPr>
              <p:spPr>
                <a:xfrm>
                  <a:off x="3153" y="1903"/>
                  <a:ext cx="414" cy="1784"/>
                </a:xfrm>
                <a:prstGeom prst="rect">
                  <a:avLst/>
                </a:prstGeom>
                <a:noFill/>
                <a:ln w="12700">
                  <a:noFill/>
                </a:ln>
              </p:spPr>
              <p:txBody>
                <a:bodyPr lIns="90488" tIns="44450" rIns="90488" bIns="44450" anchor="t" anchorCtr="0">
                  <a:spAutoFit/>
                </a:bodyPr>
                <a:lstStyle/>
                <a:p>
                  <a:pPr eaLnBrk="0" hangingPunct="0"/>
                  <a:r>
                    <a:rPr lang="en-US" altLang="zh-CN" sz="2000" dirty="0">
                      <a:latin typeface="Arial" panose="020B0604020202020204" pitchFamily="34" charset="0"/>
                    </a:rPr>
                    <a:t>-0</a:t>
                  </a:r>
                </a:p>
                <a:p>
                  <a:pPr eaLnBrk="0" hangingPunct="0"/>
                  <a:r>
                    <a:rPr lang="en-US" altLang="zh-CN" sz="2000" dirty="0">
                      <a:latin typeface="Arial" panose="020B0604020202020204" pitchFamily="34" charset="0"/>
                    </a:rPr>
                    <a:t>-1</a:t>
                  </a:r>
                </a:p>
                <a:p>
                  <a:pPr eaLnBrk="0" hangingPunct="0"/>
                  <a:r>
                    <a:rPr lang="en-US" altLang="zh-CN" sz="2000" dirty="0">
                      <a:latin typeface="Arial" panose="020B0604020202020204" pitchFamily="34" charset="0"/>
                    </a:rPr>
                    <a:t>-2</a:t>
                  </a:r>
                </a:p>
                <a:p>
                  <a:pPr eaLnBrk="0" hangingPunct="0"/>
                  <a:r>
                    <a:rPr lang="en-US" altLang="zh-CN" sz="2000" dirty="0">
                      <a:latin typeface="Arial" panose="020B0604020202020204" pitchFamily="34" charset="0"/>
                    </a:rPr>
                    <a:t>-3</a:t>
                  </a:r>
                </a:p>
                <a:p>
                  <a:pPr eaLnBrk="0" hangingPunct="0"/>
                  <a:r>
                    <a:rPr lang="en-US" altLang="zh-CN" sz="2000" dirty="0">
                      <a:latin typeface="Arial" panose="020B0604020202020204" pitchFamily="34" charset="0"/>
                    </a:rPr>
                    <a:t>-4</a:t>
                  </a:r>
                </a:p>
                <a:p>
                  <a:pPr eaLnBrk="0" hangingPunct="0"/>
                  <a:r>
                    <a:rPr lang="en-US" altLang="zh-CN" sz="2000" dirty="0">
                      <a:latin typeface="Arial" panose="020B0604020202020204" pitchFamily="34" charset="0"/>
                    </a:rPr>
                    <a:t>-5</a:t>
                  </a:r>
                </a:p>
                <a:p>
                  <a:pPr eaLnBrk="0" hangingPunct="0"/>
                  <a:r>
                    <a:rPr lang="en-US" altLang="zh-CN" sz="2000" dirty="0">
                      <a:latin typeface="Arial" panose="020B0604020202020204" pitchFamily="34" charset="0"/>
                    </a:rPr>
                    <a:t>-6</a:t>
                  </a:r>
                </a:p>
                <a:p>
                  <a:pPr eaLnBrk="0" hangingPunct="0"/>
                  <a:r>
                    <a:rPr lang="en-US" altLang="zh-CN" sz="2000" dirty="0">
                      <a:latin typeface="Arial" panose="020B0604020202020204" pitchFamily="34" charset="0"/>
                    </a:rPr>
                    <a:t>-7</a:t>
                  </a:r>
                </a:p>
                <a:p>
                  <a:pPr eaLnBrk="0" hangingPunct="0"/>
                  <a:r>
                    <a:rPr lang="en-US" altLang="zh-CN" sz="2000" dirty="0">
                      <a:latin typeface="Arial" panose="020B0604020202020204" pitchFamily="34" charset="0"/>
                    </a:rPr>
                    <a:t>-8</a:t>
                  </a:r>
                  <a:endParaRPr lang="en-US" altLang="zh-CN" sz="2000" dirty="0">
                    <a:latin typeface="Arial" panose="020B0604020202020204" pitchFamily="34" charset="0"/>
                    <a:ea typeface="Arial" panose="020B0604020202020204" pitchFamily="34" charset="0"/>
                  </a:endParaRPr>
                </a:p>
              </p:txBody>
            </p:sp>
          </p:grpSp>
          <p:grpSp>
            <p:nvGrpSpPr>
              <p:cNvPr id="104475" name="Group 80"/>
              <p:cNvGrpSpPr/>
              <p:nvPr/>
            </p:nvGrpSpPr>
            <p:grpSpPr>
              <a:xfrm>
                <a:off x="4123" y="1443"/>
                <a:ext cx="536" cy="1989"/>
                <a:chOff x="4441" y="1731"/>
                <a:chExt cx="536" cy="1989"/>
              </a:xfrm>
            </p:grpSpPr>
            <p:sp>
              <p:nvSpPr>
                <p:cNvPr id="104476" name="Rectangle 5"/>
                <p:cNvSpPr/>
                <p:nvPr/>
              </p:nvSpPr>
              <p:spPr>
                <a:xfrm>
                  <a:off x="4441" y="1731"/>
                  <a:ext cx="444" cy="229"/>
                </a:xfrm>
                <a:prstGeom prst="rect">
                  <a:avLst/>
                </a:prstGeom>
                <a:noFill/>
                <a:ln w="12700">
                  <a:noFill/>
                </a:ln>
              </p:spPr>
              <p:txBody>
                <a:bodyPr wrap="none" lIns="90488" tIns="44450" rIns="90488" bIns="44450" anchor="t" anchorCtr="0">
                  <a:spAutoFit/>
                </a:bodyPr>
                <a:lstStyle/>
                <a:p>
                  <a:pPr eaLnBrk="0" hangingPunct="0"/>
                  <a:r>
                    <a:rPr lang="zh-CN" altLang="en-US" sz="1800" dirty="0">
                      <a:solidFill>
                        <a:schemeClr val="accent2"/>
                      </a:solidFill>
                      <a:latin typeface="Arial" panose="020B0604020202020204" pitchFamily="34" charset="0"/>
                      <a:ea typeface="宋体" panose="02010600030101010101" pitchFamily="2" charset="-122"/>
                    </a:rPr>
                    <a:t> 补码</a:t>
                  </a:r>
                  <a:endParaRPr lang="zh-CN" altLang="en-US" sz="1800" dirty="0">
                    <a:solidFill>
                      <a:schemeClr val="accent2"/>
                    </a:solidFill>
                    <a:latin typeface="Arial" panose="020B0604020202020204" pitchFamily="34" charset="0"/>
                    <a:ea typeface="Arial" panose="020B0604020202020204" pitchFamily="34" charset="0"/>
                  </a:endParaRPr>
                </a:p>
              </p:txBody>
            </p:sp>
            <p:sp>
              <p:nvSpPr>
                <p:cNvPr id="104477" name="Rectangle 67"/>
                <p:cNvSpPr/>
                <p:nvPr/>
              </p:nvSpPr>
              <p:spPr>
                <a:xfrm>
                  <a:off x="4507" y="1936"/>
                  <a:ext cx="470" cy="1784"/>
                </a:xfrm>
                <a:prstGeom prst="rect">
                  <a:avLst/>
                </a:prstGeom>
                <a:noFill/>
                <a:ln w="12700">
                  <a:noFill/>
                </a:ln>
              </p:spPr>
              <p:txBody>
                <a:bodyPr wrap="none" lIns="90488" tIns="44450" rIns="90488" bIns="44450" anchor="t" anchorCtr="0">
                  <a:spAutoFit/>
                </a:bodyPr>
                <a:lstStyle/>
                <a:p>
                  <a:pPr eaLnBrk="0" hangingPunct="0"/>
                  <a:r>
                    <a:rPr lang="en-US" altLang="zh-CN" sz="2000" dirty="0">
                      <a:solidFill>
                        <a:srgbClr val="CC0000"/>
                      </a:solidFill>
                      <a:latin typeface="Arial" panose="020B0604020202020204" pitchFamily="34" charset="0"/>
                    </a:rPr>
                    <a:t>0</a:t>
                  </a:r>
                  <a:r>
                    <a:rPr lang="en-US" altLang="zh-CN" sz="2000" dirty="0">
                      <a:latin typeface="Arial" panose="020B0604020202020204" pitchFamily="34" charset="0"/>
                    </a:rPr>
                    <a:t>000</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111</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110</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101</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100</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011</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010</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001</a:t>
                  </a:r>
                </a:p>
                <a:p>
                  <a:pPr eaLnBrk="0" hangingPunct="0"/>
                  <a:r>
                    <a:rPr lang="en-US" altLang="zh-CN" sz="2000" dirty="0">
                      <a:solidFill>
                        <a:srgbClr val="CC0000"/>
                      </a:solidFill>
                      <a:latin typeface="Arial" panose="020B0604020202020204" pitchFamily="34" charset="0"/>
                    </a:rPr>
                    <a:t>1</a:t>
                  </a:r>
                  <a:r>
                    <a:rPr lang="en-US" altLang="zh-CN" sz="2000" dirty="0">
                      <a:latin typeface="Arial" panose="020B0604020202020204" pitchFamily="34" charset="0"/>
                    </a:rPr>
                    <a:t>000</a:t>
                  </a:r>
                  <a:endParaRPr lang="en-US" altLang="zh-CN" sz="2000" dirty="0">
                    <a:latin typeface="Arial" panose="020B0604020202020204" pitchFamily="34" charset="0"/>
                    <a:ea typeface="Arial" panose="020B0604020202020204" pitchFamily="34" charset="0"/>
                  </a:endParaRPr>
                </a:p>
              </p:txBody>
            </p:sp>
          </p:grpSp>
          <p:sp>
            <p:nvSpPr>
              <p:cNvPr id="104478" name="Rectangle 69"/>
              <p:cNvSpPr/>
              <p:nvPr/>
            </p:nvSpPr>
            <p:spPr>
              <a:xfrm>
                <a:off x="791" y="1671"/>
                <a:ext cx="4648" cy="219"/>
              </a:xfrm>
              <a:prstGeom prst="rect">
                <a:avLst/>
              </a:prstGeom>
              <a:noFill/>
              <a:ln w="12700" cap="flat" cmpd="sng">
                <a:solidFill>
                  <a:srgbClr val="000000"/>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grpSp>
            <p:nvGrpSpPr>
              <p:cNvPr id="104479" name="Group 82"/>
              <p:cNvGrpSpPr/>
              <p:nvPr/>
            </p:nvGrpSpPr>
            <p:grpSpPr>
              <a:xfrm>
                <a:off x="2020" y="1464"/>
                <a:ext cx="693" cy="1978"/>
                <a:chOff x="1668" y="1718"/>
                <a:chExt cx="540" cy="1978"/>
              </a:xfrm>
            </p:grpSpPr>
            <p:sp>
              <p:nvSpPr>
                <p:cNvPr id="104480" name="Rectangle 83"/>
                <p:cNvSpPr/>
                <p:nvPr/>
              </p:nvSpPr>
              <p:spPr>
                <a:xfrm>
                  <a:off x="1668" y="1718"/>
                  <a:ext cx="540" cy="229"/>
                </a:xfrm>
                <a:prstGeom prst="rect">
                  <a:avLst/>
                </a:prstGeom>
                <a:noFill/>
                <a:ln w="12700">
                  <a:noFill/>
                </a:ln>
              </p:spPr>
              <p:txBody>
                <a:bodyPr wrap="none" lIns="90488" tIns="44450" rIns="90488" bIns="44450" anchor="t" anchorCtr="0">
                  <a:spAutoFit/>
                </a:bodyPr>
                <a:lstStyle/>
                <a:p>
                  <a:pPr eaLnBrk="0" hangingPunct="0"/>
                  <a:r>
                    <a:rPr lang="zh-CN" altLang="en-US" sz="1800" dirty="0">
                      <a:solidFill>
                        <a:schemeClr val="accent2"/>
                      </a:solidFill>
                      <a:latin typeface="Arial" panose="020B0604020202020204" pitchFamily="34" charset="0"/>
                      <a:ea typeface="宋体" panose="02010600030101010101" pitchFamily="2" charset="-122"/>
                    </a:rPr>
                    <a:t>变形补码</a:t>
                  </a:r>
                  <a:endParaRPr lang="zh-CN" altLang="en-US" sz="1800" dirty="0">
                    <a:solidFill>
                      <a:schemeClr val="accent2"/>
                    </a:solidFill>
                    <a:latin typeface="Arial" panose="020B0604020202020204" pitchFamily="34" charset="0"/>
                    <a:ea typeface="Arial" panose="020B0604020202020204" pitchFamily="34" charset="0"/>
                  </a:endParaRPr>
                </a:p>
              </p:txBody>
            </p:sp>
            <p:sp>
              <p:nvSpPr>
                <p:cNvPr id="104481" name="Rectangle 84"/>
                <p:cNvSpPr/>
                <p:nvPr/>
              </p:nvSpPr>
              <p:spPr>
                <a:xfrm>
                  <a:off x="1673" y="1912"/>
                  <a:ext cx="470" cy="1784"/>
                </a:xfrm>
                <a:prstGeom prst="rect">
                  <a:avLst/>
                </a:prstGeom>
                <a:noFill/>
                <a:ln w="12700">
                  <a:noFill/>
                </a:ln>
              </p:spPr>
              <p:txBody>
                <a:bodyPr lIns="90488" tIns="44450" rIns="90488" bIns="44450" anchor="t" anchorCtr="0">
                  <a:spAutoFit/>
                </a:bodyPr>
                <a:lstStyle/>
                <a:p>
                  <a:pPr eaLnBrk="0" hangingPunct="0"/>
                  <a:r>
                    <a:rPr lang="en-US" altLang="zh-CN" sz="2000" dirty="0">
                      <a:solidFill>
                        <a:srgbClr val="CC0000"/>
                      </a:solidFill>
                      <a:latin typeface="Arial" panose="020B0604020202020204" pitchFamily="34" charset="0"/>
                    </a:rPr>
                    <a:t>00</a:t>
                  </a:r>
                  <a:r>
                    <a:rPr lang="en-US" altLang="zh-CN" sz="2000" dirty="0">
                      <a:latin typeface="Arial" panose="020B0604020202020204" pitchFamily="34" charset="0"/>
                    </a:rPr>
                    <a:t>000</a:t>
                  </a:r>
                </a:p>
                <a:p>
                  <a:pPr eaLnBrk="0" hangingPunct="0"/>
                  <a:r>
                    <a:rPr lang="en-US" altLang="zh-CN" sz="2000" dirty="0">
                      <a:solidFill>
                        <a:srgbClr val="CC0000"/>
                      </a:solidFill>
                      <a:latin typeface="Arial" panose="020B0604020202020204" pitchFamily="34" charset="0"/>
                    </a:rPr>
                    <a:t>00</a:t>
                  </a:r>
                  <a:r>
                    <a:rPr lang="en-US" altLang="zh-CN" sz="2000" dirty="0">
                      <a:latin typeface="Arial" panose="020B0604020202020204" pitchFamily="34" charset="0"/>
                    </a:rPr>
                    <a:t>001</a:t>
                  </a:r>
                </a:p>
                <a:p>
                  <a:pPr eaLnBrk="0" hangingPunct="0"/>
                  <a:r>
                    <a:rPr lang="en-US" altLang="zh-CN" sz="2000" dirty="0">
                      <a:solidFill>
                        <a:srgbClr val="CC0000"/>
                      </a:solidFill>
                      <a:latin typeface="Arial" panose="020B0604020202020204" pitchFamily="34" charset="0"/>
                    </a:rPr>
                    <a:t>00</a:t>
                  </a:r>
                  <a:r>
                    <a:rPr lang="en-US" altLang="zh-CN" sz="2000" dirty="0">
                      <a:latin typeface="Arial" panose="020B0604020202020204" pitchFamily="34" charset="0"/>
                    </a:rPr>
                    <a:t>010</a:t>
                  </a:r>
                </a:p>
                <a:p>
                  <a:pPr eaLnBrk="0" hangingPunct="0"/>
                  <a:r>
                    <a:rPr lang="en-US" altLang="zh-CN" sz="2000" dirty="0">
                      <a:solidFill>
                        <a:srgbClr val="CC0000"/>
                      </a:solidFill>
                      <a:latin typeface="Arial" panose="020B0604020202020204" pitchFamily="34" charset="0"/>
                    </a:rPr>
                    <a:t>00</a:t>
                  </a:r>
                  <a:r>
                    <a:rPr lang="en-US" altLang="zh-CN" sz="2000" dirty="0">
                      <a:latin typeface="Arial" panose="020B0604020202020204" pitchFamily="34" charset="0"/>
                    </a:rPr>
                    <a:t>011</a:t>
                  </a:r>
                </a:p>
                <a:p>
                  <a:pPr eaLnBrk="0" hangingPunct="0"/>
                  <a:r>
                    <a:rPr lang="en-US" altLang="zh-CN" sz="2000" dirty="0">
                      <a:solidFill>
                        <a:srgbClr val="CC0000"/>
                      </a:solidFill>
                      <a:latin typeface="Arial" panose="020B0604020202020204" pitchFamily="34" charset="0"/>
                    </a:rPr>
                    <a:t>00</a:t>
                  </a:r>
                  <a:r>
                    <a:rPr lang="en-US" altLang="zh-CN" sz="2000" dirty="0">
                      <a:latin typeface="Arial" panose="020B0604020202020204" pitchFamily="34" charset="0"/>
                    </a:rPr>
                    <a:t>100</a:t>
                  </a:r>
                </a:p>
                <a:p>
                  <a:pPr eaLnBrk="0" hangingPunct="0"/>
                  <a:r>
                    <a:rPr lang="en-US" altLang="zh-CN" sz="2000" dirty="0">
                      <a:solidFill>
                        <a:srgbClr val="CC0000"/>
                      </a:solidFill>
                      <a:latin typeface="Arial" panose="020B0604020202020204" pitchFamily="34" charset="0"/>
                    </a:rPr>
                    <a:t>00</a:t>
                  </a:r>
                  <a:r>
                    <a:rPr lang="en-US" altLang="zh-CN" sz="2000" dirty="0">
                      <a:latin typeface="Arial" panose="020B0604020202020204" pitchFamily="34" charset="0"/>
                    </a:rPr>
                    <a:t>101</a:t>
                  </a:r>
                </a:p>
                <a:p>
                  <a:pPr eaLnBrk="0" hangingPunct="0"/>
                  <a:r>
                    <a:rPr lang="en-US" altLang="zh-CN" sz="2000" dirty="0">
                      <a:solidFill>
                        <a:srgbClr val="CC0000"/>
                      </a:solidFill>
                      <a:latin typeface="Arial" panose="020B0604020202020204" pitchFamily="34" charset="0"/>
                    </a:rPr>
                    <a:t>00</a:t>
                  </a:r>
                  <a:r>
                    <a:rPr lang="en-US" altLang="zh-CN" sz="2000" dirty="0">
                      <a:latin typeface="Arial" panose="020B0604020202020204" pitchFamily="34" charset="0"/>
                    </a:rPr>
                    <a:t>110</a:t>
                  </a:r>
                </a:p>
                <a:p>
                  <a:pPr eaLnBrk="0" hangingPunct="0"/>
                  <a:r>
                    <a:rPr lang="en-US" altLang="zh-CN" sz="2000" dirty="0">
                      <a:solidFill>
                        <a:srgbClr val="CC0000"/>
                      </a:solidFill>
                      <a:latin typeface="Arial" panose="020B0604020202020204" pitchFamily="34" charset="0"/>
                    </a:rPr>
                    <a:t>00</a:t>
                  </a:r>
                  <a:r>
                    <a:rPr lang="en-US" altLang="zh-CN" sz="2000" dirty="0">
                      <a:latin typeface="Arial" panose="020B0604020202020204" pitchFamily="34" charset="0"/>
                    </a:rPr>
                    <a:t>111</a:t>
                  </a:r>
                </a:p>
                <a:p>
                  <a:pPr eaLnBrk="0" hangingPunct="0"/>
                  <a:r>
                    <a:rPr lang="en-US" altLang="zh-CN" sz="2000" dirty="0">
                      <a:solidFill>
                        <a:srgbClr val="CC0000"/>
                      </a:solidFill>
                      <a:latin typeface="Arial" panose="020B0604020202020204" pitchFamily="34" charset="0"/>
                    </a:rPr>
                    <a:t>01</a:t>
                  </a:r>
                  <a:r>
                    <a:rPr lang="en-US" altLang="zh-CN" sz="2000" dirty="0">
                      <a:latin typeface="Arial" panose="020B0604020202020204" pitchFamily="34" charset="0"/>
                    </a:rPr>
                    <a:t>000</a:t>
                  </a:r>
                  <a:endParaRPr lang="en-US" altLang="zh-CN" sz="2000" dirty="0">
                    <a:latin typeface="Arial" panose="020B0604020202020204" pitchFamily="34" charset="0"/>
                    <a:ea typeface="Arial" panose="020B0604020202020204" pitchFamily="34" charset="0"/>
                  </a:endParaRPr>
                </a:p>
              </p:txBody>
            </p:sp>
          </p:grpSp>
          <p:sp>
            <p:nvSpPr>
              <p:cNvPr id="104482" name="Rectangle 86"/>
              <p:cNvSpPr/>
              <p:nvPr/>
            </p:nvSpPr>
            <p:spPr>
              <a:xfrm>
                <a:off x="2049" y="3224"/>
                <a:ext cx="548" cy="179"/>
              </a:xfrm>
              <a:prstGeom prst="rect">
                <a:avLst/>
              </a:prstGeom>
              <a:noFill/>
              <a:ln w="12700" cap="flat" cmpd="sng">
                <a:solidFill>
                  <a:srgbClr val="000000"/>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grpSp>
            <p:nvGrpSpPr>
              <p:cNvPr id="104483" name="Group 87"/>
              <p:cNvGrpSpPr/>
              <p:nvPr/>
            </p:nvGrpSpPr>
            <p:grpSpPr>
              <a:xfrm>
                <a:off x="4709" y="1453"/>
                <a:ext cx="757" cy="1989"/>
                <a:chOff x="4441" y="1731"/>
                <a:chExt cx="536" cy="1989"/>
              </a:xfrm>
            </p:grpSpPr>
            <p:sp>
              <p:nvSpPr>
                <p:cNvPr id="104484" name="Rectangle 88"/>
                <p:cNvSpPr/>
                <p:nvPr/>
              </p:nvSpPr>
              <p:spPr>
                <a:xfrm>
                  <a:off x="4441" y="1731"/>
                  <a:ext cx="491" cy="229"/>
                </a:xfrm>
                <a:prstGeom prst="rect">
                  <a:avLst/>
                </a:prstGeom>
                <a:noFill/>
                <a:ln w="12700">
                  <a:noFill/>
                </a:ln>
              </p:spPr>
              <p:txBody>
                <a:bodyPr wrap="none" lIns="90488" tIns="44450" rIns="90488" bIns="44450" anchor="t" anchorCtr="0">
                  <a:spAutoFit/>
                </a:bodyPr>
                <a:lstStyle/>
                <a:p>
                  <a:pPr eaLnBrk="0" hangingPunct="0"/>
                  <a:r>
                    <a:rPr lang="zh-CN" altLang="en-US" sz="1800" dirty="0">
                      <a:solidFill>
                        <a:schemeClr val="accent2"/>
                      </a:solidFill>
                      <a:latin typeface="Arial" panose="020B0604020202020204" pitchFamily="34" charset="0"/>
                      <a:ea typeface="宋体" panose="02010600030101010101" pitchFamily="2" charset="-122"/>
                    </a:rPr>
                    <a:t>变形补码</a:t>
                  </a:r>
                  <a:endParaRPr lang="zh-CN" altLang="en-US" sz="1800" dirty="0">
                    <a:solidFill>
                      <a:schemeClr val="accent2"/>
                    </a:solidFill>
                    <a:latin typeface="Arial" panose="020B0604020202020204" pitchFamily="34" charset="0"/>
                    <a:ea typeface="Arial" panose="020B0604020202020204" pitchFamily="34" charset="0"/>
                  </a:endParaRPr>
                </a:p>
              </p:txBody>
            </p:sp>
            <p:sp>
              <p:nvSpPr>
                <p:cNvPr id="104485" name="Rectangle 89"/>
                <p:cNvSpPr/>
                <p:nvPr/>
              </p:nvSpPr>
              <p:spPr>
                <a:xfrm>
                  <a:off x="4507" y="1936"/>
                  <a:ext cx="470" cy="1784"/>
                </a:xfrm>
                <a:prstGeom prst="rect">
                  <a:avLst/>
                </a:prstGeom>
                <a:noFill/>
                <a:ln w="12700">
                  <a:noFill/>
                </a:ln>
              </p:spPr>
              <p:txBody>
                <a:bodyPr lIns="90488" tIns="44450" rIns="90488" bIns="44450" anchor="t" anchorCtr="0">
                  <a:spAutoFit/>
                </a:bodyPr>
                <a:lstStyle/>
                <a:p>
                  <a:pPr eaLnBrk="0" hangingPunct="0"/>
                  <a:r>
                    <a:rPr lang="en-US" altLang="zh-CN" sz="2000" dirty="0">
                      <a:solidFill>
                        <a:srgbClr val="CC0000"/>
                      </a:solidFill>
                      <a:latin typeface="Arial" panose="020B0604020202020204" pitchFamily="34" charset="0"/>
                    </a:rPr>
                    <a:t>00</a:t>
                  </a:r>
                  <a:r>
                    <a:rPr lang="en-US" altLang="zh-CN" sz="2000" dirty="0">
                      <a:latin typeface="Arial" panose="020B0604020202020204" pitchFamily="34" charset="0"/>
                    </a:rPr>
                    <a:t>000</a:t>
                  </a:r>
                </a:p>
                <a:p>
                  <a:pPr eaLnBrk="0" hangingPunct="0"/>
                  <a:r>
                    <a:rPr lang="en-US" altLang="zh-CN" sz="2000" dirty="0">
                      <a:solidFill>
                        <a:srgbClr val="CC0000"/>
                      </a:solidFill>
                      <a:latin typeface="Arial" panose="020B0604020202020204" pitchFamily="34" charset="0"/>
                    </a:rPr>
                    <a:t>11</a:t>
                  </a:r>
                  <a:r>
                    <a:rPr lang="en-US" altLang="zh-CN" sz="2000" dirty="0">
                      <a:latin typeface="Arial" panose="020B0604020202020204" pitchFamily="34" charset="0"/>
                    </a:rPr>
                    <a:t>111</a:t>
                  </a:r>
                </a:p>
                <a:p>
                  <a:pPr eaLnBrk="0" hangingPunct="0"/>
                  <a:r>
                    <a:rPr lang="en-US" altLang="zh-CN" sz="2000" dirty="0">
                      <a:solidFill>
                        <a:srgbClr val="CC0000"/>
                      </a:solidFill>
                      <a:latin typeface="Arial" panose="020B0604020202020204" pitchFamily="34" charset="0"/>
                    </a:rPr>
                    <a:t>11</a:t>
                  </a:r>
                  <a:r>
                    <a:rPr lang="en-US" altLang="zh-CN" sz="2000" dirty="0">
                      <a:latin typeface="Arial" panose="020B0604020202020204" pitchFamily="34" charset="0"/>
                    </a:rPr>
                    <a:t>110</a:t>
                  </a:r>
                </a:p>
                <a:p>
                  <a:pPr eaLnBrk="0" hangingPunct="0"/>
                  <a:r>
                    <a:rPr lang="en-US" altLang="zh-CN" sz="2000" dirty="0">
                      <a:solidFill>
                        <a:srgbClr val="CC0000"/>
                      </a:solidFill>
                      <a:latin typeface="Arial" panose="020B0604020202020204" pitchFamily="34" charset="0"/>
                    </a:rPr>
                    <a:t>11</a:t>
                  </a:r>
                  <a:r>
                    <a:rPr lang="en-US" altLang="zh-CN" sz="2000" dirty="0">
                      <a:latin typeface="Arial" panose="020B0604020202020204" pitchFamily="34" charset="0"/>
                    </a:rPr>
                    <a:t>101</a:t>
                  </a:r>
                </a:p>
                <a:p>
                  <a:pPr eaLnBrk="0" hangingPunct="0"/>
                  <a:r>
                    <a:rPr lang="en-US" altLang="zh-CN" sz="2000" dirty="0">
                      <a:solidFill>
                        <a:srgbClr val="CC0000"/>
                      </a:solidFill>
                      <a:latin typeface="Arial" panose="020B0604020202020204" pitchFamily="34" charset="0"/>
                    </a:rPr>
                    <a:t>11</a:t>
                  </a:r>
                  <a:r>
                    <a:rPr lang="en-US" altLang="zh-CN" sz="2000" dirty="0">
                      <a:latin typeface="Arial" panose="020B0604020202020204" pitchFamily="34" charset="0"/>
                    </a:rPr>
                    <a:t>100</a:t>
                  </a:r>
                </a:p>
                <a:p>
                  <a:pPr eaLnBrk="0" hangingPunct="0"/>
                  <a:r>
                    <a:rPr lang="en-US" altLang="zh-CN" sz="2000" dirty="0">
                      <a:solidFill>
                        <a:srgbClr val="CC0000"/>
                      </a:solidFill>
                      <a:latin typeface="Arial" panose="020B0604020202020204" pitchFamily="34" charset="0"/>
                    </a:rPr>
                    <a:t>11</a:t>
                  </a:r>
                  <a:r>
                    <a:rPr lang="en-US" altLang="zh-CN" sz="2000" dirty="0">
                      <a:latin typeface="Arial" panose="020B0604020202020204" pitchFamily="34" charset="0"/>
                    </a:rPr>
                    <a:t>011</a:t>
                  </a:r>
                </a:p>
                <a:p>
                  <a:pPr eaLnBrk="0" hangingPunct="0"/>
                  <a:r>
                    <a:rPr lang="en-US" altLang="zh-CN" sz="2000" dirty="0">
                      <a:solidFill>
                        <a:srgbClr val="CC0000"/>
                      </a:solidFill>
                      <a:latin typeface="Arial" panose="020B0604020202020204" pitchFamily="34" charset="0"/>
                    </a:rPr>
                    <a:t>11</a:t>
                  </a:r>
                  <a:r>
                    <a:rPr lang="en-US" altLang="zh-CN" sz="2000" dirty="0">
                      <a:latin typeface="Arial" panose="020B0604020202020204" pitchFamily="34" charset="0"/>
                    </a:rPr>
                    <a:t>010</a:t>
                  </a:r>
                </a:p>
                <a:p>
                  <a:pPr eaLnBrk="0" hangingPunct="0"/>
                  <a:r>
                    <a:rPr lang="en-US" altLang="zh-CN" sz="2000" dirty="0">
                      <a:solidFill>
                        <a:srgbClr val="CC0000"/>
                      </a:solidFill>
                      <a:latin typeface="Arial" panose="020B0604020202020204" pitchFamily="34" charset="0"/>
                    </a:rPr>
                    <a:t>11</a:t>
                  </a:r>
                  <a:r>
                    <a:rPr lang="en-US" altLang="zh-CN" sz="2000" dirty="0">
                      <a:latin typeface="Arial" panose="020B0604020202020204" pitchFamily="34" charset="0"/>
                    </a:rPr>
                    <a:t>001</a:t>
                  </a:r>
                </a:p>
                <a:p>
                  <a:pPr eaLnBrk="0" hangingPunct="0"/>
                  <a:r>
                    <a:rPr lang="en-US" altLang="zh-CN" sz="2000" dirty="0">
                      <a:solidFill>
                        <a:srgbClr val="CC0000"/>
                      </a:solidFill>
                      <a:latin typeface="Arial" panose="020B0604020202020204" pitchFamily="34" charset="0"/>
                    </a:rPr>
                    <a:t>11</a:t>
                  </a:r>
                  <a:r>
                    <a:rPr lang="en-US" altLang="zh-CN" sz="2000" dirty="0">
                      <a:latin typeface="Arial" panose="020B0604020202020204" pitchFamily="34" charset="0"/>
                    </a:rPr>
                    <a:t>000</a:t>
                  </a:r>
                  <a:endParaRPr lang="en-US" altLang="zh-CN" sz="2000" dirty="0">
                    <a:latin typeface="Arial" panose="020B0604020202020204" pitchFamily="34" charset="0"/>
                    <a:ea typeface="Arial" panose="020B0604020202020204" pitchFamily="34" charset="0"/>
                  </a:endParaRPr>
                </a:p>
              </p:txBody>
            </p:sp>
          </p:grpSp>
        </p:gr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80657"/>
                                        </p:tgtEl>
                                        <p:attrNameLst>
                                          <p:attrName>style.visibility</p:attrName>
                                        </p:attrNameLst>
                                      </p:cBhvr>
                                      <p:to>
                                        <p:strVal val="visible"/>
                                      </p:to>
                                    </p:set>
                                    <p:animEffect transition="in" filter="blinds(horizontal)">
                                      <p:cBhvr>
                                        <p:cTn id="7" dur="500"/>
                                        <p:tgtEl>
                                          <p:spTgt spid="28065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065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Rectangle 2"/>
          <p:cNvSpPr>
            <a:spLocks noGrp="1"/>
          </p:cNvSpPr>
          <p:nvPr>
            <p:ph type="title"/>
          </p:nvPr>
        </p:nvSpPr>
        <p:spPr>
          <a:xfrm>
            <a:off x="800100" y="190500"/>
            <a:ext cx="7351713" cy="533400"/>
          </a:xfrm>
        </p:spPr>
        <p:txBody>
          <a:bodyPr vert="horz" wrap="square" lIns="63500" tIns="25400" rIns="63500" bIns="25400" anchor="t" anchorCtr="0">
            <a:spAutoFit/>
          </a:bodyPr>
          <a:lstStyle/>
          <a:p>
            <a:pPr algn="ctr">
              <a:buNone/>
            </a:pPr>
            <a:r>
              <a:rPr lang="zh-CN" altLang="en-US" sz="3600" dirty="0">
                <a:solidFill>
                  <a:srgbClr val="CC3300"/>
                </a:solidFill>
              </a:rPr>
              <a:t>如何求补码的真值</a:t>
            </a:r>
          </a:p>
        </p:txBody>
      </p:sp>
      <p:graphicFrame>
        <p:nvGraphicFramePr>
          <p:cNvPr id="106498" name="Object 4"/>
          <p:cNvGraphicFramePr>
            <a:graphicFrameLocks noGrp="1" noChangeAspect="1"/>
          </p:cNvGraphicFramePr>
          <p:nvPr>
            <p:ph idx="1"/>
          </p:nvPr>
        </p:nvGraphicFramePr>
        <p:xfrm>
          <a:off x="185738" y="1566863"/>
          <a:ext cx="8642350" cy="3392487"/>
        </p:xfrm>
        <a:graphic>
          <a:graphicData uri="http://schemas.openxmlformats.org/presentationml/2006/ole">
            <mc:AlternateContent xmlns:mc="http://schemas.openxmlformats.org/markup-compatibility/2006">
              <mc:Choice xmlns:v="urn:schemas-microsoft-com:vml" Requires="v">
                <p:oleObj r:id="rId3" imgW="5276850" imgH="2076450" progId="Paint.Picture">
                  <p:embed/>
                </p:oleObj>
              </mc:Choice>
              <mc:Fallback>
                <p:oleObj r:id="rId3" imgW="5276850" imgH="2076450" progId="Paint.Picture">
                  <p:embed/>
                  <p:pic>
                    <p:nvPicPr>
                      <p:cNvPr id="0" name="图片 3075"/>
                      <p:cNvPicPr/>
                      <p:nvPr/>
                    </p:nvPicPr>
                    <p:blipFill>
                      <a:blip r:embed="rId4"/>
                      <a:stretch>
                        <a:fillRect/>
                      </a:stretch>
                    </p:blipFill>
                    <p:spPr>
                      <a:xfrm>
                        <a:off x="185738" y="1566863"/>
                        <a:ext cx="8642350" cy="3392487"/>
                      </a:xfrm>
                      <a:prstGeom prst="rect">
                        <a:avLst/>
                      </a:prstGeom>
                      <a:noFill/>
                      <a:ln w="38100">
                        <a:miter/>
                      </a:ln>
                    </p:spPr>
                  </p:pic>
                </p:oleObj>
              </mc:Fallback>
            </mc:AlternateContent>
          </a:graphicData>
        </a:graphic>
      </p:graphicFrame>
      <p:sp>
        <p:nvSpPr>
          <p:cNvPr id="106499" name="Text Box 6"/>
          <p:cNvSpPr txBox="1"/>
          <p:nvPr/>
        </p:nvSpPr>
        <p:spPr>
          <a:xfrm>
            <a:off x="444500" y="889000"/>
            <a:ext cx="8191500" cy="420688"/>
          </a:xfrm>
          <a:prstGeom prst="rect">
            <a:avLst/>
          </a:prstGeom>
          <a:noFill/>
          <a:ln w="12700">
            <a:noFill/>
          </a:ln>
        </p:spPr>
        <p:txBody>
          <a:bodyPr lIns="63500" tIns="25400" rIns="63500" bIns="25400" anchor="t" anchorCtr="0">
            <a:spAutoFit/>
          </a:bodyPr>
          <a:lstStyle/>
          <a:p>
            <a:pPr eaLnBrk="0" hangingPunct="0">
              <a:spcBef>
                <a:spcPct val="50000"/>
              </a:spcBef>
            </a:pPr>
            <a:r>
              <a:rPr lang="zh-CN" altLang="en-US" sz="2400" dirty="0">
                <a:latin typeface="黑体" panose="02010609060101010101" pitchFamily="49" charset="-122"/>
                <a:ea typeface="黑体" panose="02010609060101010101" pitchFamily="49" charset="-122"/>
              </a:rPr>
              <a:t>根据补码各位上的“权”，可以求出一个补码的值</a:t>
            </a:r>
          </a:p>
        </p:txBody>
      </p:sp>
      <p:sp>
        <p:nvSpPr>
          <p:cNvPr id="106500" name="Text Box 9"/>
          <p:cNvSpPr txBox="1"/>
          <p:nvPr/>
        </p:nvSpPr>
        <p:spPr>
          <a:xfrm>
            <a:off x="2776538" y="2944813"/>
            <a:ext cx="1547812" cy="365125"/>
          </a:xfrm>
          <a:prstGeom prst="rect">
            <a:avLst/>
          </a:prstGeom>
          <a:solidFill>
            <a:schemeClr val="bg1"/>
          </a:solidFill>
          <a:ln w="12700">
            <a:noFill/>
          </a:ln>
        </p:spPr>
        <p:txBody>
          <a:bodyPr lIns="0" tIns="0" rIns="0" bIns="0" anchor="t" anchorCtr="0">
            <a:spAutoFit/>
          </a:bodyPr>
          <a:lstStyle/>
          <a:p>
            <a:pPr eaLnBrk="0" hangingPunct="0">
              <a:spcBef>
                <a:spcPct val="50000"/>
              </a:spcBef>
            </a:pPr>
            <a:r>
              <a:rPr lang="zh-CN" altLang="en-US" sz="2400" dirty="0">
                <a:latin typeface="Times New Roman" panose="02020603050405020304" pitchFamily="18" charset="0"/>
                <a:ea typeface="宋体" panose="02010600030101010101" pitchFamily="2" charset="-122"/>
              </a:rPr>
              <a:t>真值范围：</a:t>
            </a:r>
          </a:p>
        </p:txBody>
      </p:sp>
      <p:sp>
        <p:nvSpPr>
          <p:cNvPr id="287755" name="Rectangle 11"/>
          <p:cNvSpPr/>
          <p:nvPr/>
        </p:nvSpPr>
        <p:spPr>
          <a:xfrm>
            <a:off x="320675" y="819150"/>
            <a:ext cx="8066088" cy="781050"/>
          </a:xfrm>
          <a:prstGeom prst="rect">
            <a:avLst/>
          </a:prstGeom>
          <a:solidFill>
            <a:schemeClr val="bg1"/>
          </a:solidFill>
          <a:ln w="12700">
            <a:noFill/>
          </a:ln>
        </p:spPr>
        <p:txBody>
          <a:bodyPr lIns="63500" tIns="25400" rIns="63500" bIns="25400" anchor="t" anchorCtr="0">
            <a:spAutoFit/>
          </a:bodyPr>
          <a:lstStyle/>
          <a:p>
            <a:pPr marL="203200" indent="-203200" eaLnBrk="0" hangingPunct="0">
              <a:buClr>
                <a:schemeClr val="tx1"/>
              </a:buClr>
              <a:buSzPct val="60000"/>
              <a:buFont typeface="Wingdings" panose="05000000000000000000" pitchFamily="2" charset="2"/>
            </a:pPr>
            <a:r>
              <a:rPr lang="zh-CN" altLang="en-US" sz="2000" dirty="0">
                <a:solidFill>
                  <a:srgbClr val="0000FF"/>
                </a:solidFill>
                <a:latin typeface="Arial" panose="020B0604020202020204" pitchFamily="34" charset="0"/>
                <a:ea typeface="宋体" panose="02010600030101010101" pitchFamily="2" charset="-122"/>
              </a:rPr>
              <a:t>    </a:t>
            </a:r>
            <a:r>
              <a:rPr lang="zh-CN" altLang="en-US" sz="2400" dirty="0">
                <a:solidFill>
                  <a:srgbClr val="FF0066"/>
                </a:solidFill>
                <a:latin typeface="Arial" panose="020B0604020202020204" pitchFamily="34" charset="0"/>
                <a:ea typeface="宋体" panose="02010600030101010101" pitchFamily="2" charset="-122"/>
              </a:rPr>
              <a:t>令：[</a:t>
            </a:r>
            <a:r>
              <a:rPr lang="en-US" altLang="zh-CN" sz="2400" dirty="0">
                <a:solidFill>
                  <a:srgbClr val="FF0066"/>
                </a:solidFill>
                <a:latin typeface="Arial" panose="020B0604020202020204" pitchFamily="34" charset="0"/>
              </a:rPr>
              <a:t>A]</a:t>
            </a:r>
            <a:r>
              <a:rPr lang="zh-CN" altLang="en-US" sz="2400" baseline="-16000" dirty="0">
                <a:solidFill>
                  <a:srgbClr val="FF0066"/>
                </a:solidFill>
                <a:latin typeface="Arial" panose="020B0604020202020204" pitchFamily="34" charset="0"/>
                <a:ea typeface="宋体" panose="02010600030101010101" pitchFamily="2" charset="-122"/>
              </a:rPr>
              <a:t>补</a:t>
            </a:r>
            <a:r>
              <a:rPr lang="zh-CN" altLang="en-US" sz="2400" dirty="0">
                <a:solidFill>
                  <a:srgbClr val="FF0066"/>
                </a:solidFill>
                <a:latin typeface="Arial" panose="020B0604020202020204" pitchFamily="34" charset="0"/>
                <a:ea typeface="宋体" panose="02010600030101010101" pitchFamily="2" charset="-122"/>
              </a:rPr>
              <a:t>= </a:t>
            </a:r>
            <a:r>
              <a:rPr lang="en-US" altLang="zh-CN" sz="2400" dirty="0">
                <a:solidFill>
                  <a:srgbClr val="FF0066"/>
                </a:solidFill>
                <a:latin typeface="Arial" panose="020B0604020202020204" pitchFamily="34" charset="0"/>
              </a:rPr>
              <a:t>a</a:t>
            </a:r>
            <a:r>
              <a:rPr lang="en-US" altLang="zh-CN" sz="2400" baseline="-10000" dirty="0">
                <a:solidFill>
                  <a:srgbClr val="FF0066"/>
                </a:solidFill>
                <a:latin typeface="Arial" panose="020B0604020202020204" pitchFamily="34" charset="0"/>
              </a:rPr>
              <a:t>n-1</a:t>
            </a:r>
            <a:r>
              <a:rPr lang="en-US" altLang="zh-CN" sz="2400" dirty="0">
                <a:solidFill>
                  <a:srgbClr val="FF0066"/>
                </a:solidFill>
                <a:latin typeface="Arial" panose="020B0604020202020204" pitchFamily="34" charset="0"/>
              </a:rPr>
              <a:t>a</a:t>
            </a:r>
            <a:r>
              <a:rPr lang="en-US" altLang="zh-CN" sz="2400" baseline="-10000" dirty="0">
                <a:solidFill>
                  <a:srgbClr val="FF0066"/>
                </a:solidFill>
                <a:latin typeface="Arial" panose="020B0604020202020204" pitchFamily="34" charset="0"/>
              </a:rPr>
              <a:t>n-2</a:t>
            </a:r>
            <a:r>
              <a:rPr lang="en-US" altLang="zh-CN" sz="2400" baseline="30000" dirty="0">
                <a:solidFill>
                  <a:srgbClr val="FF0066"/>
                </a:solidFill>
                <a:latin typeface="Arial" panose="020B0604020202020204" pitchFamily="34" charset="0"/>
              </a:rPr>
              <a:t>……</a:t>
            </a:r>
            <a:r>
              <a:rPr lang="en-US" altLang="zh-CN" sz="2400" baseline="-10000" dirty="0">
                <a:solidFill>
                  <a:srgbClr val="FF0066"/>
                </a:solidFill>
                <a:latin typeface="Arial" panose="020B0604020202020204" pitchFamily="34" charset="0"/>
              </a:rPr>
              <a:t> </a:t>
            </a:r>
            <a:r>
              <a:rPr lang="en-US" altLang="zh-CN" sz="2400" dirty="0">
                <a:solidFill>
                  <a:srgbClr val="FF0066"/>
                </a:solidFill>
                <a:latin typeface="Arial" panose="020B0604020202020204" pitchFamily="34" charset="0"/>
              </a:rPr>
              <a:t>a</a:t>
            </a:r>
            <a:r>
              <a:rPr lang="en-US" altLang="zh-CN" sz="2400" baseline="-10000" dirty="0">
                <a:solidFill>
                  <a:srgbClr val="FF0066"/>
                </a:solidFill>
                <a:latin typeface="Arial" panose="020B0604020202020204" pitchFamily="34" charset="0"/>
              </a:rPr>
              <a:t>1</a:t>
            </a:r>
            <a:r>
              <a:rPr lang="en-US" altLang="zh-CN" sz="2400" dirty="0">
                <a:solidFill>
                  <a:srgbClr val="FF0066"/>
                </a:solidFill>
                <a:latin typeface="Arial" panose="020B0604020202020204" pitchFamily="34" charset="0"/>
              </a:rPr>
              <a:t>a</a:t>
            </a:r>
            <a:r>
              <a:rPr lang="en-US" altLang="zh-CN" sz="2400" baseline="-10000" dirty="0">
                <a:solidFill>
                  <a:srgbClr val="FF0066"/>
                </a:solidFill>
                <a:latin typeface="Arial" panose="020B0604020202020204" pitchFamily="34" charset="0"/>
              </a:rPr>
              <a:t>0 </a:t>
            </a:r>
          </a:p>
          <a:p>
            <a:pPr marL="203200" indent="-203200" eaLnBrk="0" hangingPunct="0">
              <a:buClr>
                <a:schemeClr val="tx1"/>
              </a:buClr>
              <a:buSzPct val="60000"/>
              <a:buFont typeface="Wingdings" panose="05000000000000000000" pitchFamily="2" charset="2"/>
            </a:pPr>
            <a:r>
              <a:rPr lang="zh-CN" altLang="en-US" sz="2400" dirty="0">
                <a:solidFill>
                  <a:srgbClr val="FF0066"/>
                </a:solidFill>
                <a:latin typeface="Arial" panose="020B0604020202020204" pitchFamily="34" charset="0"/>
                <a:ea typeface="宋体" panose="02010600030101010101" pitchFamily="2" charset="-122"/>
              </a:rPr>
              <a:t>    则：  </a:t>
            </a:r>
            <a:r>
              <a:rPr lang="en-US" altLang="zh-CN" sz="2400" dirty="0">
                <a:solidFill>
                  <a:srgbClr val="FF0066"/>
                </a:solidFill>
                <a:latin typeface="Arial" panose="020B0604020202020204" pitchFamily="34" charset="0"/>
              </a:rPr>
              <a:t>   A</a:t>
            </a:r>
            <a:r>
              <a:rPr lang="zh-CN" altLang="en-US" sz="2400" dirty="0">
                <a:solidFill>
                  <a:srgbClr val="FF0066"/>
                </a:solidFill>
                <a:latin typeface="Arial" panose="020B0604020202020204" pitchFamily="34" charset="0"/>
                <a:ea typeface="宋体" panose="02010600030101010101" pitchFamily="2" charset="-122"/>
              </a:rPr>
              <a:t>= </a:t>
            </a:r>
            <a:r>
              <a:rPr lang="zh-CN" altLang="en-US" sz="2400" dirty="0">
                <a:solidFill>
                  <a:srgbClr val="FF0066"/>
                </a:solidFill>
                <a:latin typeface="微软雅黑" panose="020B0503020204020204" pitchFamily="34" charset="-122"/>
                <a:ea typeface="微软雅黑" panose="020B0503020204020204" pitchFamily="34" charset="-122"/>
              </a:rPr>
              <a:t>-</a:t>
            </a:r>
            <a:r>
              <a:rPr lang="en-US" altLang="zh-CN" sz="2400" dirty="0">
                <a:solidFill>
                  <a:srgbClr val="FF0066"/>
                </a:solidFill>
                <a:latin typeface="Arial" panose="020B0604020202020204" pitchFamily="34" charset="0"/>
              </a:rPr>
              <a:t>a</a:t>
            </a:r>
            <a:r>
              <a:rPr lang="en-US" altLang="zh-CN" sz="2400" baseline="-10000" dirty="0">
                <a:solidFill>
                  <a:srgbClr val="FF0066"/>
                </a:solidFill>
                <a:latin typeface="Arial" panose="020B0604020202020204" pitchFamily="34" charset="0"/>
              </a:rPr>
              <a:t>n-1</a:t>
            </a:r>
            <a:r>
              <a:rPr lang="en-US" altLang="zh-CN" sz="2400" baseline="30000" dirty="0">
                <a:solidFill>
                  <a:srgbClr val="FF0066"/>
                </a:solidFill>
                <a:latin typeface="Arial" panose="020B0604020202020204" pitchFamily="34" charset="0"/>
              </a:rPr>
              <a:t>.</a:t>
            </a:r>
            <a:r>
              <a:rPr lang="en-US" altLang="zh-CN" sz="2400" dirty="0">
                <a:solidFill>
                  <a:srgbClr val="FF0066"/>
                </a:solidFill>
                <a:latin typeface="Arial" panose="020B0604020202020204" pitchFamily="34" charset="0"/>
              </a:rPr>
              <a:t>2</a:t>
            </a:r>
            <a:r>
              <a:rPr lang="en-US" altLang="zh-CN" sz="2400" baseline="30000" dirty="0">
                <a:solidFill>
                  <a:srgbClr val="FF0066"/>
                </a:solidFill>
                <a:latin typeface="Arial" panose="020B0604020202020204" pitchFamily="34" charset="0"/>
              </a:rPr>
              <a:t>n-1</a:t>
            </a:r>
            <a:r>
              <a:rPr lang="en-US" altLang="zh-CN" sz="2400" dirty="0">
                <a:solidFill>
                  <a:srgbClr val="FF0066"/>
                </a:solidFill>
                <a:latin typeface="Arial" panose="020B0604020202020204" pitchFamily="34" charset="0"/>
              </a:rPr>
              <a:t>+a</a:t>
            </a:r>
            <a:r>
              <a:rPr lang="en-US" altLang="zh-CN" sz="2400" baseline="-10000" dirty="0">
                <a:solidFill>
                  <a:srgbClr val="FF0066"/>
                </a:solidFill>
                <a:latin typeface="Arial" panose="020B0604020202020204" pitchFamily="34" charset="0"/>
              </a:rPr>
              <a:t>n-2 </a:t>
            </a:r>
            <a:r>
              <a:rPr lang="en-US" altLang="zh-CN" sz="2400" baseline="30000" dirty="0">
                <a:solidFill>
                  <a:srgbClr val="FF0066"/>
                </a:solidFill>
                <a:latin typeface="Arial" panose="020B0604020202020204" pitchFamily="34" charset="0"/>
              </a:rPr>
              <a:t>.</a:t>
            </a:r>
            <a:r>
              <a:rPr lang="en-US" altLang="zh-CN" sz="2400" dirty="0">
                <a:solidFill>
                  <a:srgbClr val="FF0066"/>
                </a:solidFill>
                <a:latin typeface="Arial" panose="020B0604020202020204" pitchFamily="34" charset="0"/>
              </a:rPr>
              <a:t>2</a:t>
            </a:r>
            <a:r>
              <a:rPr lang="en-US" altLang="zh-CN" sz="2400" baseline="30000" dirty="0">
                <a:solidFill>
                  <a:srgbClr val="FF0066"/>
                </a:solidFill>
                <a:latin typeface="Arial" panose="020B0604020202020204" pitchFamily="34" charset="0"/>
              </a:rPr>
              <a:t>n-2</a:t>
            </a:r>
            <a:r>
              <a:rPr lang="en-US" altLang="zh-CN" sz="2400" dirty="0">
                <a:solidFill>
                  <a:srgbClr val="FF0066"/>
                </a:solidFill>
                <a:latin typeface="Arial" panose="020B0604020202020204" pitchFamily="34" charset="0"/>
              </a:rPr>
              <a:t>+</a:t>
            </a:r>
            <a:r>
              <a:rPr lang="en-US" altLang="zh-CN" sz="2400" baseline="-10000" dirty="0">
                <a:solidFill>
                  <a:srgbClr val="FF0066"/>
                </a:solidFill>
                <a:latin typeface="Arial" panose="020B0604020202020204" pitchFamily="34" charset="0"/>
              </a:rPr>
              <a:t> </a:t>
            </a:r>
            <a:r>
              <a:rPr lang="en-US" altLang="zh-CN" sz="2400" baseline="30000" dirty="0">
                <a:solidFill>
                  <a:srgbClr val="FF0066"/>
                </a:solidFill>
                <a:latin typeface="Arial" panose="020B0604020202020204" pitchFamily="34" charset="0"/>
              </a:rPr>
              <a:t>……</a:t>
            </a:r>
            <a:r>
              <a:rPr lang="en-US" altLang="zh-CN" sz="2400" baseline="-10000" dirty="0">
                <a:solidFill>
                  <a:srgbClr val="FF0066"/>
                </a:solidFill>
                <a:latin typeface="Arial" panose="020B0604020202020204" pitchFamily="34" charset="0"/>
              </a:rPr>
              <a:t> </a:t>
            </a:r>
            <a:r>
              <a:rPr lang="en-US" altLang="zh-CN" sz="2400" dirty="0">
                <a:solidFill>
                  <a:srgbClr val="FF0066"/>
                </a:solidFill>
                <a:latin typeface="Arial" panose="020B0604020202020204" pitchFamily="34" charset="0"/>
              </a:rPr>
              <a:t>a</a:t>
            </a:r>
            <a:r>
              <a:rPr lang="en-US" altLang="zh-CN" sz="2400" baseline="-10000" dirty="0">
                <a:solidFill>
                  <a:srgbClr val="FF0066"/>
                </a:solidFill>
                <a:latin typeface="Arial" panose="020B0604020202020204" pitchFamily="34" charset="0"/>
              </a:rPr>
              <a:t>1 </a:t>
            </a:r>
            <a:r>
              <a:rPr lang="en-US" altLang="zh-CN" sz="2400" baseline="30000" dirty="0">
                <a:solidFill>
                  <a:srgbClr val="FF0066"/>
                </a:solidFill>
                <a:latin typeface="Arial" panose="020B0604020202020204" pitchFamily="34" charset="0"/>
              </a:rPr>
              <a:t>.</a:t>
            </a:r>
            <a:r>
              <a:rPr lang="en-US" altLang="zh-CN" sz="2400" dirty="0">
                <a:solidFill>
                  <a:srgbClr val="FF0066"/>
                </a:solidFill>
                <a:latin typeface="Arial" panose="020B0604020202020204" pitchFamily="34" charset="0"/>
              </a:rPr>
              <a:t>2</a:t>
            </a:r>
            <a:r>
              <a:rPr lang="en-US" altLang="zh-CN" sz="2400" baseline="30000" dirty="0">
                <a:solidFill>
                  <a:srgbClr val="FF0066"/>
                </a:solidFill>
                <a:latin typeface="Arial" panose="020B0604020202020204" pitchFamily="34" charset="0"/>
              </a:rPr>
              <a:t>1</a:t>
            </a:r>
            <a:r>
              <a:rPr lang="en-US" altLang="zh-CN" sz="2400" dirty="0">
                <a:solidFill>
                  <a:srgbClr val="FF0066"/>
                </a:solidFill>
                <a:latin typeface="Arial" panose="020B0604020202020204" pitchFamily="34" charset="0"/>
              </a:rPr>
              <a:t>+</a:t>
            </a:r>
            <a:r>
              <a:rPr lang="en-US" altLang="zh-CN" sz="2400" baseline="-10000" dirty="0">
                <a:solidFill>
                  <a:srgbClr val="FF0066"/>
                </a:solidFill>
                <a:latin typeface="Arial" panose="020B0604020202020204" pitchFamily="34" charset="0"/>
              </a:rPr>
              <a:t> </a:t>
            </a:r>
            <a:r>
              <a:rPr lang="en-US" altLang="zh-CN" sz="2400" dirty="0">
                <a:solidFill>
                  <a:srgbClr val="FF0066"/>
                </a:solidFill>
                <a:latin typeface="Arial" panose="020B0604020202020204" pitchFamily="34" charset="0"/>
              </a:rPr>
              <a:t>a</a:t>
            </a:r>
            <a:r>
              <a:rPr lang="en-US" altLang="zh-CN" sz="2400" baseline="-10000" dirty="0">
                <a:solidFill>
                  <a:srgbClr val="FF0066"/>
                </a:solidFill>
                <a:latin typeface="Arial" panose="020B0604020202020204" pitchFamily="34" charset="0"/>
              </a:rPr>
              <a:t>0 </a:t>
            </a:r>
            <a:r>
              <a:rPr lang="en-US" altLang="zh-CN" sz="2400" baseline="30000" dirty="0">
                <a:solidFill>
                  <a:srgbClr val="FF0066"/>
                </a:solidFill>
                <a:latin typeface="Arial" panose="020B0604020202020204" pitchFamily="34" charset="0"/>
              </a:rPr>
              <a:t>.</a:t>
            </a:r>
            <a:r>
              <a:rPr lang="en-US" altLang="zh-CN" sz="2400" dirty="0">
                <a:solidFill>
                  <a:srgbClr val="FF0066"/>
                </a:solidFill>
                <a:latin typeface="Arial" panose="020B0604020202020204" pitchFamily="34" charset="0"/>
              </a:rPr>
              <a:t>2</a:t>
            </a:r>
            <a:r>
              <a:rPr lang="en-US" altLang="zh-CN" sz="2400" baseline="30000" dirty="0">
                <a:solidFill>
                  <a:srgbClr val="FF0066"/>
                </a:solidFill>
                <a:latin typeface="Arial" panose="020B0604020202020204" pitchFamily="34" charset="0"/>
              </a:rPr>
              <a:t>0</a:t>
            </a:r>
            <a:r>
              <a:rPr lang="zh-CN" altLang="en-US" sz="2200" dirty="0">
                <a:solidFill>
                  <a:srgbClr val="FF0066"/>
                </a:solidFill>
                <a:latin typeface="Arial" panose="020B0604020202020204" pitchFamily="34" charset="0"/>
                <a:ea typeface="宋体" panose="02010600030101010101" pitchFamily="2" charset="-122"/>
              </a:rPr>
              <a:t>   </a:t>
            </a:r>
          </a:p>
        </p:txBody>
      </p:sp>
      <p:sp>
        <p:nvSpPr>
          <p:cNvPr id="287751" name="Text Box 7"/>
          <p:cNvSpPr txBox="1"/>
          <p:nvPr/>
        </p:nvSpPr>
        <p:spPr>
          <a:xfrm>
            <a:off x="406400" y="4830763"/>
            <a:ext cx="7292975" cy="904875"/>
          </a:xfrm>
          <a:prstGeom prst="rect">
            <a:avLst/>
          </a:prstGeom>
          <a:noFill/>
          <a:ln w="12700">
            <a:noFill/>
          </a:ln>
        </p:spPr>
        <p:txBody>
          <a:bodyPr anchor="t" anchorCtr="0">
            <a:spAutoFit/>
          </a:bodyPr>
          <a:lstStyle/>
          <a:p>
            <a:pPr eaLnBrk="0" hangingPunct="0">
              <a:spcBef>
                <a:spcPct val="20000"/>
              </a:spcBef>
            </a:pPr>
            <a:r>
              <a:rPr lang="zh-CN" altLang="en-US" sz="2400" dirty="0">
                <a:solidFill>
                  <a:srgbClr val="3333FF"/>
                </a:solidFill>
                <a:latin typeface="黑体" panose="02010609060101010101" pitchFamily="49" charset="-122"/>
                <a:ea typeface="黑体" panose="02010609060101010101" pitchFamily="49" charset="-122"/>
              </a:rPr>
              <a:t>符号为</a:t>
            </a:r>
            <a:r>
              <a:rPr lang="en-US" altLang="zh-CN" sz="2400" dirty="0">
                <a:solidFill>
                  <a:srgbClr val="3333FF"/>
                </a:solidFill>
                <a:latin typeface="黑体" panose="02010609060101010101" pitchFamily="49" charset="-122"/>
                <a:ea typeface="黑体" panose="02010609060101010101" pitchFamily="49" charset="-122"/>
              </a:rPr>
              <a:t>0</a:t>
            </a:r>
            <a:r>
              <a:rPr lang="zh-CN" altLang="en-US" sz="2400" dirty="0">
                <a:solidFill>
                  <a:srgbClr val="3333FF"/>
                </a:solidFill>
                <a:latin typeface="黑体" panose="02010609060101010101" pitchFamily="49" charset="-122"/>
                <a:ea typeface="黑体" panose="02010609060101010101" pitchFamily="49" charset="-122"/>
              </a:rPr>
              <a:t>，则为正数，数值部分相同</a:t>
            </a:r>
          </a:p>
          <a:p>
            <a:pPr eaLnBrk="0" hangingPunct="0">
              <a:spcBef>
                <a:spcPct val="20000"/>
              </a:spcBef>
            </a:pPr>
            <a:r>
              <a:rPr lang="zh-CN" altLang="en-US" sz="2400" dirty="0">
                <a:solidFill>
                  <a:srgbClr val="3333FF"/>
                </a:solidFill>
                <a:latin typeface="黑体" panose="02010609060101010101" pitchFamily="49" charset="-122"/>
                <a:ea typeface="黑体" panose="02010609060101010101" pitchFamily="49" charset="-122"/>
              </a:rPr>
              <a:t>符号为</a:t>
            </a:r>
            <a:r>
              <a:rPr lang="en-US" altLang="zh-CN" sz="2400" dirty="0">
                <a:solidFill>
                  <a:srgbClr val="3333FF"/>
                </a:solidFill>
                <a:latin typeface="黑体" panose="02010609060101010101" pitchFamily="49" charset="-122"/>
                <a:ea typeface="黑体" panose="02010609060101010101" pitchFamily="49" charset="-122"/>
              </a:rPr>
              <a:t>1</a:t>
            </a:r>
            <a:r>
              <a:rPr lang="zh-CN" altLang="en-US" sz="2400" dirty="0">
                <a:solidFill>
                  <a:srgbClr val="3333FF"/>
                </a:solidFill>
                <a:latin typeface="黑体" panose="02010609060101010101" pitchFamily="49" charset="-122"/>
                <a:ea typeface="黑体" panose="02010609060101010101" pitchFamily="49" charset="-122"/>
              </a:rPr>
              <a:t>，则为负数，数值各位取反，末位加</a:t>
            </a:r>
            <a:r>
              <a:rPr lang="en-US" altLang="zh-CN" sz="2400" dirty="0">
                <a:solidFill>
                  <a:srgbClr val="3333FF"/>
                </a:solidFill>
                <a:latin typeface="黑体" panose="02010609060101010101" pitchFamily="49" charset="-122"/>
                <a:ea typeface="黑体" panose="02010609060101010101" pitchFamily="49" charset="-122"/>
              </a:rPr>
              <a:t>1</a:t>
            </a:r>
          </a:p>
        </p:txBody>
      </p:sp>
      <p:sp>
        <p:nvSpPr>
          <p:cNvPr id="2059" name="Text Box 11"/>
          <p:cNvSpPr txBox="1"/>
          <p:nvPr/>
        </p:nvSpPr>
        <p:spPr>
          <a:xfrm>
            <a:off x="320675" y="5864225"/>
            <a:ext cx="8374063" cy="457200"/>
          </a:xfrm>
          <a:prstGeom prst="rect">
            <a:avLst/>
          </a:prstGeom>
          <a:noFill/>
          <a:ln w="12700">
            <a:noFill/>
          </a:ln>
        </p:spPr>
        <p:txBody>
          <a:bodyPr anchor="t" anchorCtr="0">
            <a:spAutoFit/>
          </a:bodyPr>
          <a:lstStyle/>
          <a:p>
            <a:pPr eaLnBrk="0" hangingPunct="0">
              <a:spcBef>
                <a:spcPct val="50000"/>
              </a:spcBef>
            </a:pPr>
            <a:r>
              <a:rPr lang="zh-CN" altLang="en-US" sz="2200" dirty="0">
                <a:latin typeface="Comic Sans MS" panose="030F0702030302020204" pitchFamily="66" charset="0"/>
                <a:ea typeface="黑体" panose="02010609060101010101" pitchFamily="49" charset="-122"/>
              </a:rPr>
              <a:t>例如：补码“</a:t>
            </a:r>
            <a:r>
              <a:rPr lang="en-US" altLang="zh-CN" sz="2200" dirty="0">
                <a:latin typeface="Comic Sans MS" panose="030F0702030302020204" pitchFamily="66" charset="0"/>
                <a:ea typeface="黑体" panose="02010609060101010101" pitchFamily="49" charset="-122"/>
              </a:rPr>
              <a:t>11010110”</a:t>
            </a:r>
            <a:r>
              <a:rPr lang="zh-CN" altLang="en-US" sz="2200" dirty="0">
                <a:latin typeface="Comic Sans MS" panose="030F0702030302020204" pitchFamily="66" charset="0"/>
                <a:ea typeface="黑体" panose="02010609060101010101" pitchFamily="49" charset="-122"/>
              </a:rPr>
              <a:t>的真值为：</a:t>
            </a:r>
            <a:r>
              <a:rPr lang="en-US" altLang="zh-CN" sz="2400" dirty="0">
                <a:latin typeface="Comic Sans MS" panose="030F0702030302020204" pitchFamily="66" charset="0"/>
                <a:ea typeface="微软雅黑" panose="020B0503020204020204" pitchFamily="34" charset="-122"/>
              </a:rPr>
              <a:t>-</a:t>
            </a:r>
            <a:r>
              <a:rPr lang="en-US" altLang="zh-CN" sz="2200" dirty="0">
                <a:latin typeface="Comic Sans MS" panose="030F0702030302020204" pitchFamily="66" charset="0"/>
                <a:ea typeface="黑体" panose="02010609060101010101" pitchFamily="49" charset="-122"/>
              </a:rPr>
              <a:t>0101010=</a:t>
            </a:r>
            <a:r>
              <a:rPr lang="en-US" altLang="zh-CN" sz="2400" b="0" dirty="0">
                <a:latin typeface="Comic Sans MS" panose="030F0702030302020204" pitchFamily="66" charset="0"/>
                <a:ea typeface="微软雅黑" panose="020B0503020204020204" pitchFamily="34" charset="-122"/>
              </a:rPr>
              <a:t>-</a:t>
            </a:r>
            <a:r>
              <a:rPr lang="en-US" altLang="zh-CN" sz="2200" dirty="0">
                <a:latin typeface="Comic Sans MS" panose="030F0702030302020204" pitchFamily="66" charset="0"/>
                <a:ea typeface="黑体" panose="02010609060101010101" pitchFamily="49" charset="-122"/>
              </a:rPr>
              <a:t>(32+8+2)=-42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87755"/>
                                        </p:tgtEl>
                                        <p:attrNameLst>
                                          <p:attrName>style.visibility</p:attrName>
                                        </p:attrNameLst>
                                      </p:cBhvr>
                                      <p:to>
                                        <p:strVal val="visible"/>
                                      </p:to>
                                    </p:set>
                                    <p:animEffect transition="in" filter="blinds(horizontal)">
                                      <p:cBhvr>
                                        <p:cTn id="7" dur="500"/>
                                        <p:tgtEl>
                                          <p:spTgt spid="28775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87751"/>
                                        </p:tgtEl>
                                        <p:attrNameLst>
                                          <p:attrName>style.visibility</p:attrName>
                                        </p:attrNameLst>
                                      </p:cBhvr>
                                      <p:to>
                                        <p:strVal val="visible"/>
                                      </p:to>
                                    </p:set>
                                    <p:animEffect transition="in" filter="blinds(horizontal)">
                                      <p:cBhvr>
                                        <p:cTn id="12" dur="500"/>
                                        <p:tgtEl>
                                          <p:spTgt spid="28775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059"/>
                                        </p:tgtEl>
                                        <p:attrNameLst>
                                          <p:attrName>style.visibility</p:attrName>
                                        </p:attrNameLst>
                                      </p:cBhvr>
                                      <p:to>
                                        <p:strVal val="visible"/>
                                      </p:to>
                                    </p:set>
                                    <p:animEffect transition="in" filter="blinds(horizontal)">
                                      <p:cBhvr>
                                        <p:cTn id="17" dur="500"/>
                                        <p:tgtEl>
                                          <p:spTgt spid="20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7755" grpId="0" animBg="1"/>
      <p:bldP spid="287751" grpId="0"/>
      <p:bldP spid="2059"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Rectangle 2"/>
          <p:cNvSpPr>
            <a:spLocks noGrp="1"/>
          </p:cNvSpPr>
          <p:nvPr>
            <p:ph type="title"/>
          </p:nvPr>
        </p:nvSpPr>
        <p:spPr>
          <a:xfrm>
            <a:off x="800100" y="95250"/>
            <a:ext cx="7264400" cy="531813"/>
          </a:xfrm>
        </p:spPr>
        <p:txBody>
          <a:bodyPr vert="horz" wrap="square" lIns="63500" tIns="25400" rIns="63500" bIns="25400" anchor="ctr" anchorCtr="0">
            <a:spAutoFit/>
          </a:bodyPr>
          <a:lstStyle/>
          <a:p>
            <a:pPr algn="ctr">
              <a:buNone/>
            </a:pPr>
            <a:r>
              <a:rPr lang="en-US" altLang="zh-CN" sz="3600" dirty="0">
                <a:solidFill>
                  <a:srgbClr val="CC3300"/>
                </a:solidFill>
              </a:rPr>
              <a:t>Excess (biased) notion- </a:t>
            </a:r>
            <a:r>
              <a:rPr lang="zh-CN" altLang="en-US" sz="3600" dirty="0">
                <a:solidFill>
                  <a:srgbClr val="CC3300"/>
                </a:solidFill>
              </a:rPr>
              <a:t>移码表示</a:t>
            </a:r>
          </a:p>
        </p:txBody>
      </p:sp>
      <p:sp>
        <p:nvSpPr>
          <p:cNvPr id="306179" name="Rectangle 3"/>
          <p:cNvSpPr>
            <a:spLocks noGrp="1"/>
          </p:cNvSpPr>
          <p:nvPr>
            <p:ph idx="1"/>
          </p:nvPr>
        </p:nvSpPr>
        <p:spPr>
          <a:xfrm>
            <a:off x="258763" y="649288"/>
            <a:ext cx="7240587" cy="4637087"/>
          </a:xfrm>
        </p:spPr>
        <p:txBody>
          <a:bodyPr vert="horz" wrap="square" lIns="63500" tIns="25400" rIns="63500" bIns="25400" anchor="t" anchorCtr="0">
            <a:spAutoFit/>
          </a:bodyPr>
          <a:lstStyle/>
          <a:p>
            <a:pPr marL="342900" indent="-342900">
              <a:lnSpc>
                <a:spcPct val="110000"/>
              </a:lnSpc>
              <a:buNone/>
            </a:pPr>
            <a:r>
              <a:rPr lang="zh-CN" altLang="en-US" sz="2000" dirty="0">
                <a:solidFill>
                  <a:srgbClr val="000000"/>
                </a:solidFill>
              </a:rPr>
              <a:t>°</a:t>
            </a:r>
            <a:r>
              <a:rPr lang="zh-CN" altLang="en-US" dirty="0">
                <a:solidFill>
                  <a:srgbClr val="000000"/>
                </a:solidFill>
                <a:ea typeface="黑体" panose="02010609060101010101" pitchFamily="49" charset="-122"/>
              </a:rPr>
              <a:t>什么是</a:t>
            </a:r>
            <a:r>
              <a:rPr lang="en-US" altLang="zh-CN" dirty="0">
                <a:solidFill>
                  <a:srgbClr val="000000"/>
                </a:solidFill>
                <a:ea typeface="黑体" panose="02010609060101010101" pitchFamily="49" charset="-122"/>
              </a:rPr>
              <a:t>“excess (biased) notation-</a:t>
            </a:r>
            <a:r>
              <a:rPr lang="zh-CN" altLang="en-US" dirty="0">
                <a:solidFill>
                  <a:srgbClr val="000000"/>
                </a:solidFill>
                <a:ea typeface="黑体" panose="02010609060101010101" pitchFamily="49" charset="-122"/>
              </a:rPr>
              <a:t>移码表示”？</a:t>
            </a:r>
          </a:p>
          <a:p>
            <a:pPr marL="342900" indent="-342900">
              <a:lnSpc>
                <a:spcPct val="110000"/>
              </a:lnSpc>
              <a:buNone/>
            </a:pPr>
            <a:r>
              <a:rPr lang="en-US" altLang="zh-CN" dirty="0">
                <a:solidFill>
                  <a:srgbClr val="000000"/>
                </a:solidFill>
                <a:ea typeface="黑体" panose="02010609060101010101" pitchFamily="49" charset="-122"/>
              </a:rPr>
              <a:t>   </a:t>
            </a:r>
            <a:r>
              <a:rPr lang="en-US" altLang="zh-CN" dirty="0">
                <a:solidFill>
                  <a:srgbClr val="0000FF"/>
                </a:solidFill>
                <a:ea typeface="黑体" panose="02010609060101010101" pitchFamily="49" charset="-122"/>
              </a:rPr>
              <a:t>   </a:t>
            </a:r>
            <a:r>
              <a:rPr lang="zh-CN" altLang="en-US" dirty="0">
                <a:solidFill>
                  <a:srgbClr val="0000FF"/>
                </a:solidFill>
                <a:ea typeface="黑体" panose="02010609060101010101" pitchFamily="49" charset="-122"/>
              </a:rPr>
              <a:t>将每一个数值加上一个偏置常数（ </a:t>
            </a:r>
            <a:r>
              <a:rPr lang="en-US" altLang="zh-CN" dirty="0">
                <a:solidFill>
                  <a:srgbClr val="063DE9"/>
                </a:solidFill>
                <a:ea typeface="黑体" panose="02010609060101010101" pitchFamily="49" charset="-122"/>
              </a:rPr>
              <a:t>Excess / bias</a:t>
            </a:r>
            <a:r>
              <a:rPr lang="zh-CN" altLang="en-US" dirty="0">
                <a:solidFill>
                  <a:srgbClr val="0000FF"/>
                </a:solidFill>
                <a:ea typeface="黑体" panose="02010609060101010101" pitchFamily="49" charset="-122"/>
              </a:rPr>
              <a:t>）</a:t>
            </a:r>
          </a:p>
          <a:p>
            <a:pPr marL="342900" indent="-342900">
              <a:lnSpc>
                <a:spcPct val="110000"/>
              </a:lnSpc>
              <a:buNone/>
            </a:pPr>
            <a:r>
              <a:rPr lang="en-US" altLang="zh-CN" dirty="0">
                <a:solidFill>
                  <a:srgbClr val="000000"/>
                </a:solidFill>
                <a:ea typeface="黑体" panose="02010609060101010101" pitchFamily="49" charset="-122"/>
              </a:rPr>
              <a:t>°</a:t>
            </a:r>
            <a:r>
              <a:rPr lang="zh-CN" altLang="en-US" dirty="0">
                <a:solidFill>
                  <a:srgbClr val="000000"/>
                </a:solidFill>
                <a:ea typeface="黑体" panose="02010609060101010101" pitchFamily="49" charset="-122"/>
              </a:rPr>
              <a:t>一般来说，当编码位数为</a:t>
            </a:r>
            <a:r>
              <a:rPr lang="en-US" altLang="zh-CN" dirty="0">
                <a:solidFill>
                  <a:srgbClr val="0000FF"/>
                </a:solidFill>
                <a:ea typeface="黑体" panose="02010609060101010101" pitchFamily="49" charset="-122"/>
              </a:rPr>
              <a:t>n</a:t>
            </a:r>
            <a:r>
              <a:rPr lang="zh-CN" altLang="en-US" dirty="0">
                <a:solidFill>
                  <a:srgbClr val="000000"/>
                </a:solidFill>
                <a:ea typeface="黑体" panose="02010609060101010101" pitchFamily="49" charset="-122"/>
              </a:rPr>
              <a:t>时，</a:t>
            </a:r>
            <a:r>
              <a:rPr lang="en-US" altLang="zh-CN" dirty="0">
                <a:solidFill>
                  <a:srgbClr val="000000"/>
                </a:solidFill>
                <a:ea typeface="黑体" panose="02010609060101010101" pitchFamily="49" charset="-122"/>
              </a:rPr>
              <a:t>bias</a:t>
            </a:r>
            <a:r>
              <a:rPr lang="zh-CN" altLang="en-US" dirty="0">
                <a:solidFill>
                  <a:srgbClr val="000000"/>
                </a:solidFill>
                <a:ea typeface="黑体" panose="02010609060101010101" pitchFamily="49" charset="-122"/>
              </a:rPr>
              <a:t>取 </a:t>
            </a:r>
            <a:r>
              <a:rPr lang="en-US" altLang="zh-CN" dirty="0">
                <a:solidFill>
                  <a:srgbClr val="0000FF"/>
                </a:solidFill>
                <a:ea typeface="黑体" panose="02010609060101010101" pitchFamily="49" charset="-122"/>
              </a:rPr>
              <a:t>2</a:t>
            </a:r>
            <a:r>
              <a:rPr lang="en-US" altLang="zh-CN" baseline="30000" dirty="0">
                <a:solidFill>
                  <a:srgbClr val="0000FF"/>
                </a:solidFill>
                <a:ea typeface="黑体" panose="02010609060101010101" pitchFamily="49" charset="-122"/>
              </a:rPr>
              <a:t>n-1</a:t>
            </a:r>
            <a:endParaRPr lang="zh-CN" altLang="en-US" dirty="0">
              <a:solidFill>
                <a:srgbClr val="000000"/>
              </a:solidFill>
              <a:ea typeface="黑体" panose="02010609060101010101" pitchFamily="49" charset="-122"/>
            </a:endParaRPr>
          </a:p>
          <a:p>
            <a:pPr marL="342900" indent="-342900">
              <a:lnSpc>
                <a:spcPct val="110000"/>
              </a:lnSpc>
              <a:buNone/>
            </a:pPr>
            <a:r>
              <a:rPr lang="en-US" altLang="zh-CN" dirty="0">
                <a:solidFill>
                  <a:srgbClr val="000000"/>
                </a:solidFill>
                <a:ea typeface="黑体" panose="02010609060101010101" pitchFamily="49" charset="-122"/>
              </a:rPr>
              <a:t>           Ex. n=4:  E</a:t>
            </a:r>
            <a:r>
              <a:rPr lang="en-US" altLang="zh-CN" baseline="-25000" dirty="0">
                <a:solidFill>
                  <a:srgbClr val="000000"/>
                </a:solidFill>
                <a:ea typeface="黑体" panose="02010609060101010101" pitchFamily="49" charset="-122"/>
              </a:rPr>
              <a:t>biased </a:t>
            </a:r>
            <a:r>
              <a:rPr lang="en-US" altLang="zh-CN" dirty="0">
                <a:solidFill>
                  <a:srgbClr val="000000"/>
                </a:solidFill>
                <a:ea typeface="黑体" panose="02010609060101010101" pitchFamily="49" charset="-122"/>
              </a:rPr>
              <a:t>= E+ </a:t>
            </a:r>
            <a:r>
              <a:rPr lang="en-US" altLang="zh-CN" dirty="0">
                <a:solidFill>
                  <a:srgbClr val="0000FF"/>
                </a:solidFill>
                <a:ea typeface="黑体" panose="02010609060101010101" pitchFamily="49" charset="-122"/>
              </a:rPr>
              <a:t>2</a:t>
            </a:r>
            <a:r>
              <a:rPr lang="en-US" altLang="zh-CN" baseline="30000" dirty="0">
                <a:solidFill>
                  <a:srgbClr val="0000FF"/>
                </a:solidFill>
                <a:ea typeface="黑体" panose="02010609060101010101" pitchFamily="49" charset="-122"/>
              </a:rPr>
              <a:t>3    </a:t>
            </a:r>
            <a:r>
              <a:rPr lang="en-US" altLang="zh-CN" dirty="0">
                <a:solidFill>
                  <a:srgbClr val="000000"/>
                </a:solidFill>
                <a:ea typeface="黑体" panose="02010609060101010101" pitchFamily="49" charset="-122"/>
              </a:rPr>
              <a:t>(</a:t>
            </a:r>
            <a:r>
              <a:rPr lang="en-US" altLang="zh-CN" baseline="30000" dirty="0">
                <a:solidFill>
                  <a:srgbClr val="0000FF"/>
                </a:solidFill>
                <a:ea typeface="黑体" panose="02010609060101010101" pitchFamily="49" charset="-122"/>
              </a:rPr>
              <a:t> </a:t>
            </a:r>
            <a:r>
              <a:rPr lang="en-US" altLang="zh-CN" dirty="0">
                <a:solidFill>
                  <a:srgbClr val="000000"/>
                </a:solidFill>
                <a:ea typeface="黑体" panose="02010609060101010101" pitchFamily="49" charset="-122"/>
              </a:rPr>
              <a:t>bias= </a:t>
            </a:r>
            <a:r>
              <a:rPr lang="en-US" altLang="zh-CN" dirty="0">
                <a:solidFill>
                  <a:srgbClr val="0000FF"/>
                </a:solidFill>
                <a:ea typeface="黑体" panose="02010609060101010101" pitchFamily="49" charset="-122"/>
              </a:rPr>
              <a:t>2</a:t>
            </a:r>
            <a:r>
              <a:rPr lang="en-US" altLang="zh-CN" baseline="30000" dirty="0">
                <a:solidFill>
                  <a:srgbClr val="0000FF"/>
                </a:solidFill>
                <a:ea typeface="黑体" panose="02010609060101010101" pitchFamily="49" charset="-122"/>
              </a:rPr>
              <a:t>3 </a:t>
            </a:r>
            <a:r>
              <a:rPr lang="en-US" altLang="zh-CN" dirty="0">
                <a:solidFill>
                  <a:srgbClr val="0000FF"/>
                </a:solidFill>
                <a:ea typeface="黑体" panose="02010609060101010101" pitchFamily="49" charset="-122"/>
              </a:rPr>
              <a:t>=1000B</a:t>
            </a:r>
            <a:r>
              <a:rPr lang="en-US" altLang="zh-CN" dirty="0">
                <a:solidFill>
                  <a:srgbClr val="000000"/>
                </a:solidFill>
                <a:ea typeface="黑体" panose="02010609060101010101" pitchFamily="49" charset="-122"/>
              </a:rPr>
              <a:t>)</a:t>
            </a:r>
          </a:p>
          <a:p>
            <a:pPr marL="342900" indent="-342900">
              <a:lnSpc>
                <a:spcPct val="100000"/>
              </a:lnSpc>
              <a:buNone/>
            </a:pPr>
            <a:r>
              <a:rPr lang="en-US" altLang="zh-CN" dirty="0">
                <a:solidFill>
                  <a:srgbClr val="000000"/>
                </a:solidFill>
                <a:ea typeface="黑体" panose="02010609060101010101" pitchFamily="49" charset="-122"/>
              </a:rPr>
              <a:t>                       -8 (+8) ~ 0000</a:t>
            </a:r>
            <a:r>
              <a:rPr lang="en-US" altLang="zh-CN" dirty="0">
                <a:solidFill>
                  <a:srgbClr val="0000FF"/>
                </a:solidFill>
                <a:ea typeface="黑体" panose="02010609060101010101" pitchFamily="49" charset="-122"/>
              </a:rPr>
              <a:t>B</a:t>
            </a:r>
            <a:endParaRPr lang="en-US" altLang="zh-CN" baseline="-25000" dirty="0">
              <a:solidFill>
                <a:srgbClr val="000000"/>
              </a:solidFill>
              <a:ea typeface="黑体" panose="02010609060101010101" pitchFamily="49" charset="-122"/>
            </a:endParaRPr>
          </a:p>
          <a:p>
            <a:pPr marL="342900" indent="-342900">
              <a:lnSpc>
                <a:spcPct val="100000"/>
              </a:lnSpc>
              <a:buNone/>
            </a:pPr>
            <a:r>
              <a:rPr lang="en-US" altLang="zh-CN" dirty="0">
                <a:solidFill>
                  <a:srgbClr val="000000"/>
                </a:solidFill>
                <a:ea typeface="黑体" panose="02010609060101010101" pitchFamily="49" charset="-122"/>
              </a:rPr>
              <a:t>                       -7 (+8) ~ 0001</a:t>
            </a:r>
            <a:r>
              <a:rPr lang="en-US" altLang="zh-CN" dirty="0">
                <a:solidFill>
                  <a:srgbClr val="0000FF"/>
                </a:solidFill>
                <a:ea typeface="黑体" panose="02010609060101010101" pitchFamily="49" charset="-122"/>
              </a:rPr>
              <a:t>B</a:t>
            </a:r>
            <a:endParaRPr lang="en-US" altLang="zh-CN" dirty="0">
              <a:solidFill>
                <a:srgbClr val="000000"/>
              </a:solidFill>
              <a:ea typeface="黑体" panose="02010609060101010101" pitchFamily="49" charset="-122"/>
            </a:endParaRPr>
          </a:p>
          <a:p>
            <a:pPr marL="342900" indent="-342900">
              <a:lnSpc>
                <a:spcPct val="100000"/>
              </a:lnSpc>
              <a:buNone/>
            </a:pPr>
            <a:r>
              <a:rPr lang="en-US" altLang="zh-CN" dirty="0">
                <a:solidFill>
                  <a:srgbClr val="000000"/>
                </a:solidFill>
                <a:ea typeface="黑体" panose="02010609060101010101" pitchFamily="49" charset="-122"/>
              </a:rPr>
              <a:t>                               …</a:t>
            </a:r>
          </a:p>
          <a:p>
            <a:pPr marL="342900" indent="-342900">
              <a:lnSpc>
                <a:spcPct val="100000"/>
              </a:lnSpc>
              <a:buNone/>
            </a:pPr>
            <a:r>
              <a:rPr lang="en-US" altLang="zh-CN" dirty="0">
                <a:solidFill>
                  <a:srgbClr val="000000"/>
                </a:solidFill>
                <a:ea typeface="黑体" panose="02010609060101010101" pitchFamily="49" charset="-122"/>
              </a:rPr>
              <a:t>		           0  (+8) ~ 1000</a:t>
            </a:r>
            <a:r>
              <a:rPr lang="en-US" altLang="zh-CN" dirty="0">
                <a:solidFill>
                  <a:srgbClr val="0000FF"/>
                </a:solidFill>
                <a:ea typeface="黑体" panose="02010609060101010101" pitchFamily="49" charset="-122"/>
              </a:rPr>
              <a:t>B</a:t>
            </a:r>
            <a:endParaRPr lang="en-US" altLang="zh-CN" dirty="0">
              <a:solidFill>
                <a:srgbClr val="000000"/>
              </a:solidFill>
              <a:ea typeface="黑体" panose="02010609060101010101" pitchFamily="49" charset="-122"/>
            </a:endParaRPr>
          </a:p>
          <a:p>
            <a:pPr marL="342900" indent="-342900">
              <a:lnSpc>
                <a:spcPct val="100000"/>
              </a:lnSpc>
              <a:buNone/>
            </a:pPr>
            <a:r>
              <a:rPr lang="en-US" altLang="zh-CN" dirty="0">
                <a:solidFill>
                  <a:srgbClr val="000000"/>
                </a:solidFill>
                <a:ea typeface="黑体" panose="02010609060101010101" pitchFamily="49" charset="-122"/>
              </a:rPr>
              <a:t> 			      … </a:t>
            </a:r>
          </a:p>
          <a:p>
            <a:pPr marL="342900" indent="-342900">
              <a:lnSpc>
                <a:spcPct val="100000"/>
              </a:lnSpc>
              <a:buNone/>
            </a:pPr>
            <a:r>
              <a:rPr lang="en-US" altLang="zh-CN" dirty="0">
                <a:solidFill>
                  <a:srgbClr val="000000"/>
                </a:solidFill>
                <a:ea typeface="黑体" panose="02010609060101010101" pitchFamily="49" charset="-122"/>
              </a:rPr>
              <a:t>                      +7 (+8) ~ 1111</a:t>
            </a:r>
            <a:r>
              <a:rPr lang="en-US" altLang="zh-CN" dirty="0">
                <a:solidFill>
                  <a:srgbClr val="0000FF"/>
                </a:solidFill>
                <a:ea typeface="黑体" panose="02010609060101010101" pitchFamily="49" charset="-122"/>
              </a:rPr>
              <a:t>B</a:t>
            </a:r>
            <a:endParaRPr lang="en-US" altLang="zh-CN" dirty="0">
              <a:solidFill>
                <a:srgbClr val="000000"/>
              </a:solidFill>
              <a:ea typeface="黑体" panose="02010609060101010101" pitchFamily="49" charset="-122"/>
            </a:endParaRPr>
          </a:p>
          <a:p>
            <a:pPr marL="342900" indent="-342900">
              <a:lnSpc>
                <a:spcPct val="110000"/>
              </a:lnSpc>
              <a:buNone/>
            </a:pPr>
            <a:r>
              <a:rPr lang="en-US" altLang="zh-CN" dirty="0">
                <a:solidFill>
                  <a:srgbClr val="000000"/>
                </a:solidFill>
                <a:ea typeface="黑体" panose="02010609060101010101" pitchFamily="49" charset="-122"/>
              </a:rPr>
              <a:t>°</a:t>
            </a:r>
            <a:r>
              <a:rPr lang="zh-CN" altLang="en-US" dirty="0">
                <a:solidFill>
                  <a:srgbClr val="000000"/>
                </a:solidFill>
                <a:ea typeface="黑体" panose="02010609060101010101" pitchFamily="49" charset="-122"/>
              </a:rPr>
              <a:t>为什么要用移码来表示指数（阶码）</a:t>
            </a:r>
            <a:r>
              <a:rPr lang="en-US" altLang="zh-CN" dirty="0">
                <a:solidFill>
                  <a:srgbClr val="000000"/>
                </a:solidFill>
                <a:ea typeface="黑体" panose="02010609060101010101" pitchFamily="49" charset="-122"/>
              </a:rPr>
              <a:t>?</a:t>
            </a:r>
          </a:p>
          <a:p>
            <a:pPr marL="342900" indent="-342900">
              <a:lnSpc>
                <a:spcPct val="110000"/>
              </a:lnSpc>
              <a:buNone/>
            </a:pPr>
            <a:r>
              <a:rPr lang="en-US" altLang="zh-CN" dirty="0">
                <a:solidFill>
                  <a:srgbClr val="000000"/>
                </a:solidFill>
                <a:ea typeface="黑体" panose="02010609060101010101" pitchFamily="49" charset="-122"/>
              </a:rPr>
              <a:t>      </a:t>
            </a:r>
            <a:r>
              <a:rPr lang="zh-CN" altLang="en-US" dirty="0">
                <a:solidFill>
                  <a:srgbClr val="0000FF"/>
                </a:solidFill>
                <a:ea typeface="黑体" panose="02010609060101010101" pitchFamily="49" charset="-122"/>
              </a:rPr>
              <a:t>便于浮点数加减运算时的对阶操作（比较大小）</a:t>
            </a:r>
          </a:p>
        </p:txBody>
      </p:sp>
      <p:sp>
        <p:nvSpPr>
          <p:cNvPr id="306181" name="Text Box 5"/>
          <p:cNvSpPr txBox="1"/>
          <p:nvPr/>
        </p:nvSpPr>
        <p:spPr>
          <a:xfrm>
            <a:off x="477838" y="5578475"/>
            <a:ext cx="3643312" cy="457200"/>
          </a:xfrm>
          <a:prstGeom prst="rect">
            <a:avLst/>
          </a:prstGeom>
          <a:noFill/>
          <a:ln w="12700">
            <a:noFill/>
          </a:ln>
        </p:spPr>
        <p:txBody>
          <a:bodyPr anchor="t" anchorCtr="0">
            <a:spAutoFit/>
          </a:bodyPr>
          <a:lstStyle/>
          <a:p>
            <a:pPr eaLnBrk="0" hangingPunct="0">
              <a:spcBef>
                <a:spcPct val="50000"/>
              </a:spcBef>
            </a:pPr>
            <a:r>
              <a:rPr lang="zh-CN" altLang="en-US" sz="2000" dirty="0">
                <a:latin typeface="Arial" panose="020B0604020202020204" pitchFamily="34" charset="0"/>
                <a:ea typeface="宋体" panose="02010600030101010101" pitchFamily="2" charset="-122"/>
              </a:rPr>
              <a:t>例：</a:t>
            </a:r>
            <a:r>
              <a:rPr lang="en-US" altLang="zh-CN" sz="2400" dirty="0">
                <a:latin typeface="Arial" panose="020B0604020202020204" pitchFamily="34" charset="0"/>
              </a:rPr>
              <a:t>1.01 x2</a:t>
            </a:r>
            <a:r>
              <a:rPr lang="en-US" altLang="zh-CN" sz="2400" baseline="30000" dirty="0">
                <a:latin typeface="Arial" panose="020B0604020202020204" pitchFamily="34" charset="0"/>
              </a:rPr>
              <a:t>-1</a:t>
            </a:r>
            <a:r>
              <a:rPr lang="en-US" altLang="zh-CN" sz="2400" dirty="0">
                <a:latin typeface="Arial" panose="020B0604020202020204" pitchFamily="34" charset="0"/>
              </a:rPr>
              <a:t>+1.11 x2</a:t>
            </a:r>
            <a:r>
              <a:rPr lang="en-US" altLang="zh-CN" sz="2400" baseline="30000" dirty="0">
                <a:latin typeface="Arial" panose="020B0604020202020204" pitchFamily="34" charset="0"/>
              </a:rPr>
              <a:t>3 </a:t>
            </a:r>
            <a:endParaRPr lang="zh-CN" altLang="en-US" sz="2400" dirty="0">
              <a:latin typeface="Times New Roman" panose="02020603050405020304" pitchFamily="18" charset="0"/>
              <a:ea typeface="Arial" panose="020B0604020202020204" pitchFamily="34" charset="0"/>
            </a:endParaRPr>
          </a:p>
        </p:txBody>
      </p:sp>
      <p:grpSp>
        <p:nvGrpSpPr>
          <p:cNvPr id="2" name="Group 15"/>
          <p:cNvGrpSpPr/>
          <p:nvPr/>
        </p:nvGrpSpPr>
        <p:grpSpPr>
          <a:xfrm>
            <a:off x="3738563" y="5930900"/>
            <a:ext cx="1244600" cy="623888"/>
            <a:chOff x="2349" y="3595"/>
            <a:chExt cx="784" cy="393"/>
          </a:xfrm>
        </p:grpSpPr>
        <p:sp>
          <p:nvSpPr>
            <p:cNvPr id="108549" name="AutoShape 9"/>
            <p:cNvSpPr/>
            <p:nvPr/>
          </p:nvSpPr>
          <p:spPr>
            <a:xfrm>
              <a:off x="2356" y="3595"/>
              <a:ext cx="777" cy="393"/>
            </a:xfrm>
            <a:prstGeom prst="rightArrow">
              <a:avLst>
                <a:gd name="adj1" fmla="val 50000"/>
                <a:gd name="adj2" fmla="val 49390"/>
              </a:avLst>
            </a:prstGeom>
            <a:noFill/>
            <a:ln w="12700" cap="flat" cmpd="sng">
              <a:solidFill>
                <a:srgbClr val="3333FF"/>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08550" name="Text Box 10"/>
            <p:cNvSpPr txBox="1"/>
            <p:nvPr/>
          </p:nvSpPr>
          <p:spPr>
            <a:xfrm>
              <a:off x="2349" y="3676"/>
              <a:ext cx="732" cy="231"/>
            </a:xfrm>
            <a:prstGeom prst="rect">
              <a:avLst/>
            </a:prstGeom>
            <a:noFill/>
            <a:ln w="12700">
              <a:noFill/>
            </a:ln>
          </p:spPr>
          <p:txBody>
            <a:bodyPr anchor="t" anchorCtr="0">
              <a:spAutoFit/>
            </a:bodyPr>
            <a:lstStyle/>
            <a:p>
              <a:pPr eaLnBrk="0" hangingPunct="0">
                <a:spcBef>
                  <a:spcPct val="50000"/>
                </a:spcBef>
              </a:pPr>
              <a:r>
                <a:rPr lang="zh-CN" altLang="en-US" sz="1800" dirty="0">
                  <a:latin typeface="Times New Roman" panose="02020603050405020304" pitchFamily="18" charset="0"/>
                  <a:ea typeface="黑体" panose="02010609060101010101" pitchFamily="49" charset="-122"/>
                </a:rPr>
                <a:t>简化比较</a:t>
              </a:r>
            </a:p>
          </p:txBody>
        </p:sp>
      </p:grpSp>
      <p:grpSp>
        <p:nvGrpSpPr>
          <p:cNvPr id="3" name="Group 14"/>
          <p:cNvGrpSpPr/>
          <p:nvPr/>
        </p:nvGrpSpPr>
        <p:grpSpPr>
          <a:xfrm>
            <a:off x="1028700" y="5965825"/>
            <a:ext cx="2859088" cy="671513"/>
            <a:chOff x="722" y="3620"/>
            <a:chExt cx="1581" cy="423"/>
          </a:xfrm>
        </p:grpSpPr>
        <p:sp>
          <p:nvSpPr>
            <p:cNvPr id="108552" name="Text Box 7"/>
            <p:cNvSpPr txBox="1"/>
            <p:nvPr/>
          </p:nvSpPr>
          <p:spPr>
            <a:xfrm>
              <a:off x="722" y="3620"/>
              <a:ext cx="1581" cy="250"/>
            </a:xfrm>
            <a:prstGeom prst="rect">
              <a:avLst/>
            </a:prstGeom>
            <a:noFill/>
            <a:ln w="12700">
              <a:noFill/>
            </a:ln>
          </p:spPr>
          <p:txBody>
            <a:bodyPr anchor="t" anchorCtr="0">
              <a:spAutoFit/>
            </a:bodyPr>
            <a:lstStyle/>
            <a:p>
              <a:pPr eaLnBrk="0" hangingPunct="0">
                <a:spcBef>
                  <a:spcPct val="50000"/>
                </a:spcBef>
              </a:pPr>
              <a:r>
                <a:rPr lang="zh-CN" altLang="en-US" sz="2000" dirty="0">
                  <a:solidFill>
                    <a:srgbClr val="CC0000"/>
                  </a:solidFill>
                  <a:latin typeface="Arial" panose="020B0604020202020204" pitchFamily="34" charset="0"/>
                  <a:ea typeface="宋体" panose="02010600030101010101" pitchFamily="2" charset="-122"/>
                </a:rPr>
                <a:t>补码： </a:t>
              </a:r>
              <a:r>
                <a:rPr lang="en-US" altLang="zh-CN" sz="2000" dirty="0">
                  <a:solidFill>
                    <a:srgbClr val="CC0000"/>
                  </a:solidFill>
                  <a:latin typeface="Arial" panose="020B0604020202020204" pitchFamily="34" charset="0"/>
                </a:rPr>
                <a:t>111 &lt; 011 ?</a:t>
              </a:r>
              <a:endParaRPr lang="en-US" altLang="zh-CN" sz="2000" dirty="0">
                <a:solidFill>
                  <a:srgbClr val="CC0000"/>
                </a:solidFill>
                <a:latin typeface="Arial" panose="020B0604020202020204" pitchFamily="34" charset="0"/>
                <a:ea typeface="Arial" panose="020B0604020202020204" pitchFamily="34" charset="0"/>
              </a:endParaRPr>
            </a:p>
          </p:txBody>
        </p:sp>
        <p:sp>
          <p:nvSpPr>
            <p:cNvPr id="108553" name="Rectangle 11"/>
            <p:cNvSpPr/>
            <p:nvPr/>
          </p:nvSpPr>
          <p:spPr>
            <a:xfrm>
              <a:off x="1004" y="3793"/>
              <a:ext cx="915" cy="250"/>
            </a:xfrm>
            <a:prstGeom prst="rect">
              <a:avLst/>
            </a:prstGeom>
            <a:noFill/>
            <a:ln w="12700">
              <a:noFill/>
            </a:ln>
          </p:spPr>
          <p:txBody>
            <a:bodyPr wrap="none" anchor="t" anchorCtr="0">
              <a:spAutoFit/>
            </a:bodyPr>
            <a:lstStyle/>
            <a:p>
              <a:pPr eaLnBrk="0" hangingPunct="0"/>
              <a:r>
                <a:rPr lang="en-US" altLang="zh-CN" sz="2000" dirty="0">
                  <a:solidFill>
                    <a:srgbClr val="CC0000"/>
                  </a:solidFill>
                  <a:latin typeface="Arial" panose="020B0604020202020204" pitchFamily="34" charset="0"/>
                </a:rPr>
                <a:t>    (-1)</a:t>
              </a:r>
              <a:r>
                <a:rPr lang="zh-CN" altLang="en-US" sz="2000" dirty="0">
                  <a:solidFill>
                    <a:srgbClr val="CC0000"/>
                  </a:solidFill>
                  <a:latin typeface="Arial" panose="020B0604020202020204" pitchFamily="34" charset="0"/>
                  <a:ea typeface="宋体" panose="02010600030101010101" pitchFamily="2" charset="-122"/>
                </a:rPr>
                <a:t>       </a:t>
              </a:r>
              <a:r>
                <a:rPr lang="en-US" altLang="zh-CN" sz="2000" dirty="0">
                  <a:solidFill>
                    <a:srgbClr val="CC0000"/>
                  </a:solidFill>
                  <a:latin typeface="Arial" panose="020B0604020202020204" pitchFamily="34" charset="0"/>
                </a:rPr>
                <a:t>(3)</a:t>
              </a:r>
              <a:endParaRPr lang="en-US" altLang="zh-CN" sz="2000" dirty="0">
                <a:solidFill>
                  <a:srgbClr val="CC0000"/>
                </a:solidFill>
                <a:latin typeface="Arial" panose="020B0604020202020204" pitchFamily="34" charset="0"/>
                <a:ea typeface="Arial" panose="020B0604020202020204" pitchFamily="34" charset="0"/>
              </a:endParaRPr>
            </a:p>
          </p:txBody>
        </p:sp>
      </p:grpSp>
      <p:grpSp>
        <p:nvGrpSpPr>
          <p:cNvPr id="4" name="Group 16"/>
          <p:cNvGrpSpPr/>
          <p:nvPr/>
        </p:nvGrpSpPr>
        <p:grpSpPr>
          <a:xfrm>
            <a:off x="4924425" y="5511800"/>
            <a:ext cx="3643313" cy="1081088"/>
            <a:chOff x="3040" y="3355"/>
            <a:chExt cx="2295" cy="681"/>
          </a:xfrm>
        </p:grpSpPr>
        <p:sp>
          <p:nvSpPr>
            <p:cNvPr id="108555" name="Text Box 6"/>
            <p:cNvSpPr txBox="1"/>
            <p:nvPr/>
          </p:nvSpPr>
          <p:spPr>
            <a:xfrm>
              <a:off x="3040" y="3355"/>
              <a:ext cx="2295" cy="288"/>
            </a:xfrm>
            <a:prstGeom prst="rect">
              <a:avLst/>
            </a:prstGeom>
            <a:noFill/>
            <a:ln w="12700">
              <a:noFill/>
            </a:ln>
          </p:spPr>
          <p:txBody>
            <a:bodyPr anchor="t" anchorCtr="0">
              <a:spAutoFit/>
            </a:bodyPr>
            <a:lstStyle/>
            <a:p>
              <a:pPr eaLnBrk="0" hangingPunct="0">
                <a:spcBef>
                  <a:spcPct val="50000"/>
                </a:spcBef>
              </a:pPr>
              <a:r>
                <a:rPr lang="en-US" altLang="zh-CN" sz="2400" dirty="0">
                  <a:latin typeface="Arial" panose="020B0604020202020204" pitchFamily="34" charset="0"/>
                </a:rPr>
                <a:t>1.01 x2</a:t>
              </a:r>
              <a:r>
                <a:rPr lang="en-US" altLang="zh-CN" sz="2400" baseline="30000" dirty="0">
                  <a:latin typeface="Arial" panose="020B0604020202020204" pitchFamily="34" charset="0"/>
                </a:rPr>
                <a:t>-1</a:t>
              </a:r>
              <a:r>
                <a:rPr lang="en-US" altLang="zh-CN" sz="2400" baseline="30000" dirty="0">
                  <a:solidFill>
                    <a:srgbClr val="CC0000"/>
                  </a:solidFill>
                  <a:latin typeface="Arial" panose="020B0604020202020204" pitchFamily="34" charset="0"/>
                </a:rPr>
                <a:t>+4</a:t>
              </a:r>
              <a:r>
                <a:rPr lang="en-US" altLang="zh-CN" sz="2400" dirty="0">
                  <a:latin typeface="Arial" panose="020B0604020202020204" pitchFamily="34" charset="0"/>
                </a:rPr>
                <a:t>+1.11 x2</a:t>
              </a:r>
              <a:r>
                <a:rPr lang="en-US" altLang="zh-CN" sz="2400" baseline="30000" dirty="0">
                  <a:latin typeface="Arial" panose="020B0604020202020204" pitchFamily="34" charset="0"/>
                </a:rPr>
                <a:t>3</a:t>
              </a:r>
              <a:r>
                <a:rPr lang="en-US" altLang="zh-CN" sz="2400" baseline="30000" dirty="0">
                  <a:solidFill>
                    <a:srgbClr val="CC0000"/>
                  </a:solidFill>
                  <a:latin typeface="Arial" panose="020B0604020202020204" pitchFamily="34" charset="0"/>
                </a:rPr>
                <a:t>+4</a:t>
              </a:r>
              <a:r>
                <a:rPr lang="en-US" altLang="zh-CN" sz="2000" baseline="30000" dirty="0">
                  <a:latin typeface="Arial" panose="020B0604020202020204" pitchFamily="34" charset="0"/>
                </a:rPr>
                <a:t> </a:t>
              </a:r>
              <a:endParaRPr lang="zh-CN" altLang="en-US" sz="2000" dirty="0">
                <a:latin typeface="Times New Roman" panose="02020603050405020304" pitchFamily="18" charset="0"/>
                <a:ea typeface="Arial" panose="020B0604020202020204" pitchFamily="34" charset="0"/>
              </a:endParaRPr>
            </a:p>
          </p:txBody>
        </p:sp>
        <p:sp>
          <p:nvSpPr>
            <p:cNvPr id="108556" name="Text Box 12"/>
            <p:cNvSpPr txBox="1"/>
            <p:nvPr/>
          </p:nvSpPr>
          <p:spPr>
            <a:xfrm>
              <a:off x="3253" y="3602"/>
              <a:ext cx="1581" cy="250"/>
            </a:xfrm>
            <a:prstGeom prst="rect">
              <a:avLst/>
            </a:prstGeom>
            <a:noFill/>
            <a:ln w="12700">
              <a:noFill/>
            </a:ln>
          </p:spPr>
          <p:txBody>
            <a:bodyPr anchor="t" anchorCtr="0">
              <a:spAutoFit/>
            </a:bodyPr>
            <a:lstStyle/>
            <a:p>
              <a:pPr eaLnBrk="0" hangingPunct="0">
                <a:spcBef>
                  <a:spcPct val="50000"/>
                </a:spcBef>
              </a:pPr>
              <a:r>
                <a:rPr lang="zh-CN" altLang="en-US" sz="2000" dirty="0">
                  <a:solidFill>
                    <a:srgbClr val="CC0000"/>
                  </a:solidFill>
                  <a:latin typeface="Arial" panose="020B0604020202020204" pitchFamily="34" charset="0"/>
                  <a:ea typeface="宋体" panose="02010600030101010101" pitchFamily="2" charset="-122"/>
                </a:rPr>
                <a:t>移码：</a:t>
              </a:r>
              <a:r>
                <a:rPr lang="en-US" altLang="zh-CN" sz="2000" dirty="0">
                  <a:solidFill>
                    <a:srgbClr val="CC0000"/>
                  </a:solidFill>
                  <a:latin typeface="Arial" panose="020B0604020202020204" pitchFamily="34" charset="0"/>
                </a:rPr>
                <a:t>011 &lt; 111</a:t>
              </a:r>
              <a:endParaRPr lang="zh-CN" altLang="en-US" sz="2000" dirty="0">
                <a:solidFill>
                  <a:srgbClr val="CC0000"/>
                </a:solidFill>
                <a:latin typeface="Comic Sans MS" panose="030F0702030302020204" pitchFamily="66" charset="0"/>
                <a:ea typeface="Times New Roman" panose="02020603050405020304" pitchFamily="18" charset="0"/>
              </a:endParaRPr>
            </a:p>
          </p:txBody>
        </p:sp>
        <p:sp>
          <p:nvSpPr>
            <p:cNvPr id="108557" name="Rectangle 13"/>
            <p:cNvSpPr/>
            <p:nvPr/>
          </p:nvSpPr>
          <p:spPr>
            <a:xfrm>
              <a:off x="3616" y="3784"/>
              <a:ext cx="983" cy="252"/>
            </a:xfrm>
            <a:prstGeom prst="rect">
              <a:avLst/>
            </a:prstGeom>
            <a:noFill/>
            <a:ln w="12700">
              <a:noFill/>
            </a:ln>
          </p:spPr>
          <p:txBody>
            <a:bodyPr wrap="none" anchor="t" anchorCtr="0">
              <a:spAutoFit/>
            </a:bodyPr>
            <a:lstStyle/>
            <a:p>
              <a:pPr eaLnBrk="0" hangingPunct="0"/>
              <a:r>
                <a:rPr lang="en-US" altLang="zh-CN" sz="1800" dirty="0">
                  <a:solidFill>
                    <a:srgbClr val="CC0000"/>
                  </a:solidFill>
                  <a:latin typeface="Arial" panose="020B0604020202020204" pitchFamily="34" charset="0"/>
                </a:rPr>
                <a:t>    </a:t>
              </a:r>
              <a:r>
                <a:rPr lang="en-US" altLang="zh-CN" sz="2000" dirty="0">
                  <a:solidFill>
                    <a:srgbClr val="CC0000"/>
                  </a:solidFill>
                  <a:latin typeface="Arial" panose="020B0604020202020204" pitchFamily="34" charset="0"/>
                </a:rPr>
                <a:t>(3)</a:t>
              </a:r>
              <a:r>
                <a:rPr lang="zh-CN" altLang="en-US" sz="2000" dirty="0">
                  <a:solidFill>
                    <a:srgbClr val="CC0000"/>
                  </a:solidFill>
                  <a:latin typeface="Arial" panose="020B0604020202020204" pitchFamily="34" charset="0"/>
                  <a:ea typeface="宋体" panose="02010600030101010101" pitchFamily="2" charset="-122"/>
                </a:rPr>
                <a:t>       </a:t>
              </a:r>
              <a:r>
                <a:rPr lang="en-US" altLang="zh-CN" sz="2000" dirty="0">
                  <a:solidFill>
                    <a:srgbClr val="CC0000"/>
                  </a:solidFill>
                  <a:latin typeface="Arial" panose="020B0604020202020204" pitchFamily="34" charset="0"/>
                </a:rPr>
                <a:t>(7)</a:t>
              </a:r>
              <a:endParaRPr lang="en-US" altLang="zh-CN" sz="2000" dirty="0">
                <a:solidFill>
                  <a:srgbClr val="CC0000"/>
                </a:solidFill>
                <a:latin typeface="Arial" panose="020B0604020202020204" pitchFamily="34" charset="0"/>
                <a:ea typeface="Arial" panose="020B0604020202020204" pitchFamily="34" charset="0"/>
              </a:endParaRPr>
            </a:p>
          </p:txBody>
        </p:sp>
      </p:grpSp>
      <p:sp>
        <p:nvSpPr>
          <p:cNvPr id="306193" name="Text Box 17"/>
          <p:cNvSpPr txBox="1"/>
          <p:nvPr/>
        </p:nvSpPr>
        <p:spPr>
          <a:xfrm>
            <a:off x="5713413" y="4065588"/>
            <a:ext cx="2803525" cy="830262"/>
          </a:xfrm>
          <a:prstGeom prst="rect">
            <a:avLst/>
          </a:prstGeom>
          <a:noFill/>
          <a:ln w="12700">
            <a:noFill/>
          </a:ln>
        </p:spPr>
        <p:txBody>
          <a:bodyPr anchor="t" anchorCtr="0">
            <a:spAutoFit/>
          </a:bodyPr>
          <a:lstStyle/>
          <a:p>
            <a:pPr eaLnBrk="0" hangingPunct="0">
              <a:spcBef>
                <a:spcPct val="50000"/>
              </a:spcBef>
            </a:pPr>
            <a:r>
              <a:rPr lang="zh-CN" altLang="en-US" sz="2400" dirty="0">
                <a:solidFill>
                  <a:srgbClr val="CC0000"/>
                </a:solidFill>
                <a:latin typeface="黑体" panose="02010609060101010101" pitchFamily="49" charset="-122"/>
                <a:ea typeface="黑体" panose="02010609060101010101" pitchFamily="49" charset="-122"/>
              </a:rPr>
              <a:t>移码主要用来表示浮点数阶码！</a:t>
            </a:r>
          </a:p>
        </p:txBody>
      </p:sp>
      <p:sp>
        <p:nvSpPr>
          <p:cNvPr id="306194" name="Text Box 18"/>
          <p:cNvSpPr txBox="1"/>
          <p:nvPr/>
        </p:nvSpPr>
        <p:spPr>
          <a:xfrm>
            <a:off x="4746625" y="2763838"/>
            <a:ext cx="3684588" cy="1004887"/>
          </a:xfrm>
          <a:prstGeom prst="rect">
            <a:avLst/>
          </a:prstGeom>
          <a:noFill/>
          <a:ln w="12700">
            <a:noFill/>
          </a:ln>
        </p:spPr>
        <p:txBody>
          <a:bodyPr anchor="t" anchorCtr="0">
            <a:spAutoFit/>
          </a:bodyPr>
          <a:lstStyle/>
          <a:p>
            <a:pPr eaLnBrk="0" hangingPunct="0">
              <a:spcBef>
                <a:spcPct val="50000"/>
              </a:spcBef>
            </a:pPr>
            <a:r>
              <a:rPr lang="en-US" altLang="zh-CN" sz="2400" dirty="0">
                <a:solidFill>
                  <a:srgbClr val="CC0000"/>
                </a:solidFill>
                <a:latin typeface="黑体" panose="02010609060101010101" pitchFamily="49" charset="-122"/>
                <a:ea typeface="黑体" panose="02010609060101010101" pitchFamily="49" charset="-122"/>
              </a:rPr>
              <a:t>0</a:t>
            </a:r>
            <a:r>
              <a:rPr lang="zh-CN" altLang="en-US" sz="2400" dirty="0">
                <a:solidFill>
                  <a:srgbClr val="CC0000"/>
                </a:solidFill>
                <a:latin typeface="黑体" panose="02010609060101010101" pitchFamily="49" charset="-122"/>
                <a:ea typeface="黑体" panose="02010609060101010101" pitchFamily="49" charset="-122"/>
              </a:rPr>
              <a:t>的移码表示唯一</a:t>
            </a:r>
          </a:p>
          <a:p>
            <a:pPr eaLnBrk="0" hangingPunct="0">
              <a:spcBef>
                <a:spcPct val="50000"/>
              </a:spcBef>
            </a:pPr>
            <a:r>
              <a:rPr lang="zh-CN" altLang="en-US" sz="2400" dirty="0">
                <a:solidFill>
                  <a:srgbClr val="CC0000"/>
                </a:solidFill>
                <a:latin typeface="黑体" panose="02010609060101010101" pitchFamily="49" charset="-122"/>
                <a:ea typeface="黑体" panose="02010609060101010101" pitchFamily="49" charset="-122"/>
              </a:rPr>
              <a:t>移码和补码仅第一位不同</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06179">
                                            <p:txEl>
                                              <p:pRg st="1" end="1"/>
                                            </p:txEl>
                                          </p:spTgt>
                                        </p:tgtEl>
                                        <p:attrNameLst>
                                          <p:attrName>style.visibility</p:attrName>
                                        </p:attrNameLst>
                                      </p:cBhvr>
                                      <p:to>
                                        <p:strVal val="visible"/>
                                      </p:to>
                                    </p:set>
                                    <p:animEffect transition="in" filter="blinds(horizontal)">
                                      <p:cBhvr>
                                        <p:cTn id="7" dur="500"/>
                                        <p:tgtEl>
                                          <p:spTgt spid="30617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06179">
                                            <p:txEl>
                                              <p:pRg st="2" end="2"/>
                                            </p:txEl>
                                          </p:spTgt>
                                        </p:tgtEl>
                                        <p:attrNameLst>
                                          <p:attrName>style.visibility</p:attrName>
                                        </p:attrNameLst>
                                      </p:cBhvr>
                                      <p:to>
                                        <p:strVal val="visible"/>
                                      </p:to>
                                    </p:set>
                                    <p:animEffect transition="in" filter="blinds(horizontal)">
                                      <p:cBhvr>
                                        <p:cTn id="12" dur="500"/>
                                        <p:tgtEl>
                                          <p:spTgt spid="30617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06179">
                                            <p:txEl>
                                              <p:pRg st="3" end="3"/>
                                            </p:txEl>
                                          </p:spTgt>
                                        </p:tgtEl>
                                        <p:attrNameLst>
                                          <p:attrName>style.visibility</p:attrName>
                                        </p:attrNameLst>
                                      </p:cBhvr>
                                      <p:to>
                                        <p:strVal val="visible"/>
                                      </p:to>
                                    </p:set>
                                    <p:animEffect transition="in" filter="blinds(horizontal)">
                                      <p:cBhvr>
                                        <p:cTn id="17" dur="500"/>
                                        <p:tgtEl>
                                          <p:spTgt spid="30617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06179">
                                            <p:txEl>
                                              <p:pRg st="4" end="4"/>
                                            </p:txEl>
                                          </p:spTgt>
                                        </p:tgtEl>
                                        <p:attrNameLst>
                                          <p:attrName>style.visibility</p:attrName>
                                        </p:attrNameLst>
                                      </p:cBhvr>
                                      <p:to>
                                        <p:strVal val="visible"/>
                                      </p:to>
                                    </p:set>
                                    <p:animEffect transition="in" filter="blinds(horizontal)">
                                      <p:cBhvr>
                                        <p:cTn id="22" dur="500"/>
                                        <p:tgtEl>
                                          <p:spTgt spid="306179">
                                            <p:txEl>
                                              <p:pRg st="4" end="4"/>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306179">
                                            <p:txEl>
                                              <p:pRg st="5" end="5"/>
                                            </p:txEl>
                                          </p:spTgt>
                                        </p:tgtEl>
                                        <p:attrNameLst>
                                          <p:attrName>style.visibility</p:attrName>
                                        </p:attrNameLst>
                                      </p:cBhvr>
                                      <p:to>
                                        <p:strVal val="visible"/>
                                      </p:to>
                                    </p:set>
                                    <p:animEffect transition="in" filter="blinds(horizontal)">
                                      <p:cBhvr>
                                        <p:cTn id="25" dur="500"/>
                                        <p:tgtEl>
                                          <p:spTgt spid="306179">
                                            <p:txEl>
                                              <p:pRg st="5" end="5"/>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306179">
                                            <p:txEl>
                                              <p:pRg st="6" end="6"/>
                                            </p:txEl>
                                          </p:spTgt>
                                        </p:tgtEl>
                                        <p:attrNameLst>
                                          <p:attrName>style.visibility</p:attrName>
                                        </p:attrNameLst>
                                      </p:cBhvr>
                                      <p:to>
                                        <p:strVal val="visible"/>
                                      </p:to>
                                    </p:set>
                                    <p:animEffect transition="in" filter="blinds(horizontal)">
                                      <p:cBhvr>
                                        <p:cTn id="28" dur="500"/>
                                        <p:tgtEl>
                                          <p:spTgt spid="306179">
                                            <p:txEl>
                                              <p:pRg st="6" end="6"/>
                                            </p:txEl>
                                          </p:spTgt>
                                        </p:tgtEl>
                                      </p:cBhvr>
                                    </p:animEffect>
                                  </p:childTnLst>
                                </p:cTn>
                              </p:par>
                              <p:par>
                                <p:cTn id="29" presetID="3" presetClass="entr" presetSubtype="10" fill="hold" nodeType="withEffect">
                                  <p:stCondLst>
                                    <p:cond delay="0"/>
                                  </p:stCondLst>
                                  <p:childTnLst>
                                    <p:set>
                                      <p:cBhvr>
                                        <p:cTn id="30" dur="1" fill="hold">
                                          <p:stCondLst>
                                            <p:cond delay="0"/>
                                          </p:stCondLst>
                                        </p:cTn>
                                        <p:tgtEl>
                                          <p:spTgt spid="306179">
                                            <p:txEl>
                                              <p:pRg st="7" end="7"/>
                                            </p:txEl>
                                          </p:spTgt>
                                        </p:tgtEl>
                                        <p:attrNameLst>
                                          <p:attrName>style.visibility</p:attrName>
                                        </p:attrNameLst>
                                      </p:cBhvr>
                                      <p:to>
                                        <p:strVal val="visible"/>
                                      </p:to>
                                    </p:set>
                                    <p:animEffect transition="in" filter="blinds(horizontal)">
                                      <p:cBhvr>
                                        <p:cTn id="31" dur="500"/>
                                        <p:tgtEl>
                                          <p:spTgt spid="306179">
                                            <p:txEl>
                                              <p:pRg st="7" end="7"/>
                                            </p:txEl>
                                          </p:spTgt>
                                        </p:tgtEl>
                                      </p:cBhvr>
                                    </p:animEffect>
                                  </p:childTnLst>
                                </p:cTn>
                              </p:par>
                              <p:par>
                                <p:cTn id="32" presetID="3" presetClass="entr" presetSubtype="10" fill="hold" nodeType="withEffect">
                                  <p:stCondLst>
                                    <p:cond delay="0"/>
                                  </p:stCondLst>
                                  <p:childTnLst>
                                    <p:set>
                                      <p:cBhvr>
                                        <p:cTn id="33" dur="1" fill="hold">
                                          <p:stCondLst>
                                            <p:cond delay="0"/>
                                          </p:stCondLst>
                                        </p:cTn>
                                        <p:tgtEl>
                                          <p:spTgt spid="306179">
                                            <p:txEl>
                                              <p:pRg st="8" end="8"/>
                                            </p:txEl>
                                          </p:spTgt>
                                        </p:tgtEl>
                                        <p:attrNameLst>
                                          <p:attrName>style.visibility</p:attrName>
                                        </p:attrNameLst>
                                      </p:cBhvr>
                                      <p:to>
                                        <p:strVal val="visible"/>
                                      </p:to>
                                    </p:set>
                                    <p:animEffect transition="in" filter="blinds(horizontal)">
                                      <p:cBhvr>
                                        <p:cTn id="34" dur="500"/>
                                        <p:tgtEl>
                                          <p:spTgt spid="306179">
                                            <p:txEl>
                                              <p:pRg st="8" end="8"/>
                                            </p:txEl>
                                          </p:spTgt>
                                        </p:tgtEl>
                                      </p:cBhvr>
                                    </p:animEffect>
                                  </p:childTnLst>
                                </p:cTn>
                              </p:par>
                              <p:par>
                                <p:cTn id="35" presetID="3" presetClass="entr" presetSubtype="10" fill="hold" nodeType="withEffect">
                                  <p:stCondLst>
                                    <p:cond delay="0"/>
                                  </p:stCondLst>
                                  <p:childTnLst>
                                    <p:set>
                                      <p:cBhvr>
                                        <p:cTn id="36" dur="1" fill="hold">
                                          <p:stCondLst>
                                            <p:cond delay="0"/>
                                          </p:stCondLst>
                                        </p:cTn>
                                        <p:tgtEl>
                                          <p:spTgt spid="306179">
                                            <p:txEl>
                                              <p:pRg st="9" end="9"/>
                                            </p:txEl>
                                          </p:spTgt>
                                        </p:tgtEl>
                                        <p:attrNameLst>
                                          <p:attrName>style.visibility</p:attrName>
                                        </p:attrNameLst>
                                      </p:cBhvr>
                                      <p:to>
                                        <p:strVal val="visible"/>
                                      </p:to>
                                    </p:set>
                                    <p:animEffect transition="in" filter="blinds(horizontal)">
                                      <p:cBhvr>
                                        <p:cTn id="37" dur="500"/>
                                        <p:tgtEl>
                                          <p:spTgt spid="306179">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306194"/>
                                        </p:tgtEl>
                                        <p:attrNameLst>
                                          <p:attrName>style.visibility</p:attrName>
                                        </p:attrNameLst>
                                      </p:cBhvr>
                                      <p:to>
                                        <p:strVal val="visible"/>
                                      </p:to>
                                    </p:set>
                                    <p:animEffect transition="in" filter="blinds(horizontal)">
                                      <p:cBhvr>
                                        <p:cTn id="42" dur="500"/>
                                        <p:tgtEl>
                                          <p:spTgt spid="30619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306193"/>
                                        </p:tgtEl>
                                        <p:attrNameLst>
                                          <p:attrName>style.visibility</p:attrName>
                                        </p:attrNameLst>
                                      </p:cBhvr>
                                      <p:to>
                                        <p:strVal val="visible"/>
                                      </p:to>
                                    </p:set>
                                    <p:animEffect transition="in" filter="blinds(horizontal)">
                                      <p:cBhvr>
                                        <p:cTn id="47" dur="500"/>
                                        <p:tgtEl>
                                          <p:spTgt spid="306193"/>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306179">
                                            <p:txEl>
                                              <p:pRg st="10" end="10"/>
                                            </p:txEl>
                                          </p:spTgt>
                                        </p:tgtEl>
                                        <p:attrNameLst>
                                          <p:attrName>style.visibility</p:attrName>
                                        </p:attrNameLst>
                                      </p:cBhvr>
                                      <p:to>
                                        <p:strVal val="visible"/>
                                      </p:to>
                                    </p:set>
                                    <p:animEffect transition="in" filter="blinds(horizontal)">
                                      <p:cBhvr>
                                        <p:cTn id="52" dur="500"/>
                                        <p:tgtEl>
                                          <p:spTgt spid="306179">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306179">
                                            <p:txEl>
                                              <p:pRg st="11" end="11"/>
                                            </p:txEl>
                                          </p:spTgt>
                                        </p:tgtEl>
                                        <p:attrNameLst>
                                          <p:attrName>style.visibility</p:attrName>
                                        </p:attrNameLst>
                                      </p:cBhvr>
                                      <p:to>
                                        <p:strVal val="visible"/>
                                      </p:to>
                                    </p:set>
                                    <p:animEffect transition="in" filter="blinds(horizontal)">
                                      <p:cBhvr>
                                        <p:cTn id="57" dur="500"/>
                                        <p:tgtEl>
                                          <p:spTgt spid="306179">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306181"/>
                                        </p:tgtEl>
                                        <p:attrNameLst>
                                          <p:attrName>style.visibility</p:attrName>
                                        </p:attrNameLst>
                                      </p:cBhvr>
                                      <p:to>
                                        <p:strVal val="visible"/>
                                      </p:to>
                                    </p:set>
                                    <p:animEffect transition="in" filter="blinds(horizontal)">
                                      <p:cBhvr>
                                        <p:cTn id="62" dur="500"/>
                                        <p:tgtEl>
                                          <p:spTgt spid="306181"/>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3"/>
                                        </p:tgtEl>
                                        <p:attrNameLst>
                                          <p:attrName>style.visibility</p:attrName>
                                        </p:attrNameLst>
                                      </p:cBhvr>
                                      <p:to>
                                        <p:strVal val="visible"/>
                                      </p:to>
                                    </p:set>
                                    <p:animEffect transition="in" filter="blinds(horizontal)">
                                      <p:cBhvr>
                                        <p:cTn id="67" dur="500"/>
                                        <p:tgtEl>
                                          <p:spTgt spid="3"/>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2"/>
                                        </p:tgtEl>
                                        <p:attrNameLst>
                                          <p:attrName>style.visibility</p:attrName>
                                        </p:attrNameLst>
                                      </p:cBhvr>
                                      <p:to>
                                        <p:strVal val="visible"/>
                                      </p:to>
                                    </p:set>
                                    <p:animEffect transition="in" filter="blinds(horizontal)">
                                      <p:cBhvr>
                                        <p:cTn id="72" dur="500"/>
                                        <p:tgtEl>
                                          <p:spTgt spid="2"/>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4"/>
                                        </p:tgtEl>
                                        <p:attrNameLst>
                                          <p:attrName>style.visibility</p:attrName>
                                        </p:attrNameLst>
                                      </p:cBhvr>
                                      <p:to>
                                        <p:strVal val="visible"/>
                                      </p:to>
                                    </p:set>
                                    <p:animEffect transition="in" filter="blinds(horizontal)">
                                      <p:cBhvr>
                                        <p:cTn id="7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6181" grpId="0"/>
      <p:bldP spid="306193" grpId="0"/>
      <p:bldP spid="306194"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2"/>
          <p:cNvSpPr>
            <a:spLocks noGrp="1"/>
          </p:cNvSpPr>
          <p:nvPr>
            <p:ph type="title"/>
          </p:nvPr>
        </p:nvSpPr>
        <p:spPr>
          <a:xfrm>
            <a:off x="766763" y="190500"/>
            <a:ext cx="7858125" cy="533400"/>
          </a:xfrm>
        </p:spPr>
        <p:txBody>
          <a:bodyPr vert="horz" wrap="square" lIns="63500" tIns="25400" rIns="63500" bIns="25400" anchor="t" anchorCtr="0">
            <a:spAutoFit/>
          </a:bodyPr>
          <a:lstStyle/>
          <a:p>
            <a:pPr algn="ctr">
              <a:buNone/>
            </a:pPr>
            <a:r>
              <a:rPr lang="en-US" altLang="zh-CN" dirty="0">
                <a:ea typeface="宋体" panose="02010600030101010101" pitchFamily="2" charset="-122"/>
              </a:rPr>
              <a:t> </a:t>
            </a:r>
            <a:r>
              <a:rPr lang="en-US" altLang="zh-CN" sz="3600" dirty="0">
                <a:solidFill>
                  <a:srgbClr val="CC3300"/>
                </a:solidFill>
              </a:rPr>
              <a:t>Unsigned integer(</a:t>
            </a:r>
            <a:r>
              <a:rPr lang="zh-CN" altLang="en-US" sz="3600" dirty="0">
                <a:solidFill>
                  <a:srgbClr val="CC3300"/>
                </a:solidFill>
              </a:rPr>
              <a:t>无符号整数)</a:t>
            </a:r>
          </a:p>
        </p:txBody>
      </p:sp>
      <p:sp>
        <p:nvSpPr>
          <p:cNvPr id="275459" name="Rectangle 3"/>
          <p:cNvSpPr>
            <a:spLocks noGrp="1"/>
          </p:cNvSpPr>
          <p:nvPr>
            <p:ph idx="1"/>
          </p:nvPr>
        </p:nvSpPr>
        <p:spPr>
          <a:xfrm>
            <a:off x="119063" y="800100"/>
            <a:ext cx="8574087" cy="5718175"/>
          </a:xfrm>
        </p:spPr>
        <p:txBody>
          <a:bodyPr vert="horz" wrap="square" lIns="63500" tIns="25400" rIns="63500" bIns="25400" anchor="t" anchorCtr="0">
            <a:spAutoFit/>
          </a:bodyPr>
          <a:lstStyle/>
          <a:p>
            <a:pPr marL="342900" indent="-342900" algn="just">
              <a:spcBef>
                <a:spcPct val="30000"/>
              </a:spcBef>
            </a:pPr>
            <a:r>
              <a:rPr lang="zh-CN" altLang="en-US" sz="2000" dirty="0">
                <a:ea typeface="黑体" panose="02010609060101010101" pitchFamily="49" charset="-122"/>
              </a:rPr>
              <a:t>机器中字的位排列顺序有两种方式：（例：</a:t>
            </a:r>
            <a:r>
              <a:rPr lang="en-US" altLang="zh-CN" sz="2000" dirty="0">
                <a:ea typeface="黑体" panose="02010609060101010101" pitchFamily="49" charset="-122"/>
              </a:rPr>
              <a:t>32</a:t>
            </a:r>
            <a:r>
              <a:rPr lang="zh-CN" altLang="en-US" sz="2000" dirty="0">
                <a:ea typeface="黑体" panose="02010609060101010101" pitchFamily="49" charset="-122"/>
              </a:rPr>
              <a:t>位字</a:t>
            </a:r>
            <a:r>
              <a:rPr lang="en-US" altLang="zh-CN" sz="2000" dirty="0">
                <a:ea typeface="黑体" panose="02010609060101010101" pitchFamily="49" charset="-122"/>
              </a:rPr>
              <a:t>: </a:t>
            </a:r>
            <a:r>
              <a:rPr lang="en-US" altLang="zh-CN" sz="2000" dirty="0">
                <a:solidFill>
                  <a:srgbClr val="CC0000"/>
                </a:solidFill>
                <a:ea typeface="黑体" panose="02010609060101010101" pitchFamily="49" charset="-122"/>
              </a:rPr>
              <a:t>0</a:t>
            </a:r>
            <a:r>
              <a:rPr lang="en-US" altLang="zh-CN" sz="2000" dirty="0">
                <a:ea typeface="黑体" panose="02010609060101010101" pitchFamily="49" charset="-122"/>
              </a:rPr>
              <a:t>…01011</a:t>
            </a:r>
            <a:r>
              <a:rPr lang="en-US" altLang="zh-CN" sz="2000" baseline="-25000" dirty="0">
                <a:ea typeface="黑体" panose="02010609060101010101" pitchFamily="49" charset="-122"/>
              </a:rPr>
              <a:t>2</a:t>
            </a:r>
            <a:r>
              <a:rPr lang="zh-CN" altLang="en-US" sz="2000" dirty="0">
                <a:ea typeface="黑体" panose="02010609060101010101" pitchFamily="49" charset="-122"/>
              </a:rPr>
              <a:t>）</a:t>
            </a:r>
            <a:endParaRPr lang="en-US" altLang="zh-CN" sz="2000" dirty="0">
              <a:ea typeface="黑体" panose="02010609060101010101" pitchFamily="49" charset="-122"/>
            </a:endParaRPr>
          </a:p>
          <a:p>
            <a:pPr marL="742950" lvl="1" indent="-285750" algn="just">
              <a:spcBef>
                <a:spcPct val="30000"/>
              </a:spcBef>
            </a:pPr>
            <a:r>
              <a:rPr lang="zh-CN" altLang="en-US" dirty="0">
                <a:ea typeface="黑体" panose="02010609060101010101" pitchFamily="49" charset="-122"/>
              </a:rPr>
              <a:t>高到低位从左到右：</a:t>
            </a:r>
            <a:r>
              <a:rPr lang="en-US" altLang="zh-CN" dirty="0">
                <a:solidFill>
                  <a:srgbClr val="CC0000"/>
                </a:solidFill>
                <a:ea typeface="黑体" panose="02010609060101010101" pitchFamily="49" charset="-122"/>
              </a:rPr>
              <a:t>0</a:t>
            </a:r>
            <a:r>
              <a:rPr lang="en-US" altLang="zh-CN" dirty="0">
                <a:ea typeface="黑体" panose="02010609060101010101" pitchFamily="49" charset="-122"/>
              </a:rPr>
              <a:t>000 0000 0000 0000 0000 0000 0000 101</a:t>
            </a:r>
            <a:r>
              <a:rPr lang="en-US" altLang="zh-CN" dirty="0">
                <a:solidFill>
                  <a:schemeClr val="tx1"/>
                </a:solidFill>
                <a:ea typeface="黑体" panose="02010609060101010101" pitchFamily="49" charset="-122"/>
              </a:rPr>
              <a:t>1</a:t>
            </a:r>
          </a:p>
          <a:p>
            <a:pPr marL="742950" lvl="1" indent="-285750" algn="just">
              <a:spcBef>
                <a:spcPct val="30000"/>
              </a:spcBef>
            </a:pPr>
            <a:r>
              <a:rPr lang="zh-CN" altLang="en-US" dirty="0">
                <a:ea typeface="黑体" panose="02010609060101010101" pitchFamily="49" charset="-122"/>
              </a:rPr>
              <a:t>高到低位从右到左：</a:t>
            </a:r>
            <a:r>
              <a:rPr lang="en-US" altLang="zh-CN" dirty="0">
                <a:solidFill>
                  <a:schemeClr val="tx1"/>
                </a:solidFill>
                <a:ea typeface="黑体" panose="02010609060101010101" pitchFamily="49" charset="-122"/>
              </a:rPr>
              <a:t>1</a:t>
            </a:r>
            <a:r>
              <a:rPr lang="en-US" altLang="zh-CN" dirty="0">
                <a:ea typeface="黑体" panose="02010609060101010101" pitchFamily="49" charset="-122"/>
              </a:rPr>
              <a:t>101 0000 0000 0000 0000 0000 0000 000</a:t>
            </a:r>
            <a:r>
              <a:rPr lang="en-US" altLang="zh-CN" dirty="0">
                <a:solidFill>
                  <a:srgbClr val="CC0000"/>
                </a:solidFill>
                <a:ea typeface="黑体" panose="02010609060101010101" pitchFamily="49" charset="-122"/>
              </a:rPr>
              <a:t>0</a:t>
            </a:r>
          </a:p>
          <a:p>
            <a:pPr marL="742950" lvl="1" indent="-285750" algn="just">
              <a:spcBef>
                <a:spcPct val="30000"/>
              </a:spcBef>
            </a:pPr>
            <a:r>
              <a:rPr lang="en-US" altLang="zh-CN" dirty="0">
                <a:ea typeface="黑体" panose="02010609060101010101" pitchFamily="49" charset="-122"/>
              </a:rPr>
              <a:t>Leftmost</a:t>
            </a:r>
            <a:r>
              <a:rPr lang="zh-CN" altLang="en-US" dirty="0">
                <a:ea typeface="黑体" panose="02010609060101010101" pitchFamily="49" charset="-122"/>
              </a:rPr>
              <a:t>和</a:t>
            </a:r>
            <a:r>
              <a:rPr lang="en-US" altLang="zh-CN" dirty="0">
                <a:ea typeface="黑体" panose="02010609060101010101" pitchFamily="49" charset="-122"/>
              </a:rPr>
              <a:t>rightmost</a:t>
            </a:r>
            <a:r>
              <a:rPr lang="zh-CN" altLang="en-US" dirty="0">
                <a:ea typeface="黑体" panose="02010609060101010101" pitchFamily="49" charset="-122"/>
              </a:rPr>
              <a:t>这两个词有歧义，故用</a:t>
            </a:r>
            <a:r>
              <a:rPr lang="en-US" altLang="zh-CN" dirty="0">
                <a:solidFill>
                  <a:srgbClr val="CC0000"/>
                </a:solidFill>
                <a:ea typeface="黑体" panose="02010609060101010101" pitchFamily="49" charset="-122"/>
              </a:rPr>
              <a:t>LSB(Least Significant Bit</a:t>
            </a:r>
            <a:r>
              <a:rPr lang="en-US" altLang="zh-CN" dirty="0">
                <a:ea typeface="黑体" panose="02010609060101010101" pitchFamily="49" charset="-122"/>
              </a:rPr>
              <a:t>)</a:t>
            </a:r>
            <a:r>
              <a:rPr lang="zh-CN" altLang="en-US" dirty="0">
                <a:ea typeface="黑体" panose="02010609060101010101" pitchFamily="49" charset="-122"/>
              </a:rPr>
              <a:t>来表示最低有效位，用</a:t>
            </a:r>
            <a:r>
              <a:rPr lang="en-US" altLang="zh-CN" dirty="0">
                <a:ea typeface="黑体" panose="02010609060101010101" pitchFamily="49" charset="-122"/>
              </a:rPr>
              <a:t>MSB</a:t>
            </a:r>
            <a:r>
              <a:rPr lang="zh-CN" altLang="en-US" dirty="0">
                <a:ea typeface="黑体" panose="02010609060101010101" pitchFamily="49" charset="-122"/>
              </a:rPr>
              <a:t>来表示最高有效位</a:t>
            </a:r>
          </a:p>
          <a:p>
            <a:pPr marL="742950" lvl="1" indent="-285750" algn="just">
              <a:spcBef>
                <a:spcPct val="30000"/>
              </a:spcBef>
            </a:pPr>
            <a:r>
              <a:rPr lang="zh-CN" altLang="en-US" dirty="0">
                <a:ea typeface="黑体" panose="02010609060101010101" pitchFamily="49" charset="-122"/>
              </a:rPr>
              <a:t>高位到低位多采用从左往右排列</a:t>
            </a:r>
          </a:p>
          <a:p>
            <a:pPr marL="342900" indent="-342900" algn="just">
              <a:spcBef>
                <a:spcPct val="30000"/>
              </a:spcBef>
            </a:pPr>
            <a:r>
              <a:rPr lang="zh-CN" altLang="en-US" sz="2000" dirty="0">
                <a:ea typeface="黑体" panose="02010609060101010101" pitchFamily="49" charset="-122"/>
              </a:rPr>
              <a:t>一般在全部是正数运算且不出现负值结果的场合下，可使用无符号数表示。例如，地址运算，编号表示，等等</a:t>
            </a:r>
          </a:p>
          <a:p>
            <a:pPr marL="342900" indent="-342900" algn="just">
              <a:spcBef>
                <a:spcPct val="30000"/>
              </a:spcBef>
            </a:pPr>
            <a:r>
              <a:rPr lang="zh-CN" altLang="en-US" sz="2000" dirty="0">
                <a:ea typeface="黑体" panose="02010609060101010101" pitchFamily="49" charset="-122"/>
              </a:rPr>
              <a:t>无符号数的编码中</a:t>
            </a:r>
            <a:r>
              <a:rPr lang="zh-CN" altLang="en-US" sz="2000" dirty="0">
                <a:solidFill>
                  <a:srgbClr val="CC0000"/>
                </a:solidFill>
                <a:ea typeface="黑体" panose="02010609060101010101" pitchFamily="49" charset="-122"/>
              </a:rPr>
              <a:t>没有符号位</a:t>
            </a:r>
          </a:p>
          <a:p>
            <a:pPr marL="342900" indent="-342900" algn="just">
              <a:spcBef>
                <a:spcPct val="30000"/>
              </a:spcBef>
            </a:pPr>
            <a:r>
              <a:rPr lang="zh-CN" altLang="en-US" sz="2000" dirty="0">
                <a:ea typeface="黑体" panose="02010609060101010101" pitchFamily="49" charset="-122"/>
              </a:rPr>
              <a:t>能表示的最大值大于位数相同的带符号整数的最大值（</a:t>
            </a:r>
            <a:r>
              <a:rPr lang="en-US" altLang="zh-CN" sz="2000" dirty="0">
                <a:ea typeface="黑体" panose="02010609060101010101" pitchFamily="49" charset="-122"/>
              </a:rPr>
              <a:t>Why</a:t>
            </a:r>
            <a:r>
              <a:rPr lang="zh-CN" altLang="en-US" sz="2000" dirty="0">
                <a:ea typeface="黑体" panose="02010609060101010101" pitchFamily="49" charset="-122"/>
              </a:rPr>
              <a:t>？）</a:t>
            </a:r>
          </a:p>
          <a:p>
            <a:pPr marL="742950" lvl="1" indent="-285750" algn="just">
              <a:spcBef>
                <a:spcPct val="30000"/>
              </a:spcBef>
            </a:pPr>
            <a:r>
              <a:rPr lang="zh-CN" altLang="en-US" dirty="0">
                <a:ea typeface="黑体" panose="02010609060101010101" pitchFamily="49" charset="-122"/>
              </a:rPr>
              <a:t>例如，8位无符号整数最大是255（1111 1111）</a:t>
            </a:r>
          </a:p>
          <a:p>
            <a:pPr marL="742950" lvl="1" indent="-285750" algn="just">
              <a:spcBef>
                <a:spcPct val="30000"/>
              </a:spcBef>
              <a:buNone/>
            </a:pPr>
            <a:r>
              <a:rPr lang="zh-CN" altLang="en-US" dirty="0">
                <a:ea typeface="黑体" panose="02010609060101010101" pitchFamily="49" charset="-122"/>
              </a:rPr>
              <a:t>            而</a:t>
            </a:r>
            <a:r>
              <a:rPr lang="en-US" altLang="zh-CN" dirty="0">
                <a:ea typeface="黑体" panose="02010609060101010101" pitchFamily="49" charset="-122"/>
              </a:rPr>
              <a:t>8</a:t>
            </a:r>
            <a:r>
              <a:rPr lang="zh-CN" altLang="en-US" dirty="0">
                <a:ea typeface="黑体" panose="02010609060101010101" pitchFamily="49" charset="-122"/>
              </a:rPr>
              <a:t>位带符号整数最大为</a:t>
            </a:r>
            <a:r>
              <a:rPr lang="en-US" altLang="zh-CN" dirty="0">
                <a:ea typeface="黑体" panose="02010609060101010101" pitchFamily="49" charset="-122"/>
              </a:rPr>
              <a:t>127</a:t>
            </a:r>
            <a:r>
              <a:rPr lang="zh-CN" altLang="en-US" dirty="0">
                <a:ea typeface="黑体" panose="02010609060101010101" pitchFamily="49" charset="-122"/>
              </a:rPr>
              <a:t>（</a:t>
            </a:r>
            <a:r>
              <a:rPr lang="en-US" altLang="zh-CN" dirty="0">
                <a:ea typeface="黑体" panose="02010609060101010101" pitchFamily="49" charset="-122"/>
              </a:rPr>
              <a:t>0111 1111</a:t>
            </a:r>
            <a:r>
              <a:rPr lang="zh-CN" altLang="en-US" dirty="0">
                <a:ea typeface="黑体" panose="02010609060101010101" pitchFamily="49" charset="-122"/>
              </a:rPr>
              <a:t>）</a:t>
            </a:r>
          </a:p>
          <a:p>
            <a:pPr marL="342900" indent="-342900" algn="just">
              <a:spcBef>
                <a:spcPct val="30000"/>
              </a:spcBef>
            </a:pPr>
            <a:r>
              <a:rPr lang="zh-CN" altLang="en-US" sz="2000" dirty="0">
                <a:ea typeface="黑体" panose="02010609060101010101" pitchFamily="49" charset="-122"/>
              </a:rPr>
              <a:t>总是整数，所以很多时候就</a:t>
            </a:r>
            <a:r>
              <a:rPr lang="zh-CN" altLang="en-US" sz="2000" dirty="0">
                <a:solidFill>
                  <a:srgbClr val="CC0000"/>
                </a:solidFill>
                <a:ea typeface="黑体" panose="02010609060101010101" pitchFamily="49" charset="-122"/>
              </a:rPr>
              <a:t>简称为“无符号数”</a:t>
            </a:r>
          </a:p>
        </p:txBody>
      </p:sp>
      <p:grpSp>
        <p:nvGrpSpPr>
          <p:cNvPr id="2" name="Group 17"/>
          <p:cNvGrpSpPr/>
          <p:nvPr/>
        </p:nvGrpSpPr>
        <p:grpSpPr>
          <a:xfrm>
            <a:off x="8159750" y="1577975"/>
            <a:ext cx="1158875" cy="366713"/>
            <a:chOff x="4881" y="1056"/>
            <a:chExt cx="790" cy="231"/>
          </a:xfrm>
        </p:grpSpPr>
        <p:sp>
          <p:nvSpPr>
            <p:cNvPr id="110596" name="Line 5"/>
            <p:cNvSpPr/>
            <p:nvPr/>
          </p:nvSpPr>
          <p:spPr>
            <a:xfrm flipV="1">
              <a:off x="4881" y="1172"/>
              <a:ext cx="245" cy="54"/>
            </a:xfrm>
            <a:prstGeom prst="line">
              <a:avLst/>
            </a:prstGeom>
            <a:ln w="38100" cap="flat" cmpd="sng">
              <a:solidFill>
                <a:srgbClr val="CC0000"/>
              </a:solidFill>
              <a:prstDash val="solid"/>
              <a:round/>
              <a:headEnd type="triangle" w="med" len="med"/>
              <a:tailEnd type="none" w="med" len="med"/>
            </a:ln>
          </p:spPr>
        </p:sp>
        <p:sp>
          <p:nvSpPr>
            <p:cNvPr id="110597" name="Text Box 4"/>
            <p:cNvSpPr txBox="1"/>
            <p:nvPr/>
          </p:nvSpPr>
          <p:spPr>
            <a:xfrm>
              <a:off x="5118" y="1056"/>
              <a:ext cx="553" cy="231"/>
            </a:xfrm>
            <a:prstGeom prst="rect">
              <a:avLst/>
            </a:prstGeom>
            <a:noFill/>
            <a:ln w="12700">
              <a:noFill/>
            </a:ln>
          </p:spPr>
          <p:txBody>
            <a:bodyPr anchor="t" anchorCtr="0">
              <a:spAutoFit/>
            </a:bodyPr>
            <a:lstStyle/>
            <a:p>
              <a:pPr eaLnBrk="0" hangingPunct="0">
                <a:spcBef>
                  <a:spcPct val="50000"/>
                </a:spcBef>
              </a:pPr>
              <a:r>
                <a:rPr lang="en-US" altLang="zh-CN" sz="1800" dirty="0">
                  <a:solidFill>
                    <a:srgbClr val="CC0000"/>
                  </a:solidFill>
                  <a:latin typeface="Arial" panose="020B0604020202020204" pitchFamily="34" charset="0"/>
                </a:rPr>
                <a:t>MSB</a:t>
              </a:r>
              <a:endParaRPr lang="en-US" altLang="zh-CN" sz="1800" dirty="0">
                <a:solidFill>
                  <a:srgbClr val="CC0000"/>
                </a:solidFill>
                <a:latin typeface="Arial" panose="020B0604020202020204" pitchFamily="34" charset="0"/>
                <a:ea typeface="Arial" panose="020B0604020202020204" pitchFamily="34" charset="0"/>
              </a:endParaRPr>
            </a:p>
          </p:txBody>
        </p:sp>
      </p:grpSp>
      <p:grpSp>
        <p:nvGrpSpPr>
          <p:cNvPr id="3" name="Group 16"/>
          <p:cNvGrpSpPr/>
          <p:nvPr/>
        </p:nvGrpSpPr>
        <p:grpSpPr>
          <a:xfrm>
            <a:off x="8189913" y="1093788"/>
            <a:ext cx="1042987" cy="366712"/>
            <a:chOff x="4870" y="756"/>
            <a:chExt cx="684" cy="231"/>
          </a:xfrm>
        </p:grpSpPr>
        <p:sp>
          <p:nvSpPr>
            <p:cNvPr id="110599" name="Text Box 9"/>
            <p:cNvSpPr txBox="1"/>
            <p:nvPr/>
          </p:nvSpPr>
          <p:spPr>
            <a:xfrm>
              <a:off x="4942" y="756"/>
              <a:ext cx="612" cy="231"/>
            </a:xfrm>
            <a:prstGeom prst="rect">
              <a:avLst/>
            </a:prstGeom>
            <a:noFill/>
            <a:ln w="12700">
              <a:noFill/>
            </a:ln>
          </p:spPr>
          <p:txBody>
            <a:bodyPr anchor="t" anchorCtr="0">
              <a:spAutoFit/>
            </a:bodyPr>
            <a:lstStyle/>
            <a:p>
              <a:pPr eaLnBrk="0" hangingPunct="0">
                <a:spcBef>
                  <a:spcPct val="50000"/>
                </a:spcBef>
              </a:pPr>
              <a:r>
                <a:rPr lang="en-US" altLang="zh-CN" sz="1800" dirty="0">
                  <a:solidFill>
                    <a:srgbClr val="CC0000"/>
                  </a:solidFill>
                  <a:latin typeface="Arial" panose="020B0604020202020204" pitchFamily="34" charset="0"/>
                </a:rPr>
                <a:t>   LSB</a:t>
              </a:r>
              <a:endParaRPr lang="en-US" altLang="zh-CN" sz="1800" dirty="0">
                <a:solidFill>
                  <a:srgbClr val="CC0000"/>
                </a:solidFill>
                <a:latin typeface="Arial" panose="020B0604020202020204" pitchFamily="34" charset="0"/>
                <a:ea typeface="Arial" panose="020B0604020202020204" pitchFamily="34" charset="0"/>
              </a:endParaRPr>
            </a:p>
          </p:txBody>
        </p:sp>
        <p:sp>
          <p:nvSpPr>
            <p:cNvPr id="110600" name="Line 11"/>
            <p:cNvSpPr/>
            <p:nvPr/>
          </p:nvSpPr>
          <p:spPr>
            <a:xfrm flipH="1">
              <a:off x="4870" y="920"/>
              <a:ext cx="234" cy="54"/>
            </a:xfrm>
            <a:prstGeom prst="line">
              <a:avLst/>
            </a:prstGeom>
            <a:ln w="38100" cap="flat" cmpd="sng">
              <a:solidFill>
                <a:srgbClr val="CC0000"/>
              </a:solidFill>
              <a:prstDash val="solid"/>
              <a:round/>
              <a:headEnd type="none" w="med" len="med"/>
              <a:tailEnd type="triangle" w="med" len="med"/>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75459">
                                            <p:txEl>
                                              <p:pRg st="1" end="1"/>
                                            </p:txEl>
                                          </p:spTgt>
                                        </p:tgtEl>
                                        <p:attrNameLst>
                                          <p:attrName>style.visibility</p:attrName>
                                        </p:attrNameLst>
                                      </p:cBhvr>
                                      <p:to>
                                        <p:strVal val="visible"/>
                                      </p:to>
                                    </p:set>
                                    <p:animEffect transition="in" filter="blinds(horizontal)">
                                      <p:cBhvr>
                                        <p:cTn id="7" dur="500"/>
                                        <p:tgtEl>
                                          <p:spTgt spid="27545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75459">
                                            <p:txEl>
                                              <p:pRg st="2" end="2"/>
                                            </p:txEl>
                                          </p:spTgt>
                                        </p:tgtEl>
                                        <p:attrNameLst>
                                          <p:attrName>style.visibility</p:attrName>
                                        </p:attrNameLst>
                                      </p:cBhvr>
                                      <p:to>
                                        <p:strVal val="visible"/>
                                      </p:to>
                                    </p:set>
                                    <p:animEffect transition="in" filter="blinds(horizontal)">
                                      <p:cBhvr>
                                        <p:cTn id="12" dur="500"/>
                                        <p:tgtEl>
                                          <p:spTgt spid="27545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75459">
                                            <p:txEl>
                                              <p:pRg st="3" end="3"/>
                                            </p:txEl>
                                          </p:spTgt>
                                        </p:tgtEl>
                                        <p:attrNameLst>
                                          <p:attrName>style.visibility</p:attrName>
                                        </p:attrNameLst>
                                      </p:cBhvr>
                                      <p:to>
                                        <p:strVal val="visible"/>
                                      </p:to>
                                    </p:set>
                                    <p:animEffect transition="in" filter="blinds(horizontal)">
                                      <p:cBhvr>
                                        <p:cTn id="17" dur="500"/>
                                        <p:tgtEl>
                                          <p:spTgt spid="27545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75459">
                                            <p:txEl>
                                              <p:pRg st="4" end="4"/>
                                            </p:txEl>
                                          </p:spTgt>
                                        </p:tgtEl>
                                        <p:attrNameLst>
                                          <p:attrName>style.visibility</p:attrName>
                                        </p:attrNameLst>
                                      </p:cBhvr>
                                      <p:to>
                                        <p:strVal val="visible"/>
                                      </p:to>
                                    </p:set>
                                    <p:animEffect transition="in" filter="blinds(horizontal)">
                                      <p:cBhvr>
                                        <p:cTn id="22" dur="500"/>
                                        <p:tgtEl>
                                          <p:spTgt spid="27545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linds(horizontal)">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75459">
                                            <p:txEl>
                                              <p:pRg st="5" end="5"/>
                                            </p:txEl>
                                          </p:spTgt>
                                        </p:tgtEl>
                                        <p:attrNameLst>
                                          <p:attrName>style.visibility</p:attrName>
                                        </p:attrNameLst>
                                      </p:cBhvr>
                                      <p:to>
                                        <p:strVal val="visible"/>
                                      </p:to>
                                    </p:set>
                                    <p:animEffect transition="in" filter="blinds(horizontal)">
                                      <p:cBhvr>
                                        <p:cTn id="37" dur="500"/>
                                        <p:tgtEl>
                                          <p:spTgt spid="275459">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75459">
                                            <p:txEl>
                                              <p:pRg st="6" end="6"/>
                                            </p:txEl>
                                          </p:spTgt>
                                        </p:tgtEl>
                                        <p:attrNameLst>
                                          <p:attrName>style.visibility</p:attrName>
                                        </p:attrNameLst>
                                      </p:cBhvr>
                                      <p:to>
                                        <p:strVal val="visible"/>
                                      </p:to>
                                    </p:set>
                                    <p:animEffect transition="in" filter="blinds(horizontal)">
                                      <p:cBhvr>
                                        <p:cTn id="42" dur="500"/>
                                        <p:tgtEl>
                                          <p:spTgt spid="275459">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275459">
                                            <p:txEl>
                                              <p:pRg st="7" end="7"/>
                                            </p:txEl>
                                          </p:spTgt>
                                        </p:tgtEl>
                                        <p:attrNameLst>
                                          <p:attrName>style.visibility</p:attrName>
                                        </p:attrNameLst>
                                      </p:cBhvr>
                                      <p:to>
                                        <p:strVal val="visible"/>
                                      </p:to>
                                    </p:set>
                                    <p:animEffect transition="in" filter="blinds(horizontal)">
                                      <p:cBhvr>
                                        <p:cTn id="47" dur="500"/>
                                        <p:tgtEl>
                                          <p:spTgt spid="275459">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275459">
                                            <p:txEl>
                                              <p:pRg st="8" end="8"/>
                                            </p:txEl>
                                          </p:spTgt>
                                        </p:tgtEl>
                                        <p:attrNameLst>
                                          <p:attrName>style.visibility</p:attrName>
                                        </p:attrNameLst>
                                      </p:cBhvr>
                                      <p:to>
                                        <p:strVal val="visible"/>
                                      </p:to>
                                    </p:set>
                                    <p:animEffect transition="in" filter="blinds(horizontal)">
                                      <p:cBhvr>
                                        <p:cTn id="52" dur="500"/>
                                        <p:tgtEl>
                                          <p:spTgt spid="275459">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275459">
                                            <p:txEl>
                                              <p:pRg st="9" end="9"/>
                                            </p:txEl>
                                          </p:spTgt>
                                        </p:tgtEl>
                                        <p:attrNameLst>
                                          <p:attrName>style.visibility</p:attrName>
                                        </p:attrNameLst>
                                      </p:cBhvr>
                                      <p:to>
                                        <p:strVal val="visible"/>
                                      </p:to>
                                    </p:set>
                                    <p:animEffect transition="in" filter="blinds(horizontal)">
                                      <p:cBhvr>
                                        <p:cTn id="57" dur="500"/>
                                        <p:tgtEl>
                                          <p:spTgt spid="275459">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275459">
                                            <p:txEl>
                                              <p:pRg st="10" end="10"/>
                                            </p:txEl>
                                          </p:spTgt>
                                        </p:tgtEl>
                                        <p:attrNameLst>
                                          <p:attrName>style.visibility</p:attrName>
                                        </p:attrNameLst>
                                      </p:cBhvr>
                                      <p:to>
                                        <p:strVal val="visible"/>
                                      </p:to>
                                    </p:set>
                                    <p:animEffect transition="in" filter="blinds(horizontal)">
                                      <p:cBhvr>
                                        <p:cTn id="62" dur="500"/>
                                        <p:tgtEl>
                                          <p:spTgt spid="27545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29" name="Rectangle 2"/>
          <p:cNvSpPr>
            <a:spLocks noGrp="1"/>
          </p:cNvSpPr>
          <p:nvPr>
            <p:ph type="ctrTitle"/>
          </p:nvPr>
        </p:nvSpPr>
        <p:spPr>
          <a:xfrm>
            <a:off x="374650" y="1109663"/>
            <a:ext cx="8353425" cy="1601787"/>
          </a:xfrm>
        </p:spPr>
        <p:txBody>
          <a:bodyPr vert="horz" wrap="square" lIns="63500" tIns="25400" rIns="63500" bIns="25400" anchor="t" anchorCtr="0">
            <a:spAutoFit/>
          </a:bodyPr>
          <a:lstStyle/>
          <a:p>
            <a:pPr algn="ctr">
              <a:lnSpc>
                <a:spcPct val="120000"/>
              </a:lnSpc>
              <a:buClrTx/>
              <a:buSzTx/>
              <a:buFontTx/>
              <a:buNone/>
            </a:pPr>
            <a:br>
              <a:rPr lang="zh-CN" altLang="en-US" sz="4000" dirty="0">
                <a:solidFill>
                  <a:srgbClr val="FF0000"/>
                </a:solidFill>
                <a:ea typeface="宋体" panose="02010600030101010101" pitchFamily="2" charset="-122"/>
              </a:rPr>
            </a:br>
            <a:r>
              <a:rPr lang="zh-CN" altLang="en-US" sz="4400" dirty="0">
                <a:solidFill>
                  <a:srgbClr val="3333FF"/>
                </a:solidFill>
                <a:ea typeface="宋体" panose="02010600030101010101" pitchFamily="2" charset="-122"/>
              </a:rPr>
              <a:t>第</a:t>
            </a:r>
            <a:r>
              <a:rPr lang="en-US" altLang="zh-CN" sz="4400" dirty="0">
                <a:solidFill>
                  <a:srgbClr val="3333FF"/>
                </a:solidFill>
                <a:ea typeface="宋体" panose="02010600030101010101" pitchFamily="2" charset="-122"/>
              </a:rPr>
              <a:t>1</a:t>
            </a:r>
            <a:r>
              <a:rPr lang="zh-CN" altLang="en-US" sz="4400" dirty="0">
                <a:solidFill>
                  <a:srgbClr val="3333FF"/>
                </a:solidFill>
                <a:ea typeface="宋体" panose="02010600030101010101" pitchFamily="2" charset="-122"/>
              </a:rPr>
              <a:t>章 二进制编码</a:t>
            </a:r>
          </a:p>
        </p:txBody>
      </p:sp>
      <p:sp>
        <p:nvSpPr>
          <p:cNvPr id="264195" name="Rectangle 3"/>
          <p:cNvSpPr>
            <a:spLocks noChangeArrowheads="1"/>
          </p:cNvSpPr>
          <p:nvPr/>
        </p:nvSpPr>
        <p:spPr bwMode="auto">
          <a:xfrm>
            <a:off x="2106613" y="3352800"/>
            <a:ext cx="5491163" cy="2657475"/>
          </a:xfrm>
          <a:prstGeom prst="rect">
            <a:avLst/>
          </a:prstGeom>
          <a:noFill/>
          <a:ln w="12700">
            <a:noFill/>
            <a:miter lim="800000"/>
          </a:ln>
          <a:effectLst/>
        </p:spPr>
        <p:txBody>
          <a:bodyPr>
            <a:spAutoFit/>
          </a:bodyPr>
          <a:lstStyle/>
          <a:p>
            <a:pPr marL="0" marR="0" lvl="0" indent="0" algn="l" defTabSz="914400" rtl="0" eaLnBrk="0" fontAlgn="base" latinLnBrk="0" hangingPunct="0">
              <a:lnSpc>
                <a:spcPts val="4000"/>
              </a:lnSpc>
              <a:spcBef>
                <a:spcPct val="0"/>
              </a:spcBef>
              <a:spcAft>
                <a:spcPct val="0"/>
              </a:spcAft>
              <a:buClrTx/>
              <a:buSzTx/>
              <a:buFontTx/>
              <a:buNone/>
              <a:defRPr/>
            </a:pPr>
            <a:r>
              <a:rPr kumimoji="0" lang="zh-CN" altLang="en-US" sz="2600" b="1" i="0" u="none" strike="noStrike" kern="1200" cap="none" spc="0" normalizeH="0" baseline="0" noProof="0" dirty="0">
                <a:ln>
                  <a:noFill/>
                </a:ln>
                <a:solidFill>
                  <a:schemeClr val="tx1"/>
                </a:solidFill>
                <a:effectLst/>
                <a:uLnTx/>
                <a:uFillTx/>
                <a:latin typeface="+mj-ea"/>
                <a:ea typeface="+mj-ea"/>
                <a:cs typeface="+mn-cs"/>
              </a:rPr>
              <a:t>第一讲</a:t>
            </a:r>
            <a:r>
              <a:rPr kumimoji="0" lang="en-US" altLang="zh-CN" sz="2600" b="1" i="0" u="none" strike="noStrike" kern="1200" cap="none" spc="0" normalizeH="0" baseline="0" noProof="0" dirty="0">
                <a:ln>
                  <a:noFill/>
                </a:ln>
                <a:solidFill>
                  <a:schemeClr val="tx1"/>
                </a:solidFill>
                <a:effectLst/>
                <a:uLnTx/>
                <a:uFillTx/>
                <a:latin typeface="+mj-ea"/>
                <a:ea typeface="+mj-ea"/>
                <a:cs typeface="+mn-cs"/>
              </a:rPr>
              <a:t> </a:t>
            </a:r>
            <a:r>
              <a:rPr kumimoji="0" lang="zh-CN" altLang="en-US" sz="2600" b="1" i="0" u="none" strike="noStrike" kern="1200" cap="none" spc="0" normalizeH="0" baseline="0" noProof="0" dirty="0">
                <a:ln>
                  <a:noFill/>
                </a:ln>
                <a:solidFill>
                  <a:schemeClr val="tx1"/>
                </a:solidFill>
                <a:effectLst/>
                <a:uLnTx/>
                <a:uFillTx/>
                <a:latin typeface="+mj-ea"/>
                <a:ea typeface="+mj-ea"/>
                <a:cs typeface="+mn-cs"/>
              </a:rPr>
              <a:t>计算机系统概述</a:t>
            </a:r>
            <a:endParaRPr kumimoji="0" lang="en-US" altLang="zh-CN" sz="2600" b="1" i="0" u="none" strike="noStrike" kern="1200" cap="none" spc="0" normalizeH="0" baseline="0" noProof="0" dirty="0">
              <a:ln>
                <a:noFill/>
              </a:ln>
              <a:solidFill>
                <a:schemeClr val="tx1"/>
              </a:solidFill>
              <a:effectLst/>
              <a:uLnTx/>
              <a:uFillTx/>
              <a:latin typeface="+mj-ea"/>
              <a:ea typeface="+mj-ea"/>
              <a:cs typeface="+mn-cs"/>
            </a:endParaRPr>
          </a:p>
          <a:p>
            <a:pPr marL="0" marR="0" lvl="0" indent="0" algn="l" defTabSz="914400" rtl="0" eaLnBrk="0" fontAlgn="base" latinLnBrk="0" hangingPunct="0">
              <a:lnSpc>
                <a:spcPts val="4000"/>
              </a:lnSpc>
              <a:spcBef>
                <a:spcPct val="0"/>
              </a:spcBef>
              <a:spcAft>
                <a:spcPct val="0"/>
              </a:spcAft>
              <a:buClrTx/>
              <a:buSzTx/>
              <a:buFontTx/>
              <a:buNone/>
              <a:defRPr/>
            </a:pPr>
            <a:r>
              <a:rPr kumimoji="0" lang="zh-CN" altLang="en-US" sz="2600" b="1" i="0" u="none" strike="noStrike" kern="1200" cap="none" spc="0" normalizeH="0" baseline="0" noProof="0" dirty="0">
                <a:ln>
                  <a:noFill/>
                </a:ln>
                <a:solidFill>
                  <a:schemeClr val="tx1"/>
                </a:solidFill>
                <a:effectLst/>
                <a:uLnTx/>
                <a:uFillTx/>
                <a:latin typeface="+mj-ea"/>
                <a:ea typeface="+mj-ea"/>
                <a:cs typeface="+mn-cs"/>
              </a:rPr>
              <a:t>第二讲 二进制数的表示</a:t>
            </a:r>
            <a:endParaRPr kumimoji="0" lang="en-US" altLang="zh-CN" sz="2600" b="1" i="0" u="none" strike="noStrike" kern="1200" cap="none" spc="0" normalizeH="0" baseline="0" noProof="0" dirty="0">
              <a:ln>
                <a:noFill/>
              </a:ln>
              <a:solidFill>
                <a:schemeClr val="tx1"/>
              </a:solidFill>
              <a:effectLst/>
              <a:uLnTx/>
              <a:uFillTx/>
              <a:latin typeface="+mj-ea"/>
              <a:ea typeface="+mj-ea"/>
              <a:cs typeface="+mn-cs"/>
            </a:endParaRPr>
          </a:p>
          <a:p>
            <a:pPr marL="0" marR="0" lvl="0" indent="0" algn="l" defTabSz="914400" rtl="0" eaLnBrk="0" fontAlgn="base" latinLnBrk="0" hangingPunct="0">
              <a:lnSpc>
                <a:spcPts val="4000"/>
              </a:lnSpc>
              <a:spcBef>
                <a:spcPct val="0"/>
              </a:spcBef>
              <a:spcAft>
                <a:spcPct val="0"/>
              </a:spcAft>
              <a:buClrTx/>
              <a:buSzTx/>
              <a:buFontTx/>
              <a:buNone/>
              <a:defRPr/>
            </a:pPr>
            <a:r>
              <a:rPr kumimoji="0" lang="zh-CN" altLang="en-US" sz="2600" b="1" i="0" u="none" strike="noStrike" kern="1200" cap="none" spc="0" normalizeH="0" baseline="0" noProof="0" dirty="0">
                <a:ln>
                  <a:noFill/>
                </a:ln>
                <a:solidFill>
                  <a:schemeClr val="tx1"/>
                </a:solidFill>
                <a:effectLst/>
                <a:uLnTx/>
                <a:uFillTx/>
                <a:latin typeface="+mj-ea"/>
                <a:ea typeface="+mj-ea"/>
                <a:cs typeface="+mn-cs"/>
              </a:rPr>
              <a:t>第三讲 数值数据的编码表示</a:t>
            </a:r>
          </a:p>
          <a:p>
            <a:pPr marL="0" marR="0" lvl="0" indent="0" algn="l" defTabSz="914400" rtl="0" eaLnBrk="0" fontAlgn="base" latinLnBrk="0" hangingPunct="0">
              <a:lnSpc>
                <a:spcPts val="4000"/>
              </a:lnSpc>
              <a:spcBef>
                <a:spcPct val="0"/>
              </a:spcBef>
              <a:spcAft>
                <a:spcPct val="0"/>
              </a:spcAft>
              <a:buClrTx/>
              <a:buSzTx/>
              <a:buFontTx/>
              <a:buNone/>
              <a:defRPr/>
            </a:pPr>
            <a:r>
              <a:rPr kumimoji="0" lang="zh-CN" altLang="en-US" sz="2600" b="1" i="0" u="none" strike="noStrike" kern="1200" cap="none" spc="0" normalizeH="0" baseline="0" noProof="0" dirty="0">
                <a:ln>
                  <a:noFill/>
                </a:ln>
                <a:solidFill>
                  <a:schemeClr val="tx1"/>
                </a:solidFill>
                <a:effectLst/>
                <a:uLnTx/>
                <a:uFillTx/>
                <a:latin typeface="+mj-ea"/>
                <a:ea typeface="+mj-ea"/>
                <a:cs typeface="+mn-cs"/>
              </a:rPr>
              <a:t>第四讲 非数值数据的编码表示及</a:t>
            </a:r>
          </a:p>
          <a:p>
            <a:pPr marL="0" marR="0" lvl="0" indent="0" algn="l" defTabSz="914400" rtl="0" eaLnBrk="0" fontAlgn="base" latinLnBrk="0" hangingPunct="0">
              <a:lnSpc>
                <a:spcPts val="4000"/>
              </a:lnSpc>
              <a:spcBef>
                <a:spcPct val="0"/>
              </a:spcBef>
              <a:spcAft>
                <a:spcPct val="0"/>
              </a:spcAft>
              <a:buClrTx/>
              <a:buSzTx/>
              <a:buFontTx/>
              <a:buNone/>
              <a:defRPr/>
            </a:pPr>
            <a:r>
              <a:rPr kumimoji="0" lang="zh-CN" altLang="en-US" sz="2600" b="1" i="0" u="none" strike="noStrike" kern="1200" cap="none" spc="0" normalizeH="0" baseline="0" noProof="0" dirty="0">
                <a:ln>
                  <a:noFill/>
                </a:ln>
                <a:solidFill>
                  <a:schemeClr val="tx1"/>
                </a:solidFill>
                <a:effectLst/>
                <a:uLnTx/>
                <a:uFillTx/>
                <a:latin typeface="+mj-ea"/>
                <a:ea typeface="+mj-ea"/>
                <a:cs typeface="+mn-cs"/>
              </a:rPr>
              <a:t>       数据的宽度和存储排列</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2"/>
          <p:cNvSpPr>
            <a:spLocks noGrp="1"/>
          </p:cNvSpPr>
          <p:nvPr>
            <p:ph type="title"/>
          </p:nvPr>
        </p:nvSpPr>
        <p:spPr>
          <a:xfrm>
            <a:off x="407988" y="190500"/>
            <a:ext cx="8150225" cy="533400"/>
          </a:xfrm>
        </p:spPr>
        <p:txBody>
          <a:bodyPr vert="horz" wrap="square" lIns="63500" tIns="25400" rIns="63500" bIns="25400" anchor="t" anchorCtr="0">
            <a:spAutoFit/>
          </a:bodyPr>
          <a:lstStyle/>
          <a:p>
            <a:pPr algn="ctr">
              <a:buNone/>
            </a:pPr>
            <a:r>
              <a:rPr lang="en-US" altLang="zh-CN" sz="3600" dirty="0">
                <a:solidFill>
                  <a:srgbClr val="CC3300"/>
                </a:solidFill>
              </a:rPr>
              <a:t>Signed integer</a:t>
            </a:r>
            <a:r>
              <a:rPr lang="zh-CN" altLang="en-US" sz="3600" dirty="0">
                <a:solidFill>
                  <a:srgbClr val="CC3300"/>
                </a:solidFill>
              </a:rPr>
              <a:t>（带符号整数）</a:t>
            </a:r>
          </a:p>
        </p:txBody>
      </p:sp>
      <p:sp>
        <p:nvSpPr>
          <p:cNvPr id="276483" name="Rectangle 3"/>
          <p:cNvSpPr>
            <a:spLocks noGrp="1"/>
          </p:cNvSpPr>
          <p:nvPr>
            <p:ph idx="1"/>
          </p:nvPr>
        </p:nvSpPr>
        <p:spPr>
          <a:xfrm>
            <a:off x="138113" y="866775"/>
            <a:ext cx="8934450" cy="5713413"/>
          </a:xfrm>
        </p:spPr>
        <p:txBody>
          <a:bodyPr vert="horz" wrap="square" lIns="91440" tIns="45720" rIns="91440" bIns="45720" anchor="t" anchorCtr="0">
            <a:spAutoFit/>
          </a:bodyPr>
          <a:lstStyle/>
          <a:p>
            <a:pPr marL="342900" indent="-342900"/>
            <a:r>
              <a:rPr lang="zh-CN" altLang="en-US" dirty="0">
                <a:ea typeface="黑体" panose="02010609060101010101" pitchFamily="49" charset="-122"/>
              </a:rPr>
              <a:t>计算机必须能处理正数</a:t>
            </a:r>
            <a:r>
              <a:rPr lang="en-US" altLang="zh-CN" dirty="0">
                <a:ea typeface="黑体" panose="02010609060101010101" pitchFamily="49" charset="-122"/>
              </a:rPr>
              <a:t>(positive) </a:t>
            </a:r>
            <a:r>
              <a:rPr lang="zh-CN" altLang="en-US" dirty="0">
                <a:ea typeface="黑体" panose="02010609060101010101" pitchFamily="49" charset="-122"/>
              </a:rPr>
              <a:t>和负数</a:t>
            </a:r>
            <a:r>
              <a:rPr lang="en-US" altLang="zh-CN" dirty="0">
                <a:ea typeface="黑体" panose="02010609060101010101" pitchFamily="49" charset="-122"/>
              </a:rPr>
              <a:t>(negative)</a:t>
            </a:r>
            <a:r>
              <a:rPr lang="zh-CN" altLang="en-US" dirty="0">
                <a:ea typeface="黑体" panose="02010609060101010101" pitchFamily="49" charset="-122"/>
              </a:rPr>
              <a:t>，</a:t>
            </a:r>
            <a:r>
              <a:rPr lang="en-US" altLang="zh-CN" dirty="0">
                <a:ea typeface="黑体" panose="02010609060101010101" pitchFamily="49" charset="-122"/>
              </a:rPr>
              <a:t>MSB</a:t>
            </a:r>
            <a:r>
              <a:rPr lang="zh-CN" altLang="en-US" dirty="0">
                <a:ea typeface="黑体" panose="02010609060101010101" pitchFamily="49" charset="-122"/>
              </a:rPr>
              <a:t>表示数符</a:t>
            </a:r>
          </a:p>
          <a:p>
            <a:pPr marL="342900" indent="-342900"/>
            <a:r>
              <a:rPr lang="zh-CN" altLang="en-US" dirty="0">
                <a:ea typeface="黑体" panose="02010609060101010101" pitchFamily="49" charset="-122"/>
              </a:rPr>
              <a:t>有三种定点编码方式</a:t>
            </a:r>
          </a:p>
          <a:p>
            <a:pPr marL="742950" lvl="1" indent="-285750"/>
            <a:r>
              <a:rPr lang="en-US" altLang="zh-CN" sz="2200" dirty="0">
                <a:ea typeface="黑体" panose="02010609060101010101" pitchFamily="49" charset="-122"/>
              </a:rPr>
              <a:t>Signed magnitude （</a:t>
            </a:r>
            <a:r>
              <a:rPr lang="zh-CN" altLang="en-US" sz="2200" dirty="0">
                <a:ea typeface="黑体" panose="02010609060101010101" pitchFamily="49" charset="-122"/>
              </a:rPr>
              <a:t>原码）</a:t>
            </a:r>
            <a:endParaRPr lang="en-US" altLang="zh-CN" sz="2200" dirty="0">
              <a:ea typeface="黑体" panose="02010609060101010101" pitchFamily="49" charset="-122"/>
            </a:endParaRPr>
          </a:p>
          <a:p>
            <a:pPr marL="742950" lvl="1" indent="-285750">
              <a:buNone/>
            </a:pPr>
            <a:r>
              <a:rPr lang="zh-CN" altLang="en-US" sz="2200" dirty="0">
                <a:ea typeface="黑体" panose="02010609060101010101" pitchFamily="49" charset="-122"/>
              </a:rPr>
              <a:t>    </a:t>
            </a:r>
            <a:r>
              <a:rPr lang="zh-CN" altLang="en-US" sz="2200" dirty="0">
                <a:solidFill>
                  <a:srgbClr val="CC0000"/>
                </a:solidFill>
                <a:ea typeface="黑体" panose="02010609060101010101" pitchFamily="49" charset="-122"/>
              </a:rPr>
              <a:t>现用来表示浮点（实）数的尾数</a:t>
            </a:r>
          </a:p>
          <a:p>
            <a:pPr marL="742950" lvl="1" indent="-285750"/>
            <a:r>
              <a:rPr lang="en-US" altLang="zh-CN" sz="2200" dirty="0">
                <a:ea typeface="黑体" panose="02010609060101010101" pitchFamily="49" charset="-122"/>
              </a:rPr>
              <a:t>One’s complement （</a:t>
            </a:r>
            <a:r>
              <a:rPr lang="zh-CN" altLang="en-US" sz="2200" dirty="0">
                <a:ea typeface="黑体" panose="02010609060101010101" pitchFamily="49" charset="-122"/>
              </a:rPr>
              <a:t>反码）</a:t>
            </a:r>
            <a:endParaRPr lang="en-US" altLang="zh-CN" sz="2200" dirty="0">
              <a:ea typeface="黑体" panose="02010609060101010101" pitchFamily="49" charset="-122"/>
            </a:endParaRPr>
          </a:p>
          <a:p>
            <a:pPr marL="742950" lvl="1" indent="-285750">
              <a:buNone/>
            </a:pPr>
            <a:r>
              <a:rPr lang="zh-CN" altLang="en-US" sz="2200" dirty="0">
                <a:solidFill>
                  <a:srgbClr val="CC0000"/>
                </a:solidFill>
                <a:ea typeface="黑体" panose="02010609060101010101" pitchFamily="49" charset="-122"/>
              </a:rPr>
              <a:t>     现已不用于表示数值数据</a:t>
            </a:r>
          </a:p>
          <a:p>
            <a:pPr marL="742950" lvl="1" indent="-285750"/>
            <a:r>
              <a:rPr lang="en-US" altLang="zh-CN" sz="2200" dirty="0">
                <a:ea typeface="黑体" panose="02010609060101010101" pitchFamily="49" charset="-122"/>
              </a:rPr>
              <a:t>Two’s complement （</a:t>
            </a:r>
            <a:r>
              <a:rPr lang="zh-CN" altLang="en-US" sz="2200" dirty="0">
                <a:ea typeface="黑体" panose="02010609060101010101" pitchFamily="49" charset="-122"/>
              </a:rPr>
              <a:t>补码）</a:t>
            </a:r>
            <a:endParaRPr lang="en-US" altLang="zh-CN" sz="2200" dirty="0">
              <a:ea typeface="黑体" panose="02010609060101010101" pitchFamily="49" charset="-122"/>
            </a:endParaRPr>
          </a:p>
          <a:p>
            <a:pPr marL="742950" lvl="1" indent="-285750">
              <a:buNone/>
            </a:pPr>
            <a:r>
              <a:rPr lang="zh-CN" altLang="en-US" sz="2200" dirty="0">
                <a:ea typeface="黑体" panose="02010609060101010101" pitchFamily="49" charset="-122"/>
              </a:rPr>
              <a:t>     </a:t>
            </a:r>
            <a:r>
              <a:rPr lang="en-US" altLang="zh-CN" sz="2200" dirty="0">
                <a:solidFill>
                  <a:srgbClr val="CC0000"/>
                </a:solidFill>
                <a:ea typeface="黑体" panose="02010609060101010101" pitchFamily="49" charset="-122"/>
              </a:rPr>
              <a:t>50</a:t>
            </a:r>
            <a:r>
              <a:rPr lang="zh-CN" altLang="en-US" sz="2200" dirty="0">
                <a:solidFill>
                  <a:srgbClr val="CC0000"/>
                </a:solidFill>
                <a:ea typeface="黑体" panose="02010609060101010101" pitchFamily="49" charset="-122"/>
              </a:rPr>
              <a:t>年代以来，所有计算机都用补码来表示定点整数</a:t>
            </a:r>
          </a:p>
          <a:p>
            <a:pPr marL="342900" indent="-342900"/>
            <a:r>
              <a:rPr lang="zh-CN" altLang="en-US" dirty="0">
                <a:ea typeface="黑体" panose="02010609060101010101" pitchFamily="49" charset="-122"/>
              </a:rPr>
              <a:t>为什么用补码表示带符号整数？</a:t>
            </a:r>
          </a:p>
          <a:p>
            <a:pPr marL="742950" lvl="1" indent="-285750"/>
            <a:r>
              <a:rPr lang="zh-CN" altLang="en-US" sz="2200" dirty="0">
                <a:ea typeface="黑体" panose="02010609060101010101" pitchFamily="49" charset="-122"/>
              </a:rPr>
              <a:t>补码运算系统是模运算系统，加、减运算统一</a:t>
            </a:r>
          </a:p>
          <a:p>
            <a:pPr marL="742950" lvl="1" indent="-285750"/>
            <a:r>
              <a:rPr lang="zh-CN" altLang="en-US" sz="2200" dirty="0">
                <a:ea typeface="黑体" panose="02010609060101010101" pitchFamily="49" charset="-122"/>
              </a:rPr>
              <a:t>数</a:t>
            </a:r>
            <a:r>
              <a:rPr lang="en-US" altLang="zh-CN" sz="2200" dirty="0">
                <a:ea typeface="黑体" panose="02010609060101010101" pitchFamily="49" charset="-122"/>
              </a:rPr>
              <a:t>0</a:t>
            </a:r>
            <a:r>
              <a:rPr lang="zh-CN" altLang="en-US" sz="2200" dirty="0">
                <a:ea typeface="黑体" panose="02010609060101010101" pitchFamily="49" charset="-122"/>
              </a:rPr>
              <a:t>的表示唯一，方便使用</a:t>
            </a:r>
          </a:p>
          <a:p>
            <a:pPr marL="742950" lvl="1" indent="-285750"/>
            <a:r>
              <a:rPr lang="zh-CN" altLang="en-US" sz="2200" dirty="0">
                <a:ea typeface="黑体" panose="02010609060101010101" pitchFamily="49" charset="-122"/>
              </a:rPr>
              <a:t>比原码和反码多表示一个最小负数</a:t>
            </a:r>
          </a:p>
          <a:p>
            <a:pPr marL="742950" lvl="1" indent="-285750"/>
            <a:r>
              <a:rPr lang="zh-CN" altLang="en-US" sz="2200" dirty="0">
                <a:ea typeface="黑体" panose="02010609060101010101" pitchFamily="49" charset="-122"/>
              </a:rPr>
              <a:t>与移码相比，其符号位和真值的符号对应关系清楚</a:t>
            </a:r>
            <a:endParaRPr lang="zh-CN" altLang="en-US" sz="2200" dirty="0">
              <a:solidFill>
                <a:srgbClr val="CC0000"/>
              </a:solidFill>
              <a:ea typeface="黑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76483">
                                            <p:txEl>
                                              <p:pRg st="2" end="2"/>
                                            </p:txEl>
                                          </p:spTgt>
                                        </p:tgtEl>
                                        <p:attrNameLst>
                                          <p:attrName>style.visibility</p:attrName>
                                        </p:attrNameLst>
                                      </p:cBhvr>
                                      <p:to>
                                        <p:strVal val="visible"/>
                                      </p:to>
                                    </p:set>
                                    <p:animEffect transition="in" filter="blinds(horizontal)">
                                      <p:cBhvr>
                                        <p:cTn id="7" dur="500"/>
                                        <p:tgtEl>
                                          <p:spTgt spid="276483">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76483">
                                            <p:txEl>
                                              <p:pRg st="3" end="3"/>
                                            </p:txEl>
                                          </p:spTgt>
                                        </p:tgtEl>
                                        <p:attrNameLst>
                                          <p:attrName>style.visibility</p:attrName>
                                        </p:attrNameLst>
                                      </p:cBhvr>
                                      <p:to>
                                        <p:strVal val="visible"/>
                                      </p:to>
                                    </p:set>
                                    <p:animEffect transition="in" filter="blinds(horizontal)">
                                      <p:cBhvr>
                                        <p:cTn id="10" dur="500"/>
                                        <p:tgtEl>
                                          <p:spTgt spid="27648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76483">
                                            <p:txEl>
                                              <p:pRg st="4" end="4"/>
                                            </p:txEl>
                                          </p:spTgt>
                                        </p:tgtEl>
                                        <p:attrNameLst>
                                          <p:attrName>style.visibility</p:attrName>
                                        </p:attrNameLst>
                                      </p:cBhvr>
                                      <p:to>
                                        <p:strVal val="visible"/>
                                      </p:to>
                                    </p:set>
                                    <p:animEffect transition="in" filter="blinds(horizontal)">
                                      <p:cBhvr>
                                        <p:cTn id="15" dur="500"/>
                                        <p:tgtEl>
                                          <p:spTgt spid="276483">
                                            <p:txEl>
                                              <p:pRg st="4" end="4"/>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276483">
                                            <p:txEl>
                                              <p:pRg st="5" end="5"/>
                                            </p:txEl>
                                          </p:spTgt>
                                        </p:tgtEl>
                                        <p:attrNameLst>
                                          <p:attrName>style.visibility</p:attrName>
                                        </p:attrNameLst>
                                      </p:cBhvr>
                                      <p:to>
                                        <p:strVal val="visible"/>
                                      </p:to>
                                    </p:set>
                                    <p:animEffect transition="in" filter="blinds(horizontal)">
                                      <p:cBhvr>
                                        <p:cTn id="18" dur="500"/>
                                        <p:tgtEl>
                                          <p:spTgt spid="27648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276483">
                                            <p:txEl>
                                              <p:pRg st="6" end="6"/>
                                            </p:txEl>
                                          </p:spTgt>
                                        </p:tgtEl>
                                        <p:attrNameLst>
                                          <p:attrName>style.visibility</p:attrName>
                                        </p:attrNameLst>
                                      </p:cBhvr>
                                      <p:to>
                                        <p:strVal val="visible"/>
                                      </p:to>
                                    </p:set>
                                    <p:animEffect transition="in" filter="blinds(horizontal)">
                                      <p:cBhvr>
                                        <p:cTn id="23" dur="500"/>
                                        <p:tgtEl>
                                          <p:spTgt spid="276483">
                                            <p:txEl>
                                              <p:pRg st="6" end="6"/>
                                            </p:txEl>
                                          </p:spTgt>
                                        </p:tgtEl>
                                      </p:cBhvr>
                                    </p:animEffect>
                                  </p:childTnLst>
                                </p:cTn>
                              </p:par>
                              <p:par>
                                <p:cTn id="24" presetID="3" presetClass="entr" presetSubtype="10" fill="hold" nodeType="withEffect">
                                  <p:stCondLst>
                                    <p:cond delay="0"/>
                                  </p:stCondLst>
                                  <p:childTnLst>
                                    <p:set>
                                      <p:cBhvr>
                                        <p:cTn id="25" dur="1" fill="hold">
                                          <p:stCondLst>
                                            <p:cond delay="0"/>
                                          </p:stCondLst>
                                        </p:cTn>
                                        <p:tgtEl>
                                          <p:spTgt spid="276483">
                                            <p:txEl>
                                              <p:pRg st="7" end="7"/>
                                            </p:txEl>
                                          </p:spTgt>
                                        </p:tgtEl>
                                        <p:attrNameLst>
                                          <p:attrName>style.visibility</p:attrName>
                                        </p:attrNameLst>
                                      </p:cBhvr>
                                      <p:to>
                                        <p:strVal val="visible"/>
                                      </p:to>
                                    </p:set>
                                    <p:animEffect transition="in" filter="blinds(horizontal)">
                                      <p:cBhvr>
                                        <p:cTn id="26" dur="500"/>
                                        <p:tgtEl>
                                          <p:spTgt spid="27648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1" fill="hold">
                                          <p:stCondLst>
                                            <p:cond delay="0"/>
                                          </p:stCondLst>
                                        </p:cTn>
                                        <p:tgtEl>
                                          <p:spTgt spid="276483">
                                            <p:txEl>
                                              <p:pRg st="9" end="9"/>
                                            </p:txEl>
                                          </p:spTgt>
                                        </p:tgtEl>
                                        <p:attrNameLst>
                                          <p:attrName>style.visibility</p:attrName>
                                        </p:attrNameLst>
                                      </p:cBhvr>
                                      <p:to>
                                        <p:strVal val="visible"/>
                                      </p:to>
                                    </p:set>
                                    <p:animEffect transition="in" filter="blinds(horizontal)">
                                      <p:cBhvr>
                                        <p:cTn id="31" dur="500"/>
                                        <p:tgtEl>
                                          <p:spTgt spid="276483">
                                            <p:txEl>
                                              <p:pRg st="9" end="9"/>
                                            </p:txEl>
                                          </p:spTgt>
                                        </p:tgtEl>
                                      </p:cBhvr>
                                    </p:animEffect>
                                  </p:childTnLst>
                                </p:cTn>
                              </p:par>
                              <p:par>
                                <p:cTn id="32" presetID="3" presetClass="entr" presetSubtype="10" fill="hold" nodeType="withEffect">
                                  <p:stCondLst>
                                    <p:cond delay="0"/>
                                  </p:stCondLst>
                                  <p:childTnLst>
                                    <p:set>
                                      <p:cBhvr>
                                        <p:cTn id="33" dur="1" fill="hold">
                                          <p:stCondLst>
                                            <p:cond delay="0"/>
                                          </p:stCondLst>
                                        </p:cTn>
                                        <p:tgtEl>
                                          <p:spTgt spid="276483">
                                            <p:txEl>
                                              <p:pRg st="10" end="10"/>
                                            </p:txEl>
                                          </p:spTgt>
                                        </p:tgtEl>
                                        <p:attrNameLst>
                                          <p:attrName>style.visibility</p:attrName>
                                        </p:attrNameLst>
                                      </p:cBhvr>
                                      <p:to>
                                        <p:strVal val="visible"/>
                                      </p:to>
                                    </p:set>
                                    <p:animEffect transition="in" filter="blinds(horizontal)">
                                      <p:cBhvr>
                                        <p:cTn id="34" dur="500"/>
                                        <p:tgtEl>
                                          <p:spTgt spid="276483">
                                            <p:txEl>
                                              <p:pRg st="10" end="10"/>
                                            </p:txEl>
                                          </p:spTgt>
                                        </p:tgtEl>
                                      </p:cBhvr>
                                    </p:animEffect>
                                  </p:childTnLst>
                                </p:cTn>
                              </p:par>
                              <p:par>
                                <p:cTn id="35" presetID="3" presetClass="entr" presetSubtype="10" fill="hold" nodeType="withEffect">
                                  <p:stCondLst>
                                    <p:cond delay="0"/>
                                  </p:stCondLst>
                                  <p:childTnLst>
                                    <p:set>
                                      <p:cBhvr>
                                        <p:cTn id="36" dur="1" fill="hold">
                                          <p:stCondLst>
                                            <p:cond delay="0"/>
                                          </p:stCondLst>
                                        </p:cTn>
                                        <p:tgtEl>
                                          <p:spTgt spid="276483">
                                            <p:txEl>
                                              <p:pRg st="11" end="11"/>
                                            </p:txEl>
                                          </p:spTgt>
                                        </p:tgtEl>
                                        <p:attrNameLst>
                                          <p:attrName>style.visibility</p:attrName>
                                        </p:attrNameLst>
                                      </p:cBhvr>
                                      <p:to>
                                        <p:strVal val="visible"/>
                                      </p:to>
                                    </p:set>
                                    <p:animEffect transition="in" filter="blinds(horizontal)">
                                      <p:cBhvr>
                                        <p:cTn id="37" dur="500"/>
                                        <p:tgtEl>
                                          <p:spTgt spid="276483">
                                            <p:txEl>
                                              <p:pRg st="11" end="11"/>
                                            </p:txEl>
                                          </p:spTgt>
                                        </p:tgtEl>
                                      </p:cBhvr>
                                    </p:animEffect>
                                  </p:childTnLst>
                                </p:cTn>
                              </p:par>
                              <p:par>
                                <p:cTn id="38" presetID="3" presetClass="entr" presetSubtype="10" fill="hold" nodeType="withEffect">
                                  <p:stCondLst>
                                    <p:cond delay="0"/>
                                  </p:stCondLst>
                                  <p:childTnLst>
                                    <p:set>
                                      <p:cBhvr>
                                        <p:cTn id="39" dur="1" fill="hold">
                                          <p:stCondLst>
                                            <p:cond delay="0"/>
                                          </p:stCondLst>
                                        </p:cTn>
                                        <p:tgtEl>
                                          <p:spTgt spid="276483">
                                            <p:txEl>
                                              <p:pRg st="12" end="12"/>
                                            </p:txEl>
                                          </p:spTgt>
                                        </p:tgtEl>
                                        <p:attrNameLst>
                                          <p:attrName>style.visibility</p:attrName>
                                        </p:attrNameLst>
                                      </p:cBhvr>
                                      <p:to>
                                        <p:strVal val="visible"/>
                                      </p:to>
                                    </p:set>
                                    <p:animEffect transition="in" filter="blinds(horizontal)">
                                      <p:cBhvr>
                                        <p:cTn id="40" dur="500"/>
                                        <p:tgtEl>
                                          <p:spTgt spid="27648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Rectangle 2"/>
          <p:cNvSpPr>
            <a:spLocks noGrp="1"/>
          </p:cNvSpPr>
          <p:nvPr>
            <p:ph type="title"/>
          </p:nvPr>
        </p:nvSpPr>
        <p:spPr>
          <a:xfrm>
            <a:off x="800100" y="147638"/>
            <a:ext cx="6073775" cy="533400"/>
          </a:xfrm>
        </p:spPr>
        <p:txBody>
          <a:bodyPr vert="horz" wrap="square" lIns="63500" tIns="25400" rIns="63500" bIns="25400" anchor="t" anchorCtr="0">
            <a:spAutoFit/>
          </a:bodyPr>
          <a:lstStyle/>
          <a:p>
            <a:pPr algn="ctr">
              <a:buNone/>
            </a:pPr>
            <a:r>
              <a:rPr lang="zh-CN" altLang="en-US" sz="3600" dirty="0">
                <a:solidFill>
                  <a:srgbClr val="CC3300"/>
                </a:solidFill>
              </a:rPr>
              <a:t>扩展操作举例</a:t>
            </a:r>
          </a:p>
        </p:txBody>
      </p:sp>
      <p:sp>
        <p:nvSpPr>
          <p:cNvPr id="396291" name="Rectangle 3"/>
          <p:cNvSpPr/>
          <p:nvPr/>
        </p:nvSpPr>
        <p:spPr>
          <a:xfrm>
            <a:off x="333375" y="890588"/>
            <a:ext cx="7642225" cy="2679700"/>
          </a:xfrm>
          <a:prstGeom prst="rect">
            <a:avLst/>
          </a:prstGeom>
          <a:noFill/>
          <a:ln w="12700">
            <a:noFill/>
          </a:ln>
        </p:spPr>
        <p:txBody>
          <a:bodyPr lIns="63500" tIns="25400" rIns="63500" bIns="25400" anchor="t" anchorCtr="0">
            <a:spAutoFit/>
          </a:bodyPr>
          <a:lstStyle/>
          <a:p>
            <a:pPr marL="685800" lvl="1" indent="-190500" algn="l" rtl="0" eaLnBrk="0" fontAlgn="base" hangingPunct="0">
              <a:lnSpc>
                <a:spcPct val="120000"/>
              </a:lnSpc>
              <a:spcBef>
                <a:spcPct val="10000"/>
              </a:spcBef>
              <a:spcAft>
                <a:spcPct val="0"/>
              </a:spcAft>
              <a:buSzPct val="100000"/>
              <a:buNone/>
            </a:pPr>
            <a:r>
              <a:rPr lang="zh-CN" altLang="en-US" sz="2400" dirty="0">
                <a:solidFill>
                  <a:schemeClr val="tx1"/>
                </a:solidFill>
                <a:latin typeface="Arial" panose="020B0604020202020204" pitchFamily="34" charset="0"/>
                <a:ea typeface="黑体" panose="02010609060101010101" pitchFamily="49" charset="-122"/>
              </a:rPr>
              <a:t>例</a:t>
            </a:r>
            <a:r>
              <a:rPr lang="en-US" altLang="zh-CN" sz="2400" dirty="0">
                <a:solidFill>
                  <a:schemeClr val="tx1"/>
                </a:solidFill>
                <a:latin typeface="Arial" panose="020B0604020202020204" pitchFamily="34" charset="0"/>
                <a:ea typeface="黑体" panose="02010609060101010101" pitchFamily="49" charset="-122"/>
              </a:rPr>
              <a:t>1</a:t>
            </a:r>
            <a:r>
              <a:rPr lang="zh-CN" altLang="en-US" sz="2400" dirty="0">
                <a:solidFill>
                  <a:schemeClr val="tx1"/>
                </a:solidFill>
                <a:latin typeface="Arial" panose="020B0604020202020204" pitchFamily="34" charset="0"/>
                <a:ea typeface="黑体" panose="02010609060101010101" pitchFamily="49" charset="-122"/>
              </a:rPr>
              <a:t>（扩展操作）：在</a:t>
            </a:r>
            <a:r>
              <a:rPr lang="en-US" altLang="zh-CN" sz="2400" dirty="0">
                <a:solidFill>
                  <a:schemeClr val="tx1"/>
                </a:solidFill>
                <a:latin typeface="Arial" panose="020B0604020202020204" pitchFamily="34" charset="0"/>
                <a:ea typeface="黑体" panose="02010609060101010101" pitchFamily="49" charset="-122"/>
              </a:rPr>
              <a:t>32</a:t>
            </a:r>
            <a:r>
              <a:rPr lang="zh-CN" altLang="en-US" sz="2400" dirty="0">
                <a:solidFill>
                  <a:schemeClr val="tx1"/>
                </a:solidFill>
                <a:latin typeface="Arial" panose="020B0604020202020204" pitchFamily="34" charset="0"/>
                <a:ea typeface="黑体" panose="02010609060101010101" pitchFamily="49" charset="-122"/>
              </a:rPr>
              <a:t>位机器上输出</a:t>
            </a:r>
            <a:r>
              <a:rPr lang="en-US" altLang="zh-CN" sz="2400" dirty="0">
                <a:solidFill>
                  <a:schemeClr val="tx1"/>
                </a:solidFill>
                <a:latin typeface="Arial" panose="020B0604020202020204" pitchFamily="34" charset="0"/>
                <a:ea typeface="黑体" panose="02010609060101010101" pitchFamily="49" charset="-122"/>
              </a:rPr>
              <a:t>si, usi, i, ui</a:t>
            </a:r>
            <a:r>
              <a:rPr lang="zh-CN" altLang="en-US" sz="2400" dirty="0">
                <a:solidFill>
                  <a:schemeClr val="tx1"/>
                </a:solidFill>
                <a:latin typeface="Arial" panose="020B0604020202020204" pitchFamily="34" charset="0"/>
                <a:ea typeface="黑体" panose="02010609060101010101" pitchFamily="49" charset="-122"/>
              </a:rPr>
              <a:t>的十进制（真值）和十六进制值（机器数）是什么？</a:t>
            </a:r>
            <a:endParaRPr lang="en-US" altLang="zh-CN" sz="2400" dirty="0">
              <a:solidFill>
                <a:schemeClr val="tx1"/>
              </a:solidFill>
              <a:latin typeface="Arial" panose="020B0604020202020204" pitchFamily="34" charset="0"/>
              <a:ea typeface="黑体" panose="02010609060101010101" pitchFamily="49" charset="-122"/>
            </a:endParaRPr>
          </a:p>
          <a:p>
            <a:pPr marL="685800" lvl="1" indent="-190500" algn="l" rtl="0" eaLnBrk="0" fontAlgn="base" hangingPunct="0">
              <a:lnSpc>
                <a:spcPct val="120000"/>
              </a:lnSpc>
              <a:spcBef>
                <a:spcPct val="0"/>
              </a:spcBef>
              <a:spcAft>
                <a:spcPct val="0"/>
              </a:spcAft>
              <a:buSzPct val="100000"/>
              <a:buNone/>
            </a:pPr>
            <a:r>
              <a:rPr lang="en-US" altLang="zh-CN" sz="2400" dirty="0">
                <a:solidFill>
                  <a:srgbClr val="0000FF"/>
                </a:solidFill>
                <a:latin typeface="Arial" panose="020B0604020202020204" pitchFamily="34" charset="0"/>
                <a:ea typeface="黑体" panose="02010609060101010101" pitchFamily="49" charset="-122"/>
              </a:rPr>
              <a:t>		short  si = -32768;</a:t>
            </a:r>
          </a:p>
          <a:p>
            <a:pPr marL="685800" lvl="1" indent="-190500" algn="l" rtl="0" eaLnBrk="0" fontAlgn="base" hangingPunct="0">
              <a:lnSpc>
                <a:spcPct val="120000"/>
              </a:lnSpc>
              <a:spcBef>
                <a:spcPct val="0"/>
              </a:spcBef>
              <a:spcAft>
                <a:spcPct val="0"/>
              </a:spcAft>
              <a:buSzPct val="100000"/>
              <a:buNone/>
            </a:pPr>
            <a:r>
              <a:rPr lang="en-US" altLang="zh-CN" sz="2400" dirty="0">
                <a:solidFill>
                  <a:srgbClr val="0000FF"/>
                </a:solidFill>
                <a:latin typeface="Arial" panose="020B0604020202020204" pitchFamily="34" charset="0"/>
                <a:ea typeface="黑体" panose="02010609060101010101" pitchFamily="49" charset="-122"/>
              </a:rPr>
              <a:t>		unsigned short  usi = si;</a:t>
            </a:r>
          </a:p>
          <a:p>
            <a:pPr marL="685800" lvl="1" indent="-190500" algn="l" rtl="0" eaLnBrk="0" fontAlgn="base" hangingPunct="0">
              <a:lnSpc>
                <a:spcPct val="120000"/>
              </a:lnSpc>
              <a:spcBef>
                <a:spcPct val="0"/>
              </a:spcBef>
              <a:spcAft>
                <a:spcPct val="0"/>
              </a:spcAft>
              <a:buSzPct val="100000"/>
              <a:buNone/>
            </a:pPr>
            <a:r>
              <a:rPr lang="en-US" altLang="zh-CN" sz="2400" dirty="0">
                <a:solidFill>
                  <a:srgbClr val="0000FF"/>
                </a:solidFill>
                <a:latin typeface="Arial" panose="020B0604020202020204" pitchFamily="34" charset="0"/>
                <a:ea typeface="黑体" panose="02010609060101010101" pitchFamily="49" charset="-122"/>
              </a:rPr>
              <a:t>		int  i = si;</a:t>
            </a:r>
          </a:p>
          <a:p>
            <a:pPr marL="685800" lvl="1" indent="-190500" algn="l" rtl="0" eaLnBrk="0" fontAlgn="base" hangingPunct="0">
              <a:lnSpc>
                <a:spcPct val="120000"/>
              </a:lnSpc>
              <a:spcBef>
                <a:spcPct val="0"/>
              </a:spcBef>
              <a:spcAft>
                <a:spcPct val="0"/>
              </a:spcAft>
              <a:buSzPct val="100000"/>
              <a:buNone/>
            </a:pPr>
            <a:r>
              <a:rPr lang="en-US" altLang="zh-CN" sz="2400" dirty="0">
                <a:solidFill>
                  <a:srgbClr val="0000FF"/>
                </a:solidFill>
                <a:latin typeface="Arial" panose="020B0604020202020204" pitchFamily="34" charset="0"/>
                <a:ea typeface="黑体" panose="02010609060101010101" pitchFamily="49" charset="-122"/>
              </a:rPr>
              <a:t>		unsingned  ui = usi ;</a:t>
            </a:r>
            <a:endParaRPr lang="zh-CN" altLang="en-US" sz="2400" dirty="0">
              <a:solidFill>
                <a:srgbClr val="0000FF"/>
              </a:solidFill>
              <a:latin typeface="Arial" panose="020B0604020202020204" pitchFamily="34" charset="0"/>
              <a:ea typeface="黑体" panose="02010609060101010101" pitchFamily="49" charset="-122"/>
            </a:endParaRPr>
          </a:p>
        </p:txBody>
      </p:sp>
      <p:sp>
        <p:nvSpPr>
          <p:cNvPr id="396292" name="Rectangle 4"/>
          <p:cNvSpPr/>
          <p:nvPr/>
        </p:nvSpPr>
        <p:spPr>
          <a:xfrm>
            <a:off x="2054225" y="3935413"/>
            <a:ext cx="4033838" cy="1552575"/>
          </a:xfrm>
          <a:prstGeom prst="rect">
            <a:avLst/>
          </a:prstGeom>
          <a:noFill/>
          <a:ln w="12700">
            <a:noFill/>
          </a:ln>
        </p:spPr>
        <p:txBody>
          <a:bodyPr wrap="none" anchor="ctr" anchorCtr="0">
            <a:spAutoFit/>
          </a:bodyPr>
          <a:lstStyle/>
          <a:p>
            <a:pPr indent="288925" eaLnBrk="0" hangingPunct="0"/>
            <a:r>
              <a:rPr lang="pt-BR" altLang="zh-CN" sz="2400" dirty="0">
                <a:latin typeface="Arial" panose="020B0604020202020204" pitchFamily="34" charset="0"/>
              </a:rPr>
              <a:t>si = -32768    80 00</a:t>
            </a:r>
            <a:endParaRPr lang="en-US" altLang="zh-CN" sz="2400" dirty="0">
              <a:latin typeface="Arial" panose="020B0604020202020204" pitchFamily="34" charset="0"/>
            </a:endParaRPr>
          </a:p>
          <a:p>
            <a:pPr indent="288925" eaLnBrk="0" hangingPunct="0"/>
            <a:r>
              <a:rPr lang="pt-BR" altLang="zh-CN" sz="2400" dirty="0">
                <a:latin typeface="Arial" panose="020B0604020202020204" pitchFamily="34" charset="0"/>
              </a:rPr>
              <a:t>usi = 32768   80 00</a:t>
            </a:r>
            <a:endParaRPr lang="en-US" altLang="zh-CN" sz="2400" dirty="0">
              <a:latin typeface="Arial" panose="020B0604020202020204" pitchFamily="34" charset="0"/>
            </a:endParaRPr>
          </a:p>
          <a:p>
            <a:pPr indent="288925" eaLnBrk="0" hangingPunct="0"/>
            <a:r>
              <a:rPr lang="en-US" altLang="zh-CN" sz="2400" dirty="0">
                <a:latin typeface="Arial" panose="020B0604020202020204" pitchFamily="34" charset="0"/>
              </a:rPr>
              <a:t>i = -32768     FF FF 80 00 </a:t>
            </a:r>
          </a:p>
          <a:p>
            <a:pPr indent="288925" eaLnBrk="0" hangingPunct="0"/>
            <a:r>
              <a:rPr lang="en-US" altLang="zh-CN" sz="2400" dirty="0">
                <a:latin typeface="Arial" panose="020B0604020202020204" pitchFamily="34" charset="0"/>
              </a:rPr>
              <a:t>ui = 32768    00 00 80 00</a:t>
            </a:r>
          </a:p>
        </p:txBody>
      </p:sp>
      <p:sp>
        <p:nvSpPr>
          <p:cNvPr id="132102" name="Text Box 6"/>
          <p:cNvSpPr txBox="1"/>
          <p:nvPr/>
        </p:nvSpPr>
        <p:spPr>
          <a:xfrm>
            <a:off x="203200" y="6327775"/>
            <a:ext cx="1857375" cy="336550"/>
          </a:xfrm>
          <a:prstGeom prst="rect">
            <a:avLst/>
          </a:prstGeom>
          <a:noFill/>
          <a:ln w="12700">
            <a:noFill/>
          </a:ln>
        </p:spPr>
        <p:txBody>
          <a:bodyPr anchor="t" anchorCtr="0">
            <a:spAutoFit/>
          </a:bodyPr>
          <a:lstStyle/>
          <a:p>
            <a:pPr eaLnBrk="0" hangingPunct="0">
              <a:spcBef>
                <a:spcPct val="50000"/>
              </a:spcBef>
            </a:pPr>
            <a:r>
              <a:rPr lang="en-US" altLang="zh-CN" dirty="0">
                <a:latin typeface="Times New Roman" panose="02020603050405020304" pitchFamily="18" charset="0"/>
                <a:hlinkClick r:id="" action="ppaction://hlinkshowjump?jump=previousslide"/>
              </a:rPr>
              <a:t>BACK</a:t>
            </a:r>
            <a:endParaRPr lang="en-US" altLang="zh-CN" dirty="0">
              <a:latin typeface="Times New Roman" panose="02020603050405020304" pitchFamily="18" charset="0"/>
            </a:endParaRPr>
          </a:p>
        </p:txBody>
      </p:sp>
      <p:grpSp>
        <p:nvGrpSpPr>
          <p:cNvPr id="132106" name="Group 10"/>
          <p:cNvGrpSpPr/>
          <p:nvPr/>
        </p:nvGrpSpPr>
        <p:grpSpPr>
          <a:xfrm>
            <a:off x="4224338" y="3762375"/>
            <a:ext cx="3875087" cy="1727200"/>
            <a:chOff x="2624" y="2478"/>
            <a:chExt cx="2587" cy="1088"/>
          </a:xfrm>
        </p:grpSpPr>
        <p:sp>
          <p:nvSpPr>
            <p:cNvPr id="112646" name="Text Box 7"/>
            <p:cNvSpPr txBox="1"/>
            <p:nvPr/>
          </p:nvSpPr>
          <p:spPr>
            <a:xfrm>
              <a:off x="4123" y="2478"/>
              <a:ext cx="1088" cy="288"/>
            </a:xfrm>
            <a:prstGeom prst="rect">
              <a:avLst/>
            </a:prstGeom>
            <a:noFill/>
            <a:ln w="12700">
              <a:noFill/>
            </a:ln>
          </p:spPr>
          <p:txBody>
            <a:bodyPr anchor="t" anchorCtr="0">
              <a:spAutoFit/>
            </a:bodyPr>
            <a:lstStyle/>
            <a:p>
              <a:pPr eaLnBrk="0" hangingPunct="0">
                <a:spcBef>
                  <a:spcPct val="50000"/>
                </a:spcBef>
              </a:pPr>
              <a:r>
                <a:rPr lang="zh-CN" altLang="en-US" sz="2400" dirty="0">
                  <a:latin typeface="Times New Roman" panose="02020603050405020304" pitchFamily="18" charset="0"/>
                  <a:ea typeface="宋体" panose="02010600030101010101" pitchFamily="2" charset="-122"/>
                </a:rPr>
                <a:t>机器数</a:t>
              </a:r>
            </a:p>
          </p:txBody>
        </p:sp>
        <p:sp>
          <p:nvSpPr>
            <p:cNvPr id="112647" name="Rectangle 8"/>
            <p:cNvSpPr/>
            <p:nvPr/>
          </p:nvSpPr>
          <p:spPr>
            <a:xfrm>
              <a:off x="2624" y="2624"/>
              <a:ext cx="1170" cy="942"/>
            </a:xfrm>
            <a:prstGeom prst="rect">
              <a:avLst/>
            </a:prstGeom>
            <a:solidFill>
              <a:srgbClr val="3333FF">
                <a:alpha val="18039"/>
              </a:srgbClr>
            </a:solidFill>
            <a:ln w="12700" cap="flat" cmpd="sng">
              <a:solidFill>
                <a:srgbClr val="000000"/>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2648" name="Line 9"/>
            <p:cNvSpPr/>
            <p:nvPr/>
          </p:nvSpPr>
          <p:spPr>
            <a:xfrm flipH="1">
              <a:off x="3794" y="2715"/>
              <a:ext cx="366" cy="192"/>
            </a:xfrm>
            <a:prstGeom prst="line">
              <a:avLst/>
            </a:prstGeom>
            <a:ln w="28575" cap="flat" cmpd="sng">
              <a:solidFill>
                <a:srgbClr val="000000"/>
              </a:solidFill>
              <a:prstDash val="solid"/>
              <a:round/>
              <a:headEnd type="none" w="med" len="med"/>
              <a:tailEnd type="triangle" w="med" len="med"/>
            </a:ln>
          </p:spPr>
        </p:sp>
      </p:grpSp>
      <p:grpSp>
        <p:nvGrpSpPr>
          <p:cNvPr id="132111" name="Group 15"/>
          <p:cNvGrpSpPr/>
          <p:nvPr/>
        </p:nvGrpSpPr>
        <p:grpSpPr>
          <a:xfrm>
            <a:off x="1377950" y="3992563"/>
            <a:ext cx="2757488" cy="2025650"/>
            <a:chOff x="868" y="2623"/>
            <a:chExt cx="1755" cy="1276"/>
          </a:xfrm>
        </p:grpSpPr>
        <p:sp>
          <p:nvSpPr>
            <p:cNvPr id="112650" name="Text Box 12"/>
            <p:cNvSpPr txBox="1"/>
            <p:nvPr/>
          </p:nvSpPr>
          <p:spPr>
            <a:xfrm>
              <a:off x="868" y="3611"/>
              <a:ext cx="530" cy="288"/>
            </a:xfrm>
            <a:prstGeom prst="rect">
              <a:avLst/>
            </a:prstGeom>
            <a:noFill/>
            <a:ln w="12700">
              <a:noFill/>
            </a:ln>
          </p:spPr>
          <p:txBody>
            <a:bodyPr anchor="t" anchorCtr="0">
              <a:spAutoFit/>
            </a:bodyPr>
            <a:lstStyle/>
            <a:p>
              <a:pPr eaLnBrk="0" hangingPunct="0">
                <a:spcBef>
                  <a:spcPct val="50000"/>
                </a:spcBef>
              </a:pPr>
              <a:r>
                <a:rPr lang="zh-CN" altLang="en-US" sz="2400" dirty="0">
                  <a:latin typeface="Times New Roman" panose="02020603050405020304" pitchFamily="18" charset="0"/>
                  <a:ea typeface="宋体" panose="02010600030101010101" pitchFamily="2" charset="-122"/>
                </a:rPr>
                <a:t>真值</a:t>
              </a:r>
            </a:p>
          </p:txBody>
        </p:sp>
        <p:sp>
          <p:nvSpPr>
            <p:cNvPr id="112651" name="Rectangle 13"/>
            <p:cNvSpPr/>
            <p:nvPr/>
          </p:nvSpPr>
          <p:spPr>
            <a:xfrm>
              <a:off x="1819" y="2623"/>
              <a:ext cx="804" cy="942"/>
            </a:xfrm>
            <a:prstGeom prst="rect">
              <a:avLst/>
            </a:prstGeom>
            <a:solidFill>
              <a:schemeClr val="hlink">
                <a:alpha val="12941"/>
              </a:schemeClr>
            </a:solidFill>
            <a:ln w="12700" cap="flat" cmpd="sng">
              <a:solidFill>
                <a:srgbClr val="000000"/>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2652" name="Line 14"/>
            <p:cNvSpPr/>
            <p:nvPr/>
          </p:nvSpPr>
          <p:spPr>
            <a:xfrm flipV="1">
              <a:off x="1315" y="3573"/>
              <a:ext cx="531" cy="210"/>
            </a:xfrm>
            <a:prstGeom prst="line">
              <a:avLst/>
            </a:prstGeom>
            <a:ln w="28575" cap="flat" cmpd="sng">
              <a:solidFill>
                <a:srgbClr val="000000"/>
              </a:solidFill>
              <a:prstDash val="solid"/>
              <a:round/>
              <a:headEnd type="none" w="med" len="med"/>
              <a:tailEnd type="triangle" w="med" len="med"/>
            </a:ln>
          </p:spPr>
        </p:sp>
      </p:grpSp>
      <p:sp>
        <p:nvSpPr>
          <p:cNvPr id="132112" name="Text Box 16"/>
          <p:cNvSpPr txBox="1"/>
          <p:nvPr/>
        </p:nvSpPr>
        <p:spPr>
          <a:xfrm>
            <a:off x="5573713" y="2060575"/>
            <a:ext cx="3352800" cy="1066800"/>
          </a:xfrm>
          <a:prstGeom prst="rect">
            <a:avLst/>
          </a:prstGeom>
          <a:noFill/>
          <a:ln w="12700">
            <a:noFill/>
          </a:ln>
        </p:spPr>
        <p:txBody>
          <a:bodyPr anchor="t" anchorCtr="0">
            <a:spAutoFit/>
          </a:bodyPr>
          <a:lstStyle/>
          <a:p>
            <a:pPr eaLnBrk="0" hangingPunct="0">
              <a:spcBef>
                <a:spcPct val="50000"/>
              </a:spcBef>
            </a:pPr>
            <a:r>
              <a:rPr lang="zh-CN" altLang="en-US" sz="2000" dirty="0">
                <a:latin typeface="微软雅黑" panose="020B0503020204020204" pitchFamily="34" charset="-122"/>
                <a:ea typeface="微软雅黑" panose="020B0503020204020204" pitchFamily="34" charset="-122"/>
              </a:rPr>
              <a:t>提示：</a:t>
            </a:r>
          </a:p>
          <a:p>
            <a:pPr eaLnBrk="0" hangingPunct="0">
              <a:spcBef>
                <a:spcPct val="10000"/>
              </a:spcBef>
            </a:pPr>
            <a:r>
              <a:rPr lang="en-US" altLang="zh-CN" sz="2000" dirty="0">
                <a:latin typeface="微软雅黑" panose="020B0503020204020204" pitchFamily="34" charset="-122"/>
                <a:ea typeface="微软雅黑" panose="020B0503020204020204" pitchFamily="34" charset="-122"/>
              </a:rPr>
              <a:t>32768=2</a:t>
            </a:r>
            <a:r>
              <a:rPr lang="en-US" altLang="zh-CN" sz="2000" baseline="30000" dirty="0">
                <a:latin typeface="微软雅黑" panose="020B0503020204020204" pitchFamily="34" charset="-122"/>
                <a:ea typeface="微软雅黑" panose="020B0503020204020204" pitchFamily="34" charset="-122"/>
              </a:rPr>
              <a:t>15</a:t>
            </a:r>
          </a:p>
          <a:p>
            <a:pPr eaLnBrk="0" hangingPunct="0">
              <a:spcBef>
                <a:spcPct val="10000"/>
              </a:spcBef>
            </a:pPr>
            <a:r>
              <a:rPr lang="en-US" altLang="zh-CN" sz="2000" dirty="0">
                <a:latin typeface="微软雅黑" panose="020B0503020204020204" pitchFamily="34" charset="-122"/>
                <a:ea typeface="微软雅黑" panose="020B0503020204020204" pitchFamily="34" charset="-122"/>
              </a:rPr>
              <a:t>=1000 0000 0000 0000B</a:t>
            </a:r>
          </a:p>
        </p:txBody>
      </p:sp>
      <p:sp>
        <p:nvSpPr>
          <p:cNvPr id="132113" name="Text Box 17"/>
          <p:cNvSpPr txBox="1"/>
          <p:nvPr/>
        </p:nvSpPr>
        <p:spPr>
          <a:xfrm>
            <a:off x="3367088" y="5573713"/>
            <a:ext cx="3352800" cy="1066800"/>
          </a:xfrm>
          <a:prstGeom prst="rect">
            <a:avLst/>
          </a:prstGeom>
          <a:noFill/>
          <a:ln w="12700">
            <a:noFill/>
          </a:ln>
        </p:spPr>
        <p:txBody>
          <a:bodyPr anchor="t" anchorCtr="0">
            <a:spAutoFit/>
          </a:bodyPr>
          <a:lstStyle/>
          <a:p>
            <a:pPr eaLnBrk="0" hangingPunct="0">
              <a:spcBef>
                <a:spcPct val="50000"/>
              </a:spcBef>
            </a:pPr>
            <a:r>
              <a:rPr lang="zh-CN" altLang="en-US" sz="2000" dirty="0">
                <a:solidFill>
                  <a:srgbClr val="3333FF"/>
                </a:solidFill>
                <a:latin typeface="微软雅黑" panose="020B0503020204020204" pitchFamily="34" charset="-122"/>
                <a:ea typeface="微软雅黑" panose="020B0503020204020204" pitchFamily="34" charset="-122"/>
              </a:rPr>
              <a:t>现象：</a:t>
            </a:r>
          </a:p>
          <a:p>
            <a:pPr eaLnBrk="0" hangingPunct="0">
              <a:spcBef>
                <a:spcPct val="10000"/>
              </a:spcBef>
            </a:pPr>
            <a:r>
              <a:rPr lang="zh-CN" altLang="en-US" sz="2000" dirty="0">
                <a:solidFill>
                  <a:srgbClr val="CC0000"/>
                </a:solidFill>
                <a:latin typeface="微软雅黑" panose="020B0503020204020204" pitchFamily="34" charset="-122"/>
                <a:ea typeface="微软雅黑" panose="020B0503020204020204" pitchFamily="34" charset="-122"/>
              </a:rPr>
              <a:t>带符号整数：符号扩展</a:t>
            </a:r>
            <a:endParaRPr lang="zh-CN" altLang="en-US" sz="2000" baseline="30000" dirty="0">
              <a:solidFill>
                <a:srgbClr val="CC0000"/>
              </a:solidFill>
              <a:latin typeface="微软雅黑" panose="020B0503020204020204" pitchFamily="34" charset="-122"/>
              <a:ea typeface="微软雅黑" panose="020B0503020204020204" pitchFamily="34" charset="-122"/>
            </a:endParaRPr>
          </a:p>
          <a:p>
            <a:pPr eaLnBrk="0" hangingPunct="0">
              <a:spcBef>
                <a:spcPct val="10000"/>
              </a:spcBef>
            </a:pPr>
            <a:r>
              <a:rPr lang="zh-CN" altLang="en-US" sz="2000" dirty="0">
                <a:solidFill>
                  <a:srgbClr val="CC0000"/>
                </a:solidFill>
                <a:latin typeface="微软雅黑" panose="020B0503020204020204" pitchFamily="34" charset="-122"/>
                <a:ea typeface="微软雅黑" panose="020B0503020204020204" pitchFamily="34" charset="-122"/>
              </a:rPr>
              <a:t>无符号数：</a:t>
            </a:r>
            <a:r>
              <a:rPr lang="en-US" altLang="zh-CN" sz="2000" dirty="0">
                <a:solidFill>
                  <a:srgbClr val="CC0000"/>
                </a:solidFill>
                <a:latin typeface="微软雅黑" panose="020B0503020204020204" pitchFamily="34" charset="-122"/>
                <a:ea typeface="微软雅黑" panose="020B0503020204020204" pitchFamily="34" charset="-122"/>
              </a:rPr>
              <a:t>0</a:t>
            </a:r>
            <a:r>
              <a:rPr lang="zh-CN" altLang="en-US" sz="2000" dirty="0">
                <a:solidFill>
                  <a:srgbClr val="CC0000"/>
                </a:solidFill>
                <a:latin typeface="微软雅黑" panose="020B0503020204020204" pitchFamily="34" charset="-122"/>
                <a:ea typeface="微软雅黑" panose="020B0503020204020204" pitchFamily="34" charset="-122"/>
              </a:rPr>
              <a:t>扩展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96291">
                                            <p:txEl>
                                              <p:pRg st="0" end="0"/>
                                            </p:txEl>
                                          </p:spTgt>
                                        </p:tgtEl>
                                        <p:attrNameLst>
                                          <p:attrName>style.visibility</p:attrName>
                                        </p:attrNameLst>
                                      </p:cBhvr>
                                      <p:to>
                                        <p:strVal val="visible"/>
                                      </p:to>
                                    </p:set>
                                    <p:animEffect transition="in" filter="blinds(horizontal)">
                                      <p:cBhvr>
                                        <p:cTn id="7" dur="500"/>
                                        <p:tgtEl>
                                          <p:spTgt spid="396291">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96291">
                                            <p:txEl>
                                              <p:pRg st="1" end="1"/>
                                            </p:txEl>
                                          </p:spTgt>
                                        </p:tgtEl>
                                        <p:attrNameLst>
                                          <p:attrName>style.visibility</p:attrName>
                                        </p:attrNameLst>
                                      </p:cBhvr>
                                      <p:to>
                                        <p:strVal val="visible"/>
                                      </p:to>
                                    </p:set>
                                    <p:animEffect transition="in" filter="blinds(horizontal)">
                                      <p:cBhvr>
                                        <p:cTn id="10" dur="500"/>
                                        <p:tgtEl>
                                          <p:spTgt spid="396291">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96291">
                                            <p:txEl>
                                              <p:pRg st="2" end="2"/>
                                            </p:txEl>
                                          </p:spTgt>
                                        </p:tgtEl>
                                        <p:attrNameLst>
                                          <p:attrName>style.visibility</p:attrName>
                                        </p:attrNameLst>
                                      </p:cBhvr>
                                      <p:to>
                                        <p:strVal val="visible"/>
                                      </p:to>
                                    </p:set>
                                    <p:animEffect transition="in" filter="blinds(horizontal)">
                                      <p:cBhvr>
                                        <p:cTn id="13" dur="500"/>
                                        <p:tgtEl>
                                          <p:spTgt spid="396291">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96291">
                                            <p:txEl>
                                              <p:pRg st="3" end="3"/>
                                            </p:txEl>
                                          </p:spTgt>
                                        </p:tgtEl>
                                        <p:attrNameLst>
                                          <p:attrName>style.visibility</p:attrName>
                                        </p:attrNameLst>
                                      </p:cBhvr>
                                      <p:to>
                                        <p:strVal val="visible"/>
                                      </p:to>
                                    </p:set>
                                    <p:animEffect transition="in" filter="blinds(horizontal)">
                                      <p:cBhvr>
                                        <p:cTn id="16" dur="500"/>
                                        <p:tgtEl>
                                          <p:spTgt spid="396291">
                                            <p:txEl>
                                              <p:pRg st="3" end="3"/>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396291">
                                            <p:txEl>
                                              <p:pRg st="4" end="4"/>
                                            </p:txEl>
                                          </p:spTgt>
                                        </p:tgtEl>
                                        <p:attrNameLst>
                                          <p:attrName>style.visibility</p:attrName>
                                        </p:attrNameLst>
                                      </p:cBhvr>
                                      <p:to>
                                        <p:strVal val="visible"/>
                                      </p:to>
                                    </p:set>
                                    <p:animEffect transition="in" filter="blinds(horizontal)">
                                      <p:cBhvr>
                                        <p:cTn id="19" dur="500"/>
                                        <p:tgtEl>
                                          <p:spTgt spid="396291">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32112"/>
                                        </p:tgtEl>
                                        <p:attrNameLst>
                                          <p:attrName>style.visibility</p:attrName>
                                        </p:attrNameLst>
                                      </p:cBhvr>
                                      <p:to>
                                        <p:strVal val="visible"/>
                                      </p:to>
                                    </p:set>
                                    <p:animEffect transition="in" filter="blinds(horizontal)">
                                      <p:cBhvr>
                                        <p:cTn id="24" dur="500"/>
                                        <p:tgtEl>
                                          <p:spTgt spid="132112"/>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396292"/>
                                        </p:tgtEl>
                                        <p:attrNameLst>
                                          <p:attrName>style.visibility</p:attrName>
                                        </p:attrNameLst>
                                      </p:cBhvr>
                                      <p:to>
                                        <p:strVal val="visible"/>
                                      </p:to>
                                    </p:set>
                                    <p:animEffect transition="in" filter="blinds(horizontal)">
                                      <p:cBhvr>
                                        <p:cTn id="29" dur="500"/>
                                        <p:tgtEl>
                                          <p:spTgt spid="396292"/>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nodeType="clickEffect">
                                  <p:stCondLst>
                                    <p:cond delay="0"/>
                                  </p:stCondLst>
                                  <p:childTnLst>
                                    <p:set>
                                      <p:cBhvr>
                                        <p:cTn id="33" dur="1" fill="hold">
                                          <p:stCondLst>
                                            <p:cond delay="0"/>
                                          </p:stCondLst>
                                        </p:cTn>
                                        <p:tgtEl>
                                          <p:spTgt spid="132106"/>
                                        </p:tgtEl>
                                        <p:attrNameLst>
                                          <p:attrName>style.visibility</p:attrName>
                                        </p:attrNameLst>
                                      </p:cBhvr>
                                      <p:to>
                                        <p:strVal val="visible"/>
                                      </p:to>
                                    </p:set>
                                    <p:animEffect transition="in" filter="blinds(horizontal)">
                                      <p:cBhvr>
                                        <p:cTn id="34" dur="500"/>
                                        <p:tgtEl>
                                          <p:spTgt spid="132106"/>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132111"/>
                                        </p:tgtEl>
                                        <p:attrNameLst>
                                          <p:attrName>style.visibility</p:attrName>
                                        </p:attrNameLst>
                                      </p:cBhvr>
                                      <p:to>
                                        <p:strVal val="visible"/>
                                      </p:to>
                                    </p:set>
                                    <p:animEffect transition="in" filter="blinds(horizontal)">
                                      <p:cBhvr>
                                        <p:cTn id="39" dur="500"/>
                                        <p:tgtEl>
                                          <p:spTgt spid="132111"/>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grpId="0" nodeType="clickEffect">
                                  <p:stCondLst>
                                    <p:cond delay="0"/>
                                  </p:stCondLst>
                                  <p:childTnLst>
                                    <p:set>
                                      <p:cBhvr>
                                        <p:cTn id="43" dur="1" fill="hold">
                                          <p:stCondLst>
                                            <p:cond delay="0"/>
                                          </p:stCondLst>
                                        </p:cTn>
                                        <p:tgtEl>
                                          <p:spTgt spid="132113"/>
                                        </p:tgtEl>
                                        <p:attrNameLst>
                                          <p:attrName>style.visibility</p:attrName>
                                        </p:attrNameLst>
                                      </p:cBhvr>
                                      <p:to>
                                        <p:strVal val="visible"/>
                                      </p:to>
                                    </p:set>
                                    <p:animEffect transition="in" filter="blinds(horizontal)">
                                      <p:cBhvr>
                                        <p:cTn id="44" dur="500"/>
                                        <p:tgtEl>
                                          <p:spTgt spid="132113"/>
                                        </p:tgtEl>
                                      </p:cBhvr>
                                    </p:animEffect>
                                  </p:childTnLst>
                                </p:cTn>
                              </p:par>
                            </p:childTnLst>
                          </p:cTn>
                        </p:par>
                      </p:childTnLst>
                    </p:cTn>
                  </p:par>
                  <p:par>
                    <p:cTn id="45" fill="hold">
                      <p:stCondLst>
                        <p:cond delay="indefinite"/>
                      </p:stCondLst>
                      <p:childTnLst>
                        <p:par>
                          <p:cTn id="46" fill="hold">
                            <p:stCondLst>
                              <p:cond delay="0"/>
                            </p:stCondLst>
                            <p:childTnLst>
                              <p:par>
                                <p:cTn id="47" presetID="3" presetClass="entr" presetSubtype="10" fill="hold" grpId="0" nodeType="clickEffect">
                                  <p:stCondLst>
                                    <p:cond delay="0"/>
                                  </p:stCondLst>
                                  <p:childTnLst>
                                    <p:set>
                                      <p:cBhvr>
                                        <p:cTn id="48" dur="1" fill="hold">
                                          <p:stCondLst>
                                            <p:cond delay="0"/>
                                          </p:stCondLst>
                                        </p:cTn>
                                        <p:tgtEl>
                                          <p:spTgt spid="132102"/>
                                        </p:tgtEl>
                                        <p:attrNameLst>
                                          <p:attrName>style.visibility</p:attrName>
                                        </p:attrNameLst>
                                      </p:cBhvr>
                                      <p:to>
                                        <p:strVal val="visible"/>
                                      </p:to>
                                    </p:set>
                                    <p:animEffect transition="in" filter="blinds(horizontal)">
                                      <p:cBhvr>
                                        <p:cTn id="49" dur="500"/>
                                        <p:tgtEl>
                                          <p:spTgt spid="132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6292" grpId="0"/>
      <p:bldP spid="132102" grpId="0"/>
      <p:bldP spid="132112" grpId="0"/>
      <p:bldP spid="132113"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en-US" altLang="zh-CN" sz="3600" dirty="0">
                <a:solidFill>
                  <a:srgbClr val="CC3300"/>
                </a:solidFill>
              </a:rPr>
              <a:t>C</a:t>
            </a:r>
            <a:r>
              <a:rPr lang="zh-CN" altLang="en-US" sz="3600" dirty="0">
                <a:solidFill>
                  <a:srgbClr val="CC3300"/>
                </a:solidFill>
              </a:rPr>
              <a:t>语言程序中的整数</a:t>
            </a:r>
          </a:p>
        </p:txBody>
      </p:sp>
      <p:graphicFrame>
        <p:nvGraphicFramePr>
          <p:cNvPr id="98307" name="表格 98306"/>
          <p:cNvGraphicFramePr/>
          <p:nvPr/>
        </p:nvGraphicFramePr>
        <p:xfrm>
          <a:off x="160338" y="2941638"/>
          <a:ext cx="8828088" cy="3235325"/>
        </p:xfrm>
        <a:graphic>
          <a:graphicData uri="http://schemas.openxmlformats.org/drawingml/2006/table">
            <a:tbl>
              <a:tblPr/>
              <a:tblGrid>
                <a:gridCol w="3730625">
                  <a:extLst>
                    <a:ext uri="{9D8B030D-6E8A-4147-A177-3AD203B41FA5}">
                      <a16:colId xmlns:a16="http://schemas.microsoft.com/office/drawing/2014/main" val="20000"/>
                    </a:ext>
                  </a:extLst>
                </a:gridCol>
                <a:gridCol w="1209675">
                  <a:extLst>
                    <a:ext uri="{9D8B030D-6E8A-4147-A177-3AD203B41FA5}">
                      <a16:colId xmlns:a16="http://schemas.microsoft.com/office/drawing/2014/main" val="20001"/>
                    </a:ext>
                  </a:extLst>
                </a:gridCol>
                <a:gridCol w="661988">
                  <a:extLst>
                    <a:ext uri="{9D8B030D-6E8A-4147-A177-3AD203B41FA5}">
                      <a16:colId xmlns:a16="http://schemas.microsoft.com/office/drawing/2014/main" val="20002"/>
                    </a:ext>
                  </a:extLst>
                </a:gridCol>
                <a:gridCol w="3225800">
                  <a:extLst>
                    <a:ext uri="{9D8B030D-6E8A-4147-A177-3AD203B41FA5}">
                      <a16:colId xmlns:a16="http://schemas.microsoft.com/office/drawing/2014/main" val="20003"/>
                    </a:ext>
                  </a:extLst>
                </a:gridCol>
              </a:tblGrid>
              <a:tr h="365125">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marL="203200" lvl="0" indent="-203200" algn="ctr">
                        <a:buNone/>
                      </a:pPr>
                      <a:r>
                        <a:rPr lang="zh-CN" altLang="en-US" sz="1800" dirty="0">
                          <a:latin typeface="Arial" panose="020B0604020202020204" pitchFamily="34" charset="0"/>
                          <a:ea typeface="黑体" panose="02010609060101010101" pitchFamily="49" charset="-122"/>
                        </a:rPr>
                        <a:t>关系表达式</a:t>
                      </a:r>
                      <a:endParaRPr lang="zh-CN" altLang="en-US" sz="1800" b="0" dirty="0">
                        <a:latin typeface="Arial" panose="020B0604020202020204" pitchFamily="34" charset="0"/>
                        <a:ea typeface="黑体" panose="02010609060101010101" pitchFamily="49" charset="-122"/>
                      </a:endParaRPr>
                    </a:p>
                  </a:txBody>
                  <a:tcPr marT="45710" marB="4571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marL="203200" lvl="0" indent="-203200" algn="ctr">
                        <a:buNone/>
                      </a:pPr>
                      <a:r>
                        <a:rPr lang="zh-CN" altLang="en-US" sz="1800" dirty="0">
                          <a:latin typeface="Arial" panose="020B0604020202020204" pitchFamily="34" charset="0"/>
                          <a:ea typeface="黑体" panose="02010609060101010101" pitchFamily="49" charset="-122"/>
                        </a:rPr>
                        <a:t>运算类型</a:t>
                      </a:r>
                      <a:endParaRPr lang="zh-CN" altLang="en-US" sz="1800" b="0" dirty="0">
                        <a:latin typeface="Arial" panose="020B0604020202020204" pitchFamily="34" charset="0"/>
                        <a:ea typeface="黑体" panose="02010609060101010101" pitchFamily="49" charset="-122"/>
                      </a:endParaRPr>
                    </a:p>
                  </a:txBody>
                  <a:tcPr marT="45710" marB="4571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marL="203200" lvl="0" indent="-203200" algn="ctr">
                        <a:buNone/>
                      </a:pPr>
                      <a:r>
                        <a:rPr lang="zh-CN" altLang="en-US" sz="1800" dirty="0">
                          <a:latin typeface="Arial" panose="020B0604020202020204" pitchFamily="34" charset="0"/>
                          <a:ea typeface="黑体" panose="02010609060101010101" pitchFamily="49" charset="-122"/>
                        </a:rPr>
                        <a:t>结果</a:t>
                      </a:r>
                      <a:endParaRPr lang="zh-CN" altLang="en-US" sz="1800" b="0" dirty="0">
                        <a:latin typeface="Arial" panose="020B0604020202020204" pitchFamily="34" charset="0"/>
                        <a:ea typeface="黑体" panose="02010609060101010101" pitchFamily="49" charset="-122"/>
                      </a:endParaRPr>
                    </a:p>
                  </a:txBody>
                  <a:tcPr marT="45710" marB="4571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marL="203200" lvl="0" indent="-203200" algn="ctr">
                        <a:buNone/>
                      </a:pPr>
                      <a:r>
                        <a:rPr lang="zh-CN" altLang="en-US" sz="1800" dirty="0">
                          <a:latin typeface="Arial" panose="020B0604020202020204" pitchFamily="34" charset="0"/>
                          <a:ea typeface="黑体" panose="02010609060101010101" pitchFamily="49" charset="-122"/>
                        </a:rPr>
                        <a:t>说明</a:t>
                      </a:r>
                      <a:endParaRPr lang="zh-CN" altLang="en-US" sz="1800" b="0" dirty="0">
                        <a:latin typeface="Arial" panose="020B0604020202020204" pitchFamily="34" charset="0"/>
                        <a:ea typeface="黑体" panose="02010609060101010101" pitchFamily="49" charset="-122"/>
                      </a:endParaRPr>
                    </a:p>
                  </a:txBody>
                  <a:tcPr marT="45710" marB="4571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870200">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marL="203200" lvl="0" indent="-203200">
                        <a:spcBef>
                          <a:spcPct val="25000"/>
                        </a:spcBef>
                        <a:buNone/>
                      </a:pPr>
                      <a:r>
                        <a:rPr lang="en-US" altLang="zh-CN" sz="1800" dirty="0">
                          <a:latin typeface="Arial" panose="020B0604020202020204" pitchFamily="34" charset="0"/>
                          <a:ea typeface="黑体" panose="02010609060101010101" pitchFamily="49" charset="-122"/>
                        </a:rPr>
                        <a:t>0 == 0U</a:t>
                      </a:r>
                    </a:p>
                    <a:p>
                      <a:pPr marL="203200" lvl="0" indent="-203200">
                        <a:spcBef>
                          <a:spcPct val="25000"/>
                        </a:spcBef>
                        <a:buNone/>
                      </a:pPr>
                      <a:r>
                        <a:rPr lang="en-US" altLang="zh-CN" sz="1800" dirty="0">
                          <a:latin typeface="Arial" panose="020B0604020202020204" pitchFamily="34" charset="0"/>
                          <a:ea typeface="黑体" panose="02010609060101010101" pitchFamily="49" charset="-122"/>
                        </a:rPr>
                        <a:t>-1 &lt; 0</a:t>
                      </a:r>
                    </a:p>
                    <a:p>
                      <a:pPr marL="203200" lvl="0" indent="-203200">
                        <a:spcBef>
                          <a:spcPct val="25000"/>
                        </a:spcBef>
                        <a:buNone/>
                      </a:pPr>
                      <a:r>
                        <a:rPr lang="en-US" altLang="zh-CN" sz="1800" dirty="0">
                          <a:latin typeface="Arial" panose="020B0604020202020204" pitchFamily="34" charset="0"/>
                          <a:ea typeface="黑体" panose="02010609060101010101" pitchFamily="49" charset="-122"/>
                        </a:rPr>
                        <a:t>-1 &lt; 0U</a:t>
                      </a:r>
                    </a:p>
                    <a:p>
                      <a:pPr marL="203200" lvl="0" indent="-203200">
                        <a:spcBef>
                          <a:spcPct val="25000"/>
                        </a:spcBef>
                        <a:buNone/>
                      </a:pPr>
                      <a:r>
                        <a:rPr lang="en-US" altLang="zh-CN" sz="1800" dirty="0">
                          <a:latin typeface="Arial" panose="020B0604020202020204" pitchFamily="34" charset="0"/>
                          <a:ea typeface="黑体" panose="02010609060101010101" pitchFamily="49" charset="-122"/>
                        </a:rPr>
                        <a:t>2147483647 &gt; -2147483647-1</a:t>
                      </a:r>
                    </a:p>
                    <a:p>
                      <a:pPr marL="203200" lvl="0" indent="-203200">
                        <a:spcBef>
                          <a:spcPct val="25000"/>
                        </a:spcBef>
                        <a:buNone/>
                      </a:pPr>
                      <a:r>
                        <a:rPr lang="en-US" altLang="zh-CN" sz="1800" dirty="0">
                          <a:latin typeface="Arial" panose="020B0604020202020204" pitchFamily="34" charset="0"/>
                          <a:ea typeface="黑体" panose="02010609060101010101" pitchFamily="49" charset="-122"/>
                        </a:rPr>
                        <a:t>2147483647U &gt; -2147483647-1</a:t>
                      </a:r>
                    </a:p>
                    <a:p>
                      <a:pPr marL="203200" lvl="0" indent="-203200">
                        <a:spcBef>
                          <a:spcPct val="25000"/>
                        </a:spcBef>
                        <a:buNone/>
                      </a:pPr>
                      <a:r>
                        <a:rPr lang="en-US" altLang="zh-CN" sz="1800" dirty="0">
                          <a:latin typeface="Arial" panose="020B0604020202020204" pitchFamily="34" charset="0"/>
                          <a:ea typeface="黑体" panose="02010609060101010101" pitchFamily="49" charset="-122"/>
                        </a:rPr>
                        <a:t>2147483647 &gt; (int) 2147483648U</a:t>
                      </a:r>
                    </a:p>
                    <a:p>
                      <a:pPr marL="203200" lvl="0" indent="-203200">
                        <a:spcBef>
                          <a:spcPct val="25000"/>
                        </a:spcBef>
                        <a:buNone/>
                      </a:pPr>
                      <a:r>
                        <a:rPr lang="en-US" altLang="zh-CN" sz="1800" dirty="0">
                          <a:latin typeface="Arial" panose="020B0604020202020204" pitchFamily="34" charset="0"/>
                          <a:ea typeface="黑体" panose="02010609060101010101" pitchFamily="49" charset="-122"/>
                        </a:rPr>
                        <a:t>-1 &gt; -2</a:t>
                      </a:r>
                    </a:p>
                    <a:p>
                      <a:pPr marL="203200" lvl="0" indent="-203200">
                        <a:spcBef>
                          <a:spcPct val="25000"/>
                        </a:spcBef>
                        <a:buNone/>
                      </a:pPr>
                      <a:r>
                        <a:rPr lang="en-US" altLang="zh-CN" sz="1800" dirty="0">
                          <a:latin typeface="Arial" panose="020B0604020202020204" pitchFamily="34" charset="0"/>
                          <a:ea typeface="黑体" panose="02010609060101010101" pitchFamily="49" charset="-122"/>
                        </a:rPr>
                        <a:t>(unsigned) -1 &gt; -2</a:t>
                      </a:r>
                    </a:p>
                  </a:txBody>
                  <a:tcPr marT="45710" marB="4571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marL="203200" lvl="0" indent="-203200" algn="ctr">
                        <a:spcBef>
                          <a:spcPct val="25000"/>
                        </a:spcBef>
                        <a:buNone/>
                      </a:pPr>
                      <a:endParaRPr lang="zh-CN" altLang="en-US" sz="1800" b="0" dirty="0">
                        <a:latin typeface="Arial" panose="020B0604020202020204" pitchFamily="34" charset="0"/>
                        <a:ea typeface="黑体" panose="02010609060101010101" pitchFamily="49" charset="-122"/>
                      </a:endParaRPr>
                    </a:p>
                  </a:txBody>
                  <a:tcPr marT="45710" marB="4571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marL="203200" lvl="0" indent="-203200" algn="ctr">
                        <a:spcBef>
                          <a:spcPct val="25000"/>
                        </a:spcBef>
                        <a:buNone/>
                      </a:pPr>
                      <a:endParaRPr lang="en-US" altLang="zh-CN" sz="1800" b="0" dirty="0">
                        <a:latin typeface="Arial" panose="020B0604020202020204" pitchFamily="34" charset="0"/>
                        <a:ea typeface="黑体" panose="02010609060101010101" pitchFamily="49" charset="-122"/>
                      </a:endParaRPr>
                    </a:p>
                  </a:txBody>
                  <a:tcPr marT="45710" marB="4571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defRPr>
                      </a:lvl1pPr>
                      <a:lvl2pPr marL="457200" lvl="1"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1600" b="1" i="0" u="none" kern="1200" baseline="0">
                          <a:solidFill>
                            <a:schemeClr val="tx1"/>
                          </a:solidFill>
                          <a:latin typeface="Times New Roman" panose="02020603050405020304" pitchFamily="18" charset="0"/>
                          <a:ea typeface="宋体" panose="02010600030101010101" pitchFamily="2" charset="-122"/>
                          <a:cs typeface="+mn-cs"/>
                        </a:defRPr>
                      </a:lvl5pPr>
                    </a:lstStyle>
                    <a:p>
                      <a:pPr marL="203200" lvl="0" indent="-203200">
                        <a:spcBef>
                          <a:spcPct val="25000"/>
                        </a:spcBef>
                        <a:buNone/>
                      </a:pPr>
                      <a:endParaRPr lang="en-US" altLang="zh-CN" sz="1800" b="0" dirty="0">
                        <a:latin typeface="Arial" panose="020B0604020202020204" pitchFamily="34" charset="0"/>
                        <a:ea typeface="黑体" panose="02010609060101010101" pitchFamily="49" charset="-122"/>
                      </a:endParaRPr>
                    </a:p>
                  </a:txBody>
                  <a:tcPr marT="45710" marB="4571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13683" name="Rectangle 56"/>
          <p:cNvSpPr/>
          <p:nvPr/>
        </p:nvSpPr>
        <p:spPr>
          <a:xfrm>
            <a:off x="0" y="4432300"/>
            <a:ext cx="184150" cy="457200"/>
          </a:xfrm>
          <a:prstGeom prst="rect">
            <a:avLst/>
          </a:prstGeom>
          <a:noFill/>
          <a:ln w="12700">
            <a:noFill/>
          </a:ln>
        </p:spPr>
        <p:txBody>
          <a:bodyPr wrap="none" anchor="ctr" anchorCtr="0">
            <a:spAutoFit/>
          </a:bodyPr>
          <a:lstStyle/>
          <a:p>
            <a:pPr eaLnBrk="0" hangingPunct="0"/>
            <a:endParaRPr lang="zh-CN" altLang="en-US" sz="2400" b="0" dirty="0">
              <a:latin typeface="Times New Roman" panose="02020603050405020304" pitchFamily="18" charset="0"/>
            </a:endParaRPr>
          </a:p>
        </p:txBody>
      </p:sp>
      <p:sp>
        <p:nvSpPr>
          <p:cNvPr id="401468" name="Rectangle 60"/>
          <p:cNvSpPr/>
          <p:nvPr/>
        </p:nvSpPr>
        <p:spPr>
          <a:xfrm>
            <a:off x="192088" y="773113"/>
            <a:ext cx="8518525" cy="457200"/>
          </a:xfrm>
          <a:prstGeom prst="rect">
            <a:avLst/>
          </a:prstGeom>
          <a:noFill/>
          <a:ln w="12700">
            <a:noFill/>
          </a:ln>
        </p:spPr>
        <p:txBody>
          <a:bodyPr wrap="none" anchor="t" anchorCtr="0">
            <a:spAutoFit/>
          </a:bodyPr>
          <a:lstStyle/>
          <a:p>
            <a:pPr eaLnBrk="0" hangingPunct="0">
              <a:lnSpc>
                <a:spcPct val="120000"/>
              </a:lnSpc>
              <a:spcBef>
                <a:spcPct val="30000"/>
              </a:spcBef>
              <a:buClr>
                <a:schemeClr val="accent1"/>
              </a:buClr>
              <a:buSzPct val="100000"/>
              <a:buFont typeface="Wingdings" panose="05000000000000000000" pitchFamily="2" charset="2"/>
            </a:pPr>
            <a:r>
              <a:rPr lang="zh-CN" altLang="en-US" sz="2000" dirty="0">
                <a:latin typeface="Arial" panose="020B0604020202020204" pitchFamily="34" charset="0"/>
                <a:ea typeface="黑体" panose="02010609060101010101" pitchFamily="49" charset="-122"/>
              </a:rPr>
              <a:t>无符号数：</a:t>
            </a:r>
            <a:r>
              <a:rPr lang="en-US" altLang="zh-CN" sz="2000" dirty="0">
                <a:latin typeface="Arial" panose="020B0604020202020204" pitchFamily="34" charset="0"/>
                <a:ea typeface="黑体" panose="02010609060101010101" pitchFamily="49" charset="-122"/>
              </a:rPr>
              <a:t>unsigned int ( short / long)</a:t>
            </a:r>
            <a:r>
              <a:rPr lang="zh-CN" altLang="en-US" sz="2000" dirty="0">
                <a:latin typeface="Arial" panose="020B0604020202020204" pitchFamily="34" charset="0"/>
                <a:ea typeface="黑体" panose="02010609060101010101" pitchFamily="49" charset="-122"/>
              </a:rPr>
              <a:t>；带符号整数： </a:t>
            </a:r>
            <a:r>
              <a:rPr lang="en-US" altLang="zh-CN" sz="2000" dirty="0">
                <a:latin typeface="Arial" panose="020B0604020202020204" pitchFamily="34" charset="0"/>
                <a:ea typeface="黑体" panose="02010609060101010101" pitchFamily="49" charset="-122"/>
              </a:rPr>
              <a:t>int ( short / long)</a:t>
            </a:r>
          </a:p>
        </p:txBody>
      </p:sp>
      <p:sp>
        <p:nvSpPr>
          <p:cNvPr id="401469" name="Rectangle 61"/>
          <p:cNvSpPr/>
          <p:nvPr/>
        </p:nvSpPr>
        <p:spPr>
          <a:xfrm>
            <a:off x="198438" y="1162050"/>
            <a:ext cx="6794500" cy="457200"/>
          </a:xfrm>
          <a:prstGeom prst="rect">
            <a:avLst/>
          </a:prstGeom>
          <a:noFill/>
          <a:ln w="12700">
            <a:noFill/>
          </a:ln>
        </p:spPr>
        <p:txBody>
          <a:bodyPr anchor="t" anchorCtr="0">
            <a:spAutoFit/>
          </a:bodyPr>
          <a:lstStyle/>
          <a:p>
            <a:pPr eaLnBrk="0" hangingPunct="0">
              <a:lnSpc>
                <a:spcPct val="120000"/>
              </a:lnSpc>
              <a:spcBef>
                <a:spcPct val="30000"/>
              </a:spcBef>
              <a:buClr>
                <a:schemeClr val="accent1"/>
              </a:buClr>
              <a:buSzPct val="100000"/>
              <a:buFont typeface="Wingdings" panose="05000000000000000000" pitchFamily="2" charset="2"/>
            </a:pPr>
            <a:r>
              <a:rPr lang="zh-CN" altLang="en-US" sz="2000" dirty="0">
                <a:solidFill>
                  <a:srgbClr val="3333FF"/>
                </a:solidFill>
                <a:latin typeface="黑体" panose="02010609060101010101" pitchFamily="49" charset="-122"/>
                <a:ea typeface="黑体" panose="02010609060101010101" pitchFamily="49" charset="-122"/>
              </a:rPr>
              <a:t>常在一个数的后面加一个</a:t>
            </a:r>
            <a:r>
              <a:rPr lang="zh-CN" altLang="en-US" sz="2000" dirty="0">
                <a:solidFill>
                  <a:srgbClr val="3333FF"/>
                </a:solidFill>
                <a:latin typeface="Arial" panose="020B0604020202020204" pitchFamily="34" charset="0"/>
                <a:ea typeface="黑体" panose="02010609060101010101" pitchFamily="49" charset="-122"/>
              </a:rPr>
              <a:t>“</a:t>
            </a:r>
            <a:r>
              <a:rPr lang="en-US" altLang="zh-CN" sz="2000" dirty="0">
                <a:solidFill>
                  <a:srgbClr val="3333FF"/>
                </a:solidFill>
                <a:latin typeface="黑体" panose="02010609060101010101" pitchFamily="49" charset="-122"/>
                <a:ea typeface="黑体" panose="02010609060101010101" pitchFamily="49" charset="-122"/>
              </a:rPr>
              <a:t>u</a:t>
            </a:r>
            <a:r>
              <a:rPr lang="en-US" altLang="zh-CN" sz="2000" dirty="0">
                <a:solidFill>
                  <a:srgbClr val="3333FF"/>
                </a:solidFill>
                <a:latin typeface="Arial" panose="020B0604020202020204" pitchFamily="34" charset="0"/>
                <a:ea typeface="黑体" panose="02010609060101010101" pitchFamily="49" charset="-122"/>
              </a:rPr>
              <a:t>”</a:t>
            </a:r>
            <a:r>
              <a:rPr lang="zh-CN" altLang="en-US" sz="2000" dirty="0">
                <a:solidFill>
                  <a:srgbClr val="3333FF"/>
                </a:solidFill>
                <a:latin typeface="黑体" panose="02010609060101010101" pitchFamily="49" charset="-122"/>
                <a:ea typeface="黑体" panose="02010609060101010101" pitchFamily="49" charset="-122"/>
              </a:rPr>
              <a:t>或</a:t>
            </a:r>
            <a:r>
              <a:rPr lang="zh-CN" altLang="en-US" sz="2000" dirty="0">
                <a:solidFill>
                  <a:srgbClr val="3333FF"/>
                </a:solidFill>
                <a:latin typeface="Arial" panose="020B0604020202020204" pitchFamily="34" charset="0"/>
                <a:ea typeface="黑体" panose="02010609060101010101" pitchFamily="49" charset="-122"/>
              </a:rPr>
              <a:t>“</a:t>
            </a:r>
            <a:r>
              <a:rPr lang="en-US" altLang="zh-CN" sz="2000" dirty="0">
                <a:solidFill>
                  <a:srgbClr val="3333FF"/>
                </a:solidFill>
                <a:latin typeface="黑体" panose="02010609060101010101" pitchFamily="49" charset="-122"/>
                <a:ea typeface="黑体" panose="02010609060101010101" pitchFamily="49" charset="-122"/>
              </a:rPr>
              <a:t>U</a:t>
            </a:r>
            <a:r>
              <a:rPr lang="en-US" altLang="zh-CN" sz="2000" dirty="0">
                <a:solidFill>
                  <a:srgbClr val="3333FF"/>
                </a:solidFill>
                <a:latin typeface="Arial" panose="020B0604020202020204" pitchFamily="34" charset="0"/>
                <a:ea typeface="黑体" panose="02010609060101010101" pitchFamily="49" charset="-122"/>
              </a:rPr>
              <a:t>”</a:t>
            </a:r>
            <a:r>
              <a:rPr lang="zh-CN" altLang="en-US" sz="2000" dirty="0">
                <a:solidFill>
                  <a:srgbClr val="3333FF"/>
                </a:solidFill>
                <a:latin typeface="黑体" panose="02010609060101010101" pitchFamily="49" charset="-122"/>
                <a:ea typeface="黑体" panose="02010609060101010101" pitchFamily="49" charset="-122"/>
              </a:rPr>
              <a:t>表示无符号数</a:t>
            </a:r>
            <a:endParaRPr lang="en-US" altLang="zh-CN" sz="2000" dirty="0">
              <a:solidFill>
                <a:srgbClr val="3333FF"/>
              </a:solidFill>
              <a:latin typeface="黑体" panose="02010609060101010101" pitchFamily="49" charset="-122"/>
              <a:ea typeface="黑体" panose="02010609060101010101" pitchFamily="49" charset="-122"/>
            </a:endParaRPr>
          </a:p>
        </p:txBody>
      </p:sp>
      <p:sp>
        <p:nvSpPr>
          <p:cNvPr id="401470" name="Rectangle 62"/>
          <p:cNvSpPr/>
          <p:nvPr/>
        </p:nvSpPr>
        <p:spPr>
          <a:xfrm>
            <a:off x="142875" y="1520825"/>
            <a:ext cx="8929688" cy="457200"/>
          </a:xfrm>
          <a:prstGeom prst="rect">
            <a:avLst/>
          </a:prstGeom>
          <a:noFill/>
          <a:ln w="12700">
            <a:noFill/>
          </a:ln>
        </p:spPr>
        <p:txBody>
          <a:bodyPr anchor="t" anchorCtr="0">
            <a:spAutoFit/>
          </a:bodyPr>
          <a:lstStyle/>
          <a:p>
            <a:pPr eaLnBrk="0" hangingPunct="0">
              <a:lnSpc>
                <a:spcPct val="120000"/>
              </a:lnSpc>
              <a:spcBef>
                <a:spcPct val="30000"/>
              </a:spcBef>
              <a:buClr>
                <a:schemeClr val="accent1"/>
              </a:buClr>
              <a:buSzPct val="100000"/>
              <a:buFont typeface="Wingdings" panose="05000000000000000000" pitchFamily="2" charset="2"/>
            </a:pPr>
            <a:r>
              <a:rPr lang="zh-CN" altLang="en-US" sz="2000" dirty="0">
                <a:latin typeface="Arial" panose="020B0604020202020204" pitchFamily="34" charset="0"/>
                <a:ea typeface="黑体" panose="02010609060101010101" pitchFamily="49" charset="-122"/>
              </a:rPr>
              <a:t>若同时有无符号和带符号整数，则</a:t>
            </a:r>
            <a:r>
              <a:rPr lang="en-US" altLang="zh-CN" sz="2000" dirty="0">
                <a:latin typeface="Arial" panose="020B0604020202020204" pitchFamily="34" charset="0"/>
                <a:ea typeface="黑体" panose="02010609060101010101" pitchFamily="49" charset="-122"/>
              </a:rPr>
              <a:t>C</a:t>
            </a:r>
            <a:r>
              <a:rPr lang="zh-CN" altLang="en-US" sz="2000" dirty="0">
                <a:latin typeface="Arial" panose="020B0604020202020204" pitchFamily="34" charset="0"/>
                <a:ea typeface="黑体" panose="02010609060101010101" pitchFamily="49" charset="-122"/>
              </a:rPr>
              <a:t>编译器将带符号整数强制转换为无符号数</a:t>
            </a:r>
          </a:p>
        </p:txBody>
      </p:sp>
      <p:sp>
        <p:nvSpPr>
          <p:cNvPr id="401493" name="Text Box 85"/>
          <p:cNvSpPr txBox="1"/>
          <p:nvPr/>
        </p:nvSpPr>
        <p:spPr>
          <a:xfrm>
            <a:off x="282575" y="2397125"/>
            <a:ext cx="8164513" cy="396875"/>
          </a:xfrm>
          <a:prstGeom prst="rect">
            <a:avLst/>
          </a:prstGeom>
          <a:noFill/>
          <a:ln w="12700">
            <a:noFill/>
          </a:ln>
        </p:spPr>
        <p:txBody>
          <a:bodyPr anchor="t" anchorCtr="0">
            <a:spAutoFit/>
          </a:bodyPr>
          <a:lstStyle/>
          <a:p>
            <a:pPr eaLnBrk="0" hangingPunct="0">
              <a:spcBef>
                <a:spcPct val="50000"/>
              </a:spcBef>
            </a:pPr>
            <a:r>
              <a:rPr lang="zh-CN" altLang="en-US" sz="2000" dirty="0">
                <a:latin typeface="黑体" panose="02010609060101010101" pitchFamily="49" charset="-122"/>
                <a:ea typeface="黑体" panose="02010609060101010101" pitchFamily="49" charset="-122"/>
              </a:rPr>
              <a:t>假定以下关系表达式在</a:t>
            </a:r>
            <a:r>
              <a:rPr lang="en-US" altLang="zh-CN" sz="2000" dirty="0">
                <a:latin typeface="黑体" panose="02010609060101010101" pitchFamily="49" charset="-122"/>
                <a:ea typeface="黑体" panose="02010609060101010101" pitchFamily="49" charset="-122"/>
              </a:rPr>
              <a:t>32</a:t>
            </a:r>
            <a:r>
              <a:rPr lang="zh-CN" altLang="en-US" sz="2000" dirty="0">
                <a:latin typeface="黑体" panose="02010609060101010101" pitchFamily="49" charset="-122"/>
                <a:ea typeface="黑体" panose="02010609060101010101" pitchFamily="49" charset="-122"/>
              </a:rPr>
              <a:t>位用补码表示的机器上执行，结果是什么？</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01468">
                                            <p:txEl>
                                              <p:pRg st="0" end="0"/>
                                            </p:txEl>
                                          </p:spTgt>
                                        </p:tgtEl>
                                        <p:attrNameLst>
                                          <p:attrName>style.visibility</p:attrName>
                                        </p:attrNameLst>
                                      </p:cBhvr>
                                      <p:to>
                                        <p:strVal val="visible"/>
                                      </p:to>
                                    </p:set>
                                    <p:animEffect transition="in" filter="blinds(horizontal)">
                                      <p:cBhvr>
                                        <p:cTn id="7" dur="500"/>
                                        <p:tgtEl>
                                          <p:spTgt spid="40146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01469">
                                            <p:txEl>
                                              <p:pRg st="0" end="0"/>
                                            </p:txEl>
                                          </p:spTgt>
                                        </p:tgtEl>
                                        <p:attrNameLst>
                                          <p:attrName>style.visibility</p:attrName>
                                        </p:attrNameLst>
                                      </p:cBhvr>
                                      <p:to>
                                        <p:strVal val="visible"/>
                                      </p:to>
                                    </p:set>
                                    <p:animEffect transition="in" filter="blinds(horizontal)">
                                      <p:cBhvr>
                                        <p:cTn id="12" dur="500"/>
                                        <p:tgtEl>
                                          <p:spTgt spid="40146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01470">
                                            <p:txEl>
                                              <p:pRg st="0" end="0"/>
                                            </p:txEl>
                                          </p:spTgt>
                                        </p:tgtEl>
                                        <p:attrNameLst>
                                          <p:attrName>style.visibility</p:attrName>
                                        </p:attrNameLst>
                                      </p:cBhvr>
                                      <p:to>
                                        <p:strVal val="visible"/>
                                      </p:to>
                                    </p:set>
                                    <p:animEffect transition="in" filter="blinds(horizontal)">
                                      <p:cBhvr>
                                        <p:cTn id="17" dur="500"/>
                                        <p:tgtEl>
                                          <p:spTgt spid="40147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01493"/>
                                        </p:tgtEl>
                                        <p:attrNameLst>
                                          <p:attrName>style.visibility</p:attrName>
                                        </p:attrNameLst>
                                      </p:cBhvr>
                                      <p:to>
                                        <p:strVal val="visible"/>
                                      </p:to>
                                    </p:set>
                                    <p:animEffect transition="in" filter="blinds(horizontal)">
                                      <p:cBhvr>
                                        <p:cTn id="22" dur="500"/>
                                        <p:tgtEl>
                                          <p:spTgt spid="40149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98307"/>
                                        </p:tgtEl>
                                        <p:attrNameLst>
                                          <p:attrName>style.visibility</p:attrName>
                                        </p:attrNameLst>
                                      </p:cBhvr>
                                      <p:to>
                                        <p:strVal val="visible"/>
                                      </p:to>
                                    </p:set>
                                    <p:animEffect transition="in" filter="blinds(horizontal)">
                                      <p:cBhvr>
                                        <p:cTn id="27" dur="500"/>
                                        <p:tgtEl>
                                          <p:spTgt spid="983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1493"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Rectangle 2"/>
          <p:cNvSpPr>
            <a:spLocks noGrp="1"/>
          </p:cNvSpPr>
          <p:nvPr>
            <p:ph type="title"/>
          </p:nvPr>
        </p:nvSpPr>
        <p:spPr>
          <a:xfrm>
            <a:off x="800100" y="190500"/>
            <a:ext cx="6073775" cy="533400"/>
          </a:xfrm>
        </p:spPr>
        <p:txBody>
          <a:bodyPr vert="horz" wrap="square" lIns="63500" tIns="25400" rIns="63500" bIns="25400" anchor="t" anchorCtr="0">
            <a:spAutoFit/>
          </a:bodyPr>
          <a:lstStyle/>
          <a:p>
            <a:pPr algn="ctr">
              <a:buNone/>
            </a:pPr>
            <a:r>
              <a:rPr lang="en-US" altLang="zh-CN" sz="3600" dirty="0">
                <a:solidFill>
                  <a:srgbClr val="CC3300"/>
                </a:solidFill>
              </a:rPr>
              <a:t>C</a:t>
            </a:r>
            <a:r>
              <a:rPr lang="zh-CN" altLang="en-US" sz="3600" dirty="0">
                <a:solidFill>
                  <a:srgbClr val="CC3300"/>
                </a:solidFill>
              </a:rPr>
              <a:t>语言程序中的整数</a:t>
            </a:r>
          </a:p>
        </p:txBody>
      </p:sp>
      <p:graphicFrame>
        <p:nvGraphicFramePr>
          <p:cNvPr id="21528" name="Group 24"/>
          <p:cNvGraphicFramePr>
            <a:graphicFrameLocks noGrp="1"/>
          </p:cNvGraphicFramePr>
          <p:nvPr/>
        </p:nvGraphicFramePr>
        <p:xfrm>
          <a:off x="193675" y="1312863"/>
          <a:ext cx="8794750" cy="3763963"/>
        </p:xfrm>
        <a:graphic>
          <a:graphicData uri="http://schemas.openxmlformats.org/drawingml/2006/table">
            <a:tbl>
              <a:tblPr/>
              <a:tblGrid>
                <a:gridCol w="3751263">
                  <a:extLst>
                    <a:ext uri="{9D8B030D-6E8A-4147-A177-3AD203B41FA5}">
                      <a16:colId xmlns:a16="http://schemas.microsoft.com/office/drawing/2014/main" val="20000"/>
                    </a:ext>
                  </a:extLst>
                </a:gridCol>
                <a:gridCol w="520700">
                  <a:extLst>
                    <a:ext uri="{9D8B030D-6E8A-4147-A177-3AD203B41FA5}">
                      <a16:colId xmlns:a16="http://schemas.microsoft.com/office/drawing/2014/main" val="20001"/>
                    </a:ext>
                  </a:extLst>
                </a:gridCol>
                <a:gridCol w="552450">
                  <a:extLst>
                    <a:ext uri="{9D8B030D-6E8A-4147-A177-3AD203B41FA5}">
                      <a16:colId xmlns:a16="http://schemas.microsoft.com/office/drawing/2014/main" val="20002"/>
                    </a:ext>
                  </a:extLst>
                </a:gridCol>
                <a:gridCol w="3970337">
                  <a:extLst>
                    <a:ext uri="{9D8B030D-6E8A-4147-A177-3AD203B41FA5}">
                      <a16:colId xmlns:a16="http://schemas.microsoft.com/office/drawing/2014/main" val="20003"/>
                    </a:ext>
                  </a:extLst>
                </a:gridCol>
              </a:tblGrid>
              <a:tr h="700942">
                <a:tc>
                  <a:txBody>
                    <a:bodyPr/>
                    <a:lstStyle>
                      <a:lvl1pPr marL="203200" indent="-203200">
                        <a:lnSpc>
                          <a:spcPct val="120000"/>
                        </a:lnSpc>
                        <a:spcBef>
                          <a:spcPct val="10000"/>
                        </a:spcBef>
                        <a:buClr>
                          <a:schemeClr val="tx1"/>
                        </a:buClr>
                        <a:buSzPct val="60000"/>
                        <a:buFont typeface="Wingdings" panose="05000000000000000000" pitchFamily="2" charset="2"/>
                        <a:defRPr sz="2000" b="1">
                          <a:solidFill>
                            <a:schemeClr val="tx1"/>
                          </a:solidFill>
                          <a:latin typeface="Arial" panose="020B0604020202020204" pitchFamily="34" charset="0"/>
                          <a:ea typeface="宋体" panose="02010600030101010101" pitchFamily="2" charset="-122"/>
                        </a:defRPr>
                      </a:lvl1pPr>
                      <a:lvl2pPr marL="742950" indent="-285750">
                        <a:lnSpc>
                          <a:spcPct val="120000"/>
                        </a:lnSpc>
                        <a:spcBef>
                          <a:spcPct val="10000"/>
                        </a:spcBef>
                        <a:buSzPct val="100000"/>
                        <a:defRPr b="1">
                          <a:solidFill>
                            <a:srgbClr val="0000FF"/>
                          </a:solidFill>
                          <a:latin typeface="Arial" panose="020B0604020202020204" pitchFamily="34" charset="0"/>
                          <a:ea typeface="宋体" panose="02010600030101010101" pitchFamily="2" charset="-122"/>
                        </a:defRPr>
                      </a:lvl2pPr>
                      <a:lvl3pPr marL="1143000" indent="-228600">
                        <a:lnSpc>
                          <a:spcPct val="120000"/>
                        </a:lnSpc>
                        <a:spcBef>
                          <a:spcPct val="10000"/>
                        </a:spcBef>
                        <a:buSzPct val="100000"/>
                        <a:defRPr sz="1600" b="1">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9pPr>
                    </a:lstStyle>
                    <a:p>
                      <a:pPr marL="203200" marR="0" lvl="0" indent="-203200" algn="ctr" defTabSz="914400" rtl="0" eaLnBrk="0" fontAlgn="base" latinLnBrk="0" hangingPunct="0">
                        <a:lnSpc>
                          <a:spcPct val="100000"/>
                        </a:lnSpc>
                        <a:spcBef>
                          <a:spcPct val="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关系表达式</a:t>
                      </a:r>
                    </a:p>
                  </a:txBody>
                  <a:tcPr marT="45687" marB="4568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203200" indent="-203200">
                        <a:lnSpc>
                          <a:spcPct val="120000"/>
                        </a:lnSpc>
                        <a:spcBef>
                          <a:spcPct val="10000"/>
                        </a:spcBef>
                        <a:buClr>
                          <a:schemeClr val="tx1"/>
                        </a:buClr>
                        <a:buSzPct val="60000"/>
                        <a:buFont typeface="Wingdings" panose="05000000000000000000" pitchFamily="2" charset="2"/>
                        <a:defRPr sz="2000" b="1">
                          <a:solidFill>
                            <a:schemeClr val="tx1"/>
                          </a:solidFill>
                          <a:latin typeface="Arial" panose="020B0604020202020204" pitchFamily="34" charset="0"/>
                          <a:ea typeface="宋体" panose="02010600030101010101" pitchFamily="2" charset="-122"/>
                        </a:defRPr>
                      </a:lvl1pPr>
                      <a:lvl2pPr marL="742950" indent="-285750">
                        <a:lnSpc>
                          <a:spcPct val="120000"/>
                        </a:lnSpc>
                        <a:spcBef>
                          <a:spcPct val="10000"/>
                        </a:spcBef>
                        <a:buSzPct val="100000"/>
                        <a:defRPr b="1">
                          <a:solidFill>
                            <a:srgbClr val="0000FF"/>
                          </a:solidFill>
                          <a:latin typeface="Arial" panose="020B0604020202020204" pitchFamily="34" charset="0"/>
                          <a:ea typeface="宋体" panose="02010600030101010101" pitchFamily="2" charset="-122"/>
                        </a:defRPr>
                      </a:lvl2pPr>
                      <a:lvl3pPr marL="1143000" indent="-228600">
                        <a:lnSpc>
                          <a:spcPct val="120000"/>
                        </a:lnSpc>
                        <a:spcBef>
                          <a:spcPct val="10000"/>
                        </a:spcBef>
                        <a:buSzPct val="100000"/>
                        <a:defRPr sz="1600" b="1">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9pPr>
                    </a:lstStyle>
                    <a:p>
                      <a:pPr marL="203200" marR="0" lvl="0" indent="-203200" algn="ctr" defTabSz="914400" rtl="0" eaLnBrk="0" fontAlgn="base" latinLnBrk="0" hangingPunct="0">
                        <a:lnSpc>
                          <a:spcPct val="100000"/>
                        </a:lnSpc>
                        <a:spcBef>
                          <a:spcPct val="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类</a:t>
                      </a:r>
                    </a:p>
                    <a:p>
                      <a:pPr marL="203200" marR="0" lvl="0" indent="-203200" algn="ctr" defTabSz="914400" rtl="0" eaLnBrk="0" fontAlgn="base" latinLnBrk="0" hangingPunct="0">
                        <a:lnSpc>
                          <a:spcPct val="100000"/>
                        </a:lnSpc>
                        <a:spcBef>
                          <a:spcPct val="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型</a:t>
                      </a:r>
                    </a:p>
                  </a:txBody>
                  <a:tcPr marT="45687" marB="4568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203200" indent="-203200">
                        <a:lnSpc>
                          <a:spcPct val="120000"/>
                        </a:lnSpc>
                        <a:spcBef>
                          <a:spcPct val="10000"/>
                        </a:spcBef>
                        <a:buClr>
                          <a:schemeClr val="tx1"/>
                        </a:buClr>
                        <a:buSzPct val="60000"/>
                        <a:buFont typeface="Wingdings" panose="05000000000000000000" pitchFamily="2" charset="2"/>
                        <a:defRPr sz="2000" b="1">
                          <a:solidFill>
                            <a:schemeClr val="tx1"/>
                          </a:solidFill>
                          <a:latin typeface="Arial" panose="020B0604020202020204" pitchFamily="34" charset="0"/>
                          <a:ea typeface="宋体" panose="02010600030101010101" pitchFamily="2" charset="-122"/>
                        </a:defRPr>
                      </a:lvl1pPr>
                      <a:lvl2pPr marL="742950" indent="-285750">
                        <a:lnSpc>
                          <a:spcPct val="120000"/>
                        </a:lnSpc>
                        <a:spcBef>
                          <a:spcPct val="10000"/>
                        </a:spcBef>
                        <a:buSzPct val="100000"/>
                        <a:defRPr b="1">
                          <a:solidFill>
                            <a:srgbClr val="0000FF"/>
                          </a:solidFill>
                          <a:latin typeface="Arial" panose="020B0604020202020204" pitchFamily="34" charset="0"/>
                          <a:ea typeface="宋体" panose="02010600030101010101" pitchFamily="2" charset="-122"/>
                        </a:defRPr>
                      </a:lvl2pPr>
                      <a:lvl3pPr marL="1143000" indent="-228600">
                        <a:lnSpc>
                          <a:spcPct val="120000"/>
                        </a:lnSpc>
                        <a:spcBef>
                          <a:spcPct val="10000"/>
                        </a:spcBef>
                        <a:buSzPct val="100000"/>
                        <a:defRPr sz="1600" b="1">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9pPr>
                    </a:lstStyle>
                    <a:p>
                      <a:pPr marL="203200" marR="0" lvl="0" indent="-203200" algn="ctr" defTabSz="914400" rtl="0" eaLnBrk="0" fontAlgn="base" latinLnBrk="0" hangingPunct="0">
                        <a:lnSpc>
                          <a:spcPct val="100000"/>
                        </a:lnSpc>
                        <a:spcBef>
                          <a:spcPct val="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结</a:t>
                      </a:r>
                    </a:p>
                    <a:p>
                      <a:pPr marL="203200" marR="0" lvl="0" indent="-203200" algn="ctr" defTabSz="914400" rtl="0" eaLnBrk="0" fontAlgn="base" latinLnBrk="0" hangingPunct="0">
                        <a:lnSpc>
                          <a:spcPct val="100000"/>
                        </a:lnSpc>
                        <a:spcBef>
                          <a:spcPct val="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果</a:t>
                      </a:r>
                    </a:p>
                  </a:txBody>
                  <a:tcPr marT="45687" marB="4568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203200" indent="-203200">
                        <a:lnSpc>
                          <a:spcPct val="120000"/>
                        </a:lnSpc>
                        <a:spcBef>
                          <a:spcPct val="10000"/>
                        </a:spcBef>
                        <a:buClr>
                          <a:schemeClr val="tx1"/>
                        </a:buClr>
                        <a:buSzPct val="60000"/>
                        <a:buFont typeface="Wingdings" panose="05000000000000000000" pitchFamily="2" charset="2"/>
                        <a:defRPr sz="2000" b="1">
                          <a:solidFill>
                            <a:schemeClr val="tx1"/>
                          </a:solidFill>
                          <a:latin typeface="Arial" panose="020B0604020202020204" pitchFamily="34" charset="0"/>
                          <a:ea typeface="宋体" panose="02010600030101010101" pitchFamily="2" charset="-122"/>
                        </a:defRPr>
                      </a:lvl1pPr>
                      <a:lvl2pPr marL="742950" indent="-285750">
                        <a:lnSpc>
                          <a:spcPct val="120000"/>
                        </a:lnSpc>
                        <a:spcBef>
                          <a:spcPct val="10000"/>
                        </a:spcBef>
                        <a:buSzPct val="100000"/>
                        <a:defRPr b="1">
                          <a:solidFill>
                            <a:srgbClr val="0000FF"/>
                          </a:solidFill>
                          <a:latin typeface="Arial" panose="020B0604020202020204" pitchFamily="34" charset="0"/>
                          <a:ea typeface="宋体" panose="02010600030101010101" pitchFamily="2" charset="-122"/>
                        </a:defRPr>
                      </a:lvl2pPr>
                      <a:lvl3pPr marL="1143000" indent="-228600">
                        <a:lnSpc>
                          <a:spcPct val="120000"/>
                        </a:lnSpc>
                        <a:spcBef>
                          <a:spcPct val="10000"/>
                        </a:spcBef>
                        <a:buSzPct val="100000"/>
                        <a:defRPr sz="1600" b="1">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9pPr>
                    </a:lstStyle>
                    <a:p>
                      <a:pPr marL="203200" marR="0" lvl="0" indent="-203200" algn="ctr" defTabSz="914400" rtl="0" eaLnBrk="0" fontAlgn="base" latinLnBrk="0" hangingPunct="0">
                        <a:lnSpc>
                          <a:spcPct val="100000"/>
                        </a:lnSpc>
                        <a:spcBef>
                          <a:spcPct val="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黑体" panose="02010609060101010101" pitchFamily="49" charset="-122"/>
                        </a:rPr>
                        <a:t>说明</a:t>
                      </a:r>
                    </a:p>
                  </a:txBody>
                  <a:tcPr marT="45687" marB="4568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063020">
                <a:tc>
                  <a:txBody>
                    <a:bodyPr/>
                    <a:lstStyle>
                      <a:lvl1pPr marL="203200" indent="-203200">
                        <a:lnSpc>
                          <a:spcPct val="120000"/>
                        </a:lnSpc>
                        <a:spcBef>
                          <a:spcPct val="10000"/>
                        </a:spcBef>
                        <a:buClr>
                          <a:schemeClr val="tx1"/>
                        </a:buClr>
                        <a:buSzPct val="60000"/>
                        <a:buFont typeface="Wingdings" panose="05000000000000000000" pitchFamily="2" charset="2"/>
                        <a:defRPr sz="2000" b="1">
                          <a:solidFill>
                            <a:schemeClr val="tx1"/>
                          </a:solidFill>
                          <a:latin typeface="Arial" panose="020B0604020202020204" pitchFamily="34" charset="0"/>
                          <a:ea typeface="宋体" panose="02010600030101010101" pitchFamily="2" charset="-122"/>
                        </a:defRPr>
                      </a:lvl1pPr>
                      <a:lvl2pPr marL="742950" indent="-285750">
                        <a:lnSpc>
                          <a:spcPct val="120000"/>
                        </a:lnSpc>
                        <a:spcBef>
                          <a:spcPct val="10000"/>
                        </a:spcBef>
                        <a:buSzPct val="100000"/>
                        <a:defRPr b="1">
                          <a:solidFill>
                            <a:srgbClr val="0000FF"/>
                          </a:solidFill>
                          <a:latin typeface="Arial" panose="020B0604020202020204" pitchFamily="34" charset="0"/>
                          <a:ea typeface="宋体" panose="02010600030101010101" pitchFamily="2" charset="-122"/>
                        </a:defRPr>
                      </a:lvl2pPr>
                      <a:lvl3pPr marL="1143000" indent="-228600">
                        <a:lnSpc>
                          <a:spcPct val="120000"/>
                        </a:lnSpc>
                        <a:spcBef>
                          <a:spcPct val="10000"/>
                        </a:spcBef>
                        <a:buSzPct val="100000"/>
                        <a:defRPr sz="1600" b="1">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9pPr>
                    </a:lstStyle>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0 = = 0U</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 &lt; 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 &lt; 0U</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2147483647 &gt; -2147483647 - 1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2147483647U &gt; -2147483647 - 1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2147483647 &gt; (int) 2147483648U</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 &gt; -2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(unsigned) -1 &gt; -2</a:t>
                      </a:r>
                    </a:p>
                  </a:txBody>
                  <a:tcPr marT="45687" marB="4568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203200" indent="-203200">
                        <a:lnSpc>
                          <a:spcPct val="120000"/>
                        </a:lnSpc>
                        <a:spcBef>
                          <a:spcPct val="10000"/>
                        </a:spcBef>
                        <a:buClr>
                          <a:schemeClr val="tx1"/>
                        </a:buClr>
                        <a:buSzPct val="60000"/>
                        <a:buFont typeface="Wingdings" panose="05000000000000000000" pitchFamily="2" charset="2"/>
                        <a:defRPr sz="2000" b="1">
                          <a:solidFill>
                            <a:schemeClr val="tx1"/>
                          </a:solidFill>
                          <a:latin typeface="Arial" panose="020B0604020202020204" pitchFamily="34" charset="0"/>
                          <a:ea typeface="宋体" panose="02010600030101010101" pitchFamily="2" charset="-122"/>
                        </a:defRPr>
                      </a:lvl1pPr>
                      <a:lvl2pPr marL="742950" indent="-285750">
                        <a:lnSpc>
                          <a:spcPct val="120000"/>
                        </a:lnSpc>
                        <a:spcBef>
                          <a:spcPct val="10000"/>
                        </a:spcBef>
                        <a:buSzPct val="100000"/>
                        <a:defRPr b="1">
                          <a:solidFill>
                            <a:srgbClr val="0000FF"/>
                          </a:solidFill>
                          <a:latin typeface="Arial" panose="020B0604020202020204" pitchFamily="34" charset="0"/>
                          <a:ea typeface="宋体" panose="02010600030101010101" pitchFamily="2" charset="-122"/>
                        </a:defRPr>
                      </a:lvl2pPr>
                      <a:lvl3pPr marL="1143000" indent="-228600">
                        <a:lnSpc>
                          <a:spcPct val="120000"/>
                        </a:lnSpc>
                        <a:spcBef>
                          <a:spcPct val="10000"/>
                        </a:spcBef>
                        <a:buSzPct val="100000"/>
                        <a:defRPr sz="1600" b="1">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9pPr>
                    </a:lstStyle>
                    <a:p>
                      <a:pPr marL="203200" marR="0" lvl="0" indent="-203200" algn="ctr" defTabSz="914400" rtl="0" eaLnBrk="0" fontAlgn="base" latinLnBrk="0" hangingPunct="0">
                        <a:lnSpc>
                          <a:spcPct val="100000"/>
                        </a:lnSpc>
                        <a:spcBef>
                          <a:spcPct val="2500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无</a:t>
                      </a:r>
                      <a:endPar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带</a:t>
                      </a:r>
                      <a:endPar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无</a:t>
                      </a:r>
                      <a:endPar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带</a:t>
                      </a:r>
                      <a:endPar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无</a:t>
                      </a:r>
                      <a:endPar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带</a:t>
                      </a:r>
                      <a:endPar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带</a:t>
                      </a:r>
                      <a:endPar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zh-CN" altLang="en-US"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无</a:t>
                      </a:r>
                    </a:p>
                  </a:txBody>
                  <a:tcPr marT="45687" marB="4568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203200" indent="-203200">
                        <a:lnSpc>
                          <a:spcPct val="120000"/>
                        </a:lnSpc>
                        <a:spcBef>
                          <a:spcPct val="10000"/>
                        </a:spcBef>
                        <a:buClr>
                          <a:schemeClr val="tx1"/>
                        </a:buClr>
                        <a:buSzPct val="60000"/>
                        <a:buFont typeface="Wingdings" panose="05000000000000000000" pitchFamily="2" charset="2"/>
                        <a:defRPr sz="2000" b="1">
                          <a:solidFill>
                            <a:schemeClr val="tx1"/>
                          </a:solidFill>
                          <a:latin typeface="Arial" panose="020B0604020202020204" pitchFamily="34" charset="0"/>
                          <a:ea typeface="宋体" panose="02010600030101010101" pitchFamily="2" charset="-122"/>
                        </a:defRPr>
                      </a:lvl1pPr>
                      <a:lvl2pPr marL="742950" indent="-285750">
                        <a:lnSpc>
                          <a:spcPct val="120000"/>
                        </a:lnSpc>
                        <a:spcBef>
                          <a:spcPct val="10000"/>
                        </a:spcBef>
                        <a:buSzPct val="100000"/>
                        <a:defRPr b="1">
                          <a:solidFill>
                            <a:srgbClr val="0000FF"/>
                          </a:solidFill>
                          <a:latin typeface="Arial" panose="020B0604020202020204" pitchFamily="34" charset="0"/>
                          <a:ea typeface="宋体" panose="02010600030101010101" pitchFamily="2" charset="-122"/>
                        </a:defRPr>
                      </a:lvl2pPr>
                      <a:lvl3pPr marL="1143000" indent="-228600">
                        <a:lnSpc>
                          <a:spcPct val="120000"/>
                        </a:lnSpc>
                        <a:spcBef>
                          <a:spcPct val="10000"/>
                        </a:spcBef>
                        <a:buSzPct val="100000"/>
                        <a:defRPr sz="1600" b="1">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9pPr>
                    </a:lstStyle>
                    <a:p>
                      <a:pPr marL="203200" marR="0" lvl="0" indent="-203200" algn="ctr"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0*</a:t>
                      </a:r>
                      <a:endPar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0*</a:t>
                      </a:r>
                      <a:endPar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1*</a:t>
                      </a:r>
                      <a:endPar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ctr"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a:t>
                      </a:r>
                    </a:p>
                  </a:txBody>
                  <a:tcPr marT="45687" marB="4568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203200" indent="-203200">
                        <a:lnSpc>
                          <a:spcPct val="120000"/>
                        </a:lnSpc>
                        <a:spcBef>
                          <a:spcPct val="10000"/>
                        </a:spcBef>
                        <a:buClr>
                          <a:schemeClr val="tx1"/>
                        </a:buClr>
                        <a:buSzPct val="60000"/>
                        <a:buFont typeface="Wingdings" panose="05000000000000000000" pitchFamily="2" charset="2"/>
                        <a:defRPr sz="2000" b="1">
                          <a:solidFill>
                            <a:schemeClr val="tx1"/>
                          </a:solidFill>
                          <a:latin typeface="Arial" panose="020B0604020202020204" pitchFamily="34" charset="0"/>
                          <a:ea typeface="宋体" panose="02010600030101010101" pitchFamily="2" charset="-122"/>
                        </a:defRPr>
                      </a:lvl1pPr>
                      <a:lvl2pPr marL="742950" indent="-285750">
                        <a:lnSpc>
                          <a:spcPct val="120000"/>
                        </a:lnSpc>
                        <a:spcBef>
                          <a:spcPct val="10000"/>
                        </a:spcBef>
                        <a:buSzPct val="100000"/>
                        <a:defRPr b="1">
                          <a:solidFill>
                            <a:srgbClr val="0000FF"/>
                          </a:solidFill>
                          <a:latin typeface="Arial" panose="020B0604020202020204" pitchFamily="34" charset="0"/>
                          <a:ea typeface="宋体" panose="02010600030101010101" pitchFamily="2" charset="-122"/>
                        </a:defRPr>
                      </a:lvl2pPr>
                      <a:lvl3pPr marL="1143000" indent="-228600">
                        <a:lnSpc>
                          <a:spcPct val="120000"/>
                        </a:lnSpc>
                        <a:spcBef>
                          <a:spcPct val="10000"/>
                        </a:spcBef>
                        <a:buSzPct val="100000"/>
                        <a:defRPr sz="1600" b="1">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Times New Roman" panose="02020603050405020304" pitchFamily="18" charset="0"/>
                          <a:ea typeface="宋体" panose="02010600030101010101" pitchFamily="2" charset="-122"/>
                        </a:defRPr>
                      </a:lvl9pPr>
                    </a:lstStyle>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00…0B   =   00…0B</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11…1B (-1)   &lt;   00…0B (0)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11…1B (2</a:t>
                      </a:r>
                      <a:r>
                        <a:rPr kumimoji="0" lang="en-US" altLang="zh-CN" sz="2000" b="1" i="0" u="none" strike="noStrike" cap="none" normalizeH="0" baseline="30000">
                          <a:ln>
                            <a:noFill/>
                          </a:ln>
                          <a:solidFill>
                            <a:srgbClr val="FF0066"/>
                          </a:solidFill>
                          <a:effectLst/>
                          <a:latin typeface="Times New Roman" panose="02020603050405020304" pitchFamily="18" charset="0"/>
                          <a:ea typeface="宋体" panose="02010600030101010101" pitchFamily="2" charset="-122"/>
                        </a:rPr>
                        <a:t>32</a:t>
                      </a: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-1)   &gt;   00…0B(0)</a:t>
                      </a:r>
                      <a:endPar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011…1B (2</a:t>
                      </a:r>
                      <a:r>
                        <a:rPr kumimoji="0" lang="en-US" altLang="zh-CN" sz="2000" b="1" i="0" u="none" strike="noStrike" cap="none" normalizeH="0" baseline="30000">
                          <a:ln>
                            <a:noFill/>
                          </a:ln>
                          <a:solidFill>
                            <a:schemeClr val="tx1"/>
                          </a:solidFill>
                          <a:effectLst/>
                          <a:latin typeface="Times New Roman" panose="02020603050405020304" pitchFamily="18" charset="0"/>
                          <a:ea typeface="宋体" panose="02010600030101010101" pitchFamily="2" charset="-122"/>
                        </a:rPr>
                        <a:t>31</a:t>
                      </a: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   &gt;   100…0B (-2</a:t>
                      </a:r>
                      <a:r>
                        <a:rPr kumimoji="0" lang="en-US" altLang="zh-CN" sz="2000" b="1" i="0" u="none" strike="noStrike" cap="none" normalizeH="0" baseline="30000">
                          <a:ln>
                            <a:noFill/>
                          </a:ln>
                          <a:solidFill>
                            <a:schemeClr val="tx1"/>
                          </a:solidFill>
                          <a:effectLst/>
                          <a:latin typeface="Times New Roman" panose="02020603050405020304" pitchFamily="18" charset="0"/>
                          <a:ea typeface="宋体" panose="02010600030101010101" pitchFamily="2" charset="-122"/>
                        </a:rPr>
                        <a:t>31</a:t>
                      </a: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011…1B (2</a:t>
                      </a:r>
                      <a:r>
                        <a:rPr kumimoji="0" lang="en-US" altLang="zh-CN" sz="2000" b="1" i="0" u="none" strike="noStrike" cap="none" normalizeH="0" baseline="30000">
                          <a:ln>
                            <a:noFill/>
                          </a:ln>
                          <a:solidFill>
                            <a:srgbClr val="FF0066"/>
                          </a:solidFill>
                          <a:effectLst/>
                          <a:latin typeface="Times New Roman" panose="02020603050405020304" pitchFamily="18" charset="0"/>
                          <a:ea typeface="宋体" panose="02010600030101010101" pitchFamily="2" charset="-122"/>
                        </a:rPr>
                        <a:t>31</a:t>
                      </a: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-1)   &lt;   100…0B(2</a:t>
                      </a:r>
                      <a:r>
                        <a:rPr kumimoji="0" lang="en-US" altLang="zh-CN" sz="2000" b="1" i="0" u="none" strike="noStrike" cap="none" normalizeH="0" baseline="30000">
                          <a:ln>
                            <a:noFill/>
                          </a:ln>
                          <a:solidFill>
                            <a:srgbClr val="FF0066"/>
                          </a:solidFill>
                          <a:effectLst/>
                          <a:latin typeface="Times New Roman" panose="02020603050405020304" pitchFamily="18" charset="0"/>
                          <a:ea typeface="宋体" panose="02010600030101010101" pitchFamily="2" charset="-122"/>
                        </a:rPr>
                        <a:t>31</a:t>
                      </a: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a:t>
                      </a:r>
                      <a:endPar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011…1B (2</a:t>
                      </a:r>
                      <a:r>
                        <a:rPr kumimoji="0" lang="en-US" altLang="zh-CN" sz="2000" b="1" i="0" u="none" strike="noStrike" cap="none" normalizeH="0" baseline="30000">
                          <a:ln>
                            <a:noFill/>
                          </a:ln>
                          <a:solidFill>
                            <a:srgbClr val="FF0066"/>
                          </a:solidFill>
                          <a:effectLst/>
                          <a:latin typeface="Times New Roman" panose="02020603050405020304" pitchFamily="18" charset="0"/>
                          <a:ea typeface="宋体" panose="02010600030101010101" pitchFamily="2" charset="-122"/>
                        </a:rPr>
                        <a:t>31</a:t>
                      </a: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-1)   &gt;  100…0B (-2</a:t>
                      </a:r>
                      <a:r>
                        <a:rPr kumimoji="0" lang="en-US" altLang="zh-CN" sz="2000" b="1" i="0" u="none" strike="noStrike" cap="none" normalizeH="0" baseline="30000">
                          <a:ln>
                            <a:noFill/>
                          </a:ln>
                          <a:solidFill>
                            <a:srgbClr val="FF0066"/>
                          </a:solidFill>
                          <a:effectLst/>
                          <a:latin typeface="Times New Roman" panose="02020603050405020304" pitchFamily="18" charset="0"/>
                          <a:ea typeface="宋体" panose="02010600030101010101" pitchFamily="2" charset="-122"/>
                        </a:rPr>
                        <a:t>31</a:t>
                      </a:r>
                      <a:r>
                        <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rPr>
                        <a:t>)</a:t>
                      </a:r>
                      <a:endParaRPr kumimoji="0" lang="en-US" altLang="zh-CN" sz="2000" b="1" i="0" u="none" strike="noStrike" cap="none" normalizeH="0" baseline="0">
                        <a:ln>
                          <a:noFill/>
                        </a:ln>
                        <a:solidFill>
                          <a:srgbClr val="FF0066"/>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11…1B (-1)   &gt;   11…10B (-2)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03200" marR="0" lvl="0" indent="-203200" algn="l" defTabSz="914400" rtl="0" eaLnBrk="0" fontAlgn="base" latinLnBrk="0" hangingPunct="0">
                        <a:lnSpc>
                          <a:spcPct val="100000"/>
                        </a:lnSpc>
                        <a:spcBef>
                          <a:spcPct val="25000"/>
                        </a:spcBef>
                        <a:spcAft>
                          <a:spcPct val="0"/>
                        </a:spcAft>
                        <a:buClrTx/>
                        <a:buSzTx/>
                        <a:buFontTx/>
                        <a:buNone/>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11…1B (2</a:t>
                      </a:r>
                      <a:r>
                        <a:rPr kumimoji="0" lang="en-US" altLang="zh-CN" sz="2000" b="1" i="0" u="none" strike="noStrike" cap="none" normalizeH="0" baseline="30000">
                          <a:ln>
                            <a:noFill/>
                          </a:ln>
                          <a:solidFill>
                            <a:schemeClr val="tx1"/>
                          </a:solidFill>
                          <a:effectLst/>
                          <a:latin typeface="Times New Roman" panose="02020603050405020304" pitchFamily="18" charset="0"/>
                          <a:ea typeface="宋体" panose="02010600030101010101" pitchFamily="2" charset="-122"/>
                        </a:rPr>
                        <a:t>32</a:t>
                      </a: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   &gt;   11…10B (2</a:t>
                      </a:r>
                      <a:r>
                        <a:rPr kumimoji="0" lang="en-US" altLang="zh-CN" sz="2000" b="1" i="0" u="none" strike="noStrike" cap="none" normalizeH="0" baseline="30000">
                          <a:ln>
                            <a:noFill/>
                          </a:ln>
                          <a:solidFill>
                            <a:schemeClr val="tx1"/>
                          </a:solidFill>
                          <a:effectLst/>
                          <a:latin typeface="Times New Roman" panose="02020603050405020304" pitchFamily="18" charset="0"/>
                          <a:ea typeface="宋体" panose="02010600030101010101" pitchFamily="2" charset="-122"/>
                        </a:rPr>
                        <a:t>32</a:t>
                      </a: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-2)</a:t>
                      </a:r>
                    </a:p>
                  </a:txBody>
                  <a:tcPr marT="45687" marB="4568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14707" name="Rectangle 20"/>
          <p:cNvSpPr/>
          <p:nvPr/>
        </p:nvSpPr>
        <p:spPr>
          <a:xfrm>
            <a:off x="0" y="2898775"/>
            <a:ext cx="184150" cy="457200"/>
          </a:xfrm>
          <a:prstGeom prst="rect">
            <a:avLst/>
          </a:prstGeom>
          <a:noFill/>
          <a:ln w="12700">
            <a:noFill/>
          </a:ln>
        </p:spPr>
        <p:txBody>
          <a:bodyPr wrap="none" anchor="ctr" anchorCtr="0">
            <a:spAutoFit/>
          </a:bodyPr>
          <a:lstStyle/>
          <a:p>
            <a:pPr eaLnBrk="0" hangingPunct="0"/>
            <a:endParaRPr lang="zh-CN" altLang="en-US" sz="2400" b="0" dirty="0">
              <a:latin typeface="Times New Roman" panose="02020603050405020304" pitchFamily="18" charset="0"/>
            </a:endParaRPr>
          </a:p>
        </p:txBody>
      </p:sp>
      <p:sp>
        <p:nvSpPr>
          <p:cNvPr id="114708" name="Text Box 37"/>
          <p:cNvSpPr txBox="1"/>
          <p:nvPr/>
        </p:nvSpPr>
        <p:spPr>
          <a:xfrm>
            <a:off x="1006475" y="5513388"/>
            <a:ext cx="5648325" cy="519112"/>
          </a:xfrm>
          <a:prstGeom prst="rect">
            <a:avLst/>
          </a:prstGeom>
          <a:noFill/>
          <a:ln w="12700">
            <a:noFill/>
          </a:ln>
        </p:spPr>
        <p:txBody>
          <a:bodyPr anchor="t" anchorCtr="0">
            <a:spAutoFit/>
          </a:bodyPr>
          <a:lstStyle/>
          <a:p>
            <a:pPr eaLnBrk="0" hangingPunct="0">
              <a:spcBef>
                <a:spcPct val="50000"/>
              </a:spcBef>
            </a:pPr>
            <a:r>
              <a:rPr lang="zh-CN" altLang="en-US" sz="2800" dirty="0">
                <a:solidFill>
                  <a:srgbClr val="CC0000"/>
                </a:solidFill>
                <a:latin typeface="黑体" panose="02010609060101010101" pitchFamily="49" charset="-122"/>
                <a:ea typeface="黑体" panose="02010609060101010101" pitchFamily="49" charset="-122"/>
              </a:rPr>
              <a:t>带*的结果与常规预想的相反！</a:t>
            </a:r>
            <a:endParaRPr lang="en-US" altLang="zh-CN" sz="2800" dirty="0">
              <a:solidFill>
                <a:srgbClr val="CC0000"/>
              </a:solidFill>
              <a:latin typeface="黑体" panose="02010609060101010101" pitchFamily="49" charset="-122"/>
              <a:ea typeface="黑体" panose="02010609060101010101" pitchFamily="49" charset="-122"/>
            </a:endParaRPr>
          </a:p>
        </p:txBody>
      </p:sp>
      <p:sp>
        <p:nvSpPr>
          <p:cNvPr id="114709" name="Line 25"/>
          <p:cNvSpPr/>
          <p:nvPr/>
        </p:nvSpPr>
        <p:spPr>
          <a:xfrm>
            <a:off x="203200" y="2409825"/>
            <a:ext cx="8766175" cy="0"/>
          </a:xfrm>
          <a:prstGeom prst="line">
            <a:avLst/>
          </a:prstGeom>
          <a:ln w="12700" cap="flat" cmpd="sng">
            <a:solidFill>
              <a:srgbClr val="000000"/>
            </a:solidFill>
            <a:prstDash val="solid"/>
            <a:round/>
            <a:headEnd type="none" w="med" len="med"/>
            <a:tailEnd type="none" w="med" len="med"/>
          </a:ln>
        </p:spPr>
      </p:sp>
      <p:sp>
        <p:nvSpPr>
          <p:cNvPr id="114710" name="Line 26"/>
          <p:cNvSpPr/>
          <p:nvPr/>
        </p:nvSpPr>
        <p:spPr>
          <a:xfrm>
            <a:off x="204788" y="2782888"/>
            <a:ext cx="8766175" cy="0"/>
          </a:xfrm>
          <a:prstGeom prst="line">
            <a:avLst/>
          </a:prstGeom>
          <a:ln w="12700" cap="flat" cmpd="sng">
            <a:solidFill>
              <a:srgbClr val="000000"/>
            </a:solidFill>
            <a:prstDash val="solid"/>
            <a:round/>
            <a:headEnd type="none" w="med" len="med"/>
            <a:tailEnd type="none" w="med" len="med"/>
          </a:ln>
        </p:spPr>
      </p:sp>
      <p:sp>
        <p:nvSpPr>
          <p:cNvPr id="114711" name="Line 27"/>
          <p:cNvSpPr/>
          <p:nvPr/>
        </p:nvSpPr>
        <p:spPr>
          <a:xfrm>
            <a:off x="204788" y="3154363"/>
            <a:ext cx="8766175" cy="0"/>
          </a:xfrm>
          <a:prstGeom prst="line">
            <a:avLst/>
          </a:prstGeom>
          <a:ln w="12700" cap="flat" cmpd="sng">
            <a:solidFill>
              <a:srgbClr val="000000"/>
            </a:solidFill>
            <a:prstDash val="solid"/>
            <a:round/>
            <a:headEnd type="none" w="med" len="med"/>
            <a:tailEnd type="none" w="med" len="med"/>
          </a:ln>
        </p:spPr>
      </p:sp>
      <p:sp>
        <p:nvSpPr>
          <p:cNvPr id="114712" name="Line 28"/>
          <p:cNvSpPr/>
          <p:nvPr/>
        </p:nvSpPr>
        <p:spPr>
          <a:xfrm>
            <a:off x="204788" y="3554413"/>
            <a:ext cx="8766175" cy="0"/>
          </a:xfrm>
          <a:prstGeom prst="line">
            <a:avLst/>
          </a:prstGeom>
          <a:ln w="12700" cap="flat" cmpd="sng">
            <a:solidFill>
              <a:srgbClr val="000000"/>
            </a:solidFill>
            <a:prstDash val="solid"/>
            <a:round/>
            <a:headEnd type="none" w="med" len="med"/>
            <a:tailEnd type="none" w="med" len="med"/>
          </a:ln>
        </p:spPr>
      </p:sp>
      <p:sp>
        <p:nvSpPr>
          <p:cNvPr id="114713" name="Line 29"/>
          <p:cNvSpPr/>
          <p:nvPr/>
        </p:nvSpPr>
        <p:spPr>
          <a:xfrm>
            <a:off x="176213" y="3925888"/>
            <a:ext cx="8766175" cy="0"/>
          </a:xfrm>
          <a:prstGeom prst="line">
            <a:avLst/>
          </a:prstGeom>
          <a:ln w="12700" cap="flat" cmpd="sng">
            <a:solidFill>
              <a:srgbClr val="000000"/>
            </a:solidFill>
            <a:prstDash val="solid"/>
            <a:round/>
            <a:headEnd type="none" w="med" len="med"/>
            <a:tailEnd type="none" w="med" len="med"/>
          </a:ln>
        </p:spPr>
      </p:sp>
      <p:sp>
        <p:nvSpPr>
          <p:cNvPr id="114714" name="Line 30"/>
          <p:cNvSpPr/>
          <p:nvPr/>
        </p:nvSpPr>
        <p:spPr>
          <a:xfrm>
            <a:off x="204788" y="4325938"/>
            <a:ext cx="8766175" cy="0"/>
          </a:xfrm>
          <a:prstGeom prst="line">
            <a:avLst/>
          </a:prstGeom>
          <a:ln w="12700" cap="flat" cmpd="sng">
            <a:solidFill>
              <a:srgbClr val="000000"/>
            </a:solidFill>
            <a:prstDash val="solid"/>
            <a:round/>
            <a:headEnd type="none" w="med" len="med"/>
            <a:tailEnd type="none" w="med" len="med"/>
          </a:ln>
        </p:spPr>
      </p:sp>
      <p:sp>
        <p:nvSpPr>
          <p:cNvPr id="114715" name="Line 31"/>
          <p:cNvSpPr/>
          <p:nvPr/>
        </p:nvSpPr>
        <p:spPr>
          <a:xfrm>
            <a:off x="204788" y="4697413"/>
            <a:ext cx="8766175" cy="0"/>
          </a:xfrm>
          <a:prstGeom prst="line">
            <a:avLst/>
          </a:prstGeom>
          <a:ln w="12700" cap="flat" cmpd="sng">
            <a:solidFill>
              <a:srgbClr val="000000"/>
            </a:solidFill>
            <a:prstDash val="solid"/>
            <a:round/>
            <a:headEnd type="none" w="med" len="med"/>
            <a:tailEnd type="none" w="med" len="med"/>
          </a:ln>
        </p:spPr>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Rectangle 2"/>
          <p:cNvSpPr>
            <a:spLocks noGrp="1"/>
          </p:cNvSpPr>
          <p:nvPr>
            <p:ph idx="1"/>
          </p:nvPr>
        </p:nvSpPr>
        <p:spPr>
          <a:xfrm>
            <a:off x="428625" y="728663"/>
            <a:ext cx="8497888" cy="3154362"/>
          </a:xfrm>
        </p:spPr>
        <p:txBody>
          <a:bodyPr vert="horz" wrap="square" lIns="63500" tIns="25400" rIns="63500" bIns="25400" anchor="t" anchorCtr="0">
            <a:spAutoFit/>
          </a:bodyPr>
          <a:lstStyle/>
          <a:p>
            <a:pPr marL="342900" indent="-342900">
              <a:lnSpc>
                <a:spcPct val="90000"/>
              </a:lnSpc>
              <a:buNone/>
            </a:pPr>
            <a:r>
              <a:rPr lang="en-US" altLang="zh-CN" sz="2000" dirty="0"/>
              <a:t>Example:</a:t>
            </a:r>
          </a:p>
          <a:p>
            <a:pPr marL="342900" indent="-342900">
              <a:lnSpc>
                <a:spcPct val="90000"/>
              </a:lnSpc>
              <a:buNone/>
            </a:pPr>
            <a:r>
              <a:rPr lang="en-US" altLang="zh-CN" sz="2000" dirty="0"/>
              <a:t>	</a:t>
            </a:r>
            <a:r>
              <a:rPr lang="en-US" altLang="zh-CN" sz="2000" i="1" dirty="0"/>
              <a:t>mantissa (</a:t>
            </a:r>
            <a:r>
              <a:rPr lang="zh-CN" altLang="en-US" sz="2000" i="1" dirty="0"/>
              <a:t>尾数</a:t>
            </a:r>
            <a:r>
              <a:rPr lang="en-US" altLang="zh-CN" sz="2000" i="1" dirty="0"/>
              <a:t>)                                       exponent(</a:t>
            </a:r>
            <a:r>
              <a:rPr lang="zh-CN" altLang="en-US" sz="2000" i="1" dirty="0"/>
              <a:t>阶码、指数</a:t>
            </a:r>
            <a:r>
              <a:rPr lang="en-US" altLang="zh-CN" sz="2000" i="1" dirty="0"/>
              <a:t>)</a:t>
            </a:r>
            <a:r>
              <a:rPr lang="zh-CN" altLang="en-US" sz="2000" dirty="0"/>
              <a:t> 	</a:t>
            </a:r>
          </a:p>
          <a:p>
            <a:pPr marL="342900" indent="-342900">
              <a:lnSpc>
                <a:spcPct val="90000"/>
              </a:lnSpc>
              <a:buNone/>
            </a:pPr>
            <a:r>
              <a:rPr lang="en-US" altLang="zh-CN" sz="2000" dirty="0"/>
              <a:t>                                </a:t>
            </a:r>
            <a:r>
              <a:rPr lang="en-US" altLang="zh-CN" dirty="0"/>
              <a:t>6.02     </a:t>
            </a:r>
            <a:r>
              <a:rPr lang="en-US" altLang="zh-CN" sz="1800" dirty="0">
                <a:solidFill>
                  <a:srgbClr val="000000"/>
                </a:solidFill>
                <a:latin typeface="Tahoma" panose="020B0604030504040204" pitchFamily="34" charset="0"/>
              </a:rPr>
              <a:t>x</a:t>
            </a:r>
            <a:r>
              <a:rPr lang="en-US" altLang="zh-CN" dirty="0"/>
              <a:t>    10 </a:t>
            </a:r>
            <a:r>
              <a:rPr lang="en-US" altLang="zh-CN" baseline="30000" dirty="0"/>
              <a:t>21</a:t>
            </a:r>
          </a:p>
          <a:p>
            <a:pPr marL="342900" indent="-342900">
              <a:lnSpc>
                <a:spcPct val="60000"/>
              </a:lnSpc>
              <a:buNone/>
            </a:pPr>
            <a:r>
              <a:rPr lang="en-US" altLang="zh-CN" sz="2000" dirty="0"/>
              <a:t>                       </a:t>
            </a:r>
          </a:p>
          <a:p>
            <a:pPr marL="342900" indent="-342900">
              <a:lnSpc>
                <a:spcPct val="90000"/>
              </a:lnSpc>
              <a:buNone/>
            </a:pPr>
            <a:r>
              <a:rPr lang="en-US" altLang="zh-CN" sz="2000" dirty="0"/>
              <a:t>                 </a:t>
            </a:r>
            <a:r>
              <a:rPr lang="en-US" altLang="zh-CN" sz="2000" i="1" dirty="0"/>
              <a:t>decimal point</a:t>
            </a:r>
            <a:r>
              <a:rPr lang="en-US" altLang="zh-CN" sz="2000" dirty="0"/>
              <a:t>            </a:t>
            </a:r>
            <a:r>
              <a:rPr lang="en-US" altLang="zh-CN" sz="2000" i="1" dirty="0"/>
              <a:t>radix (base</a:t>
            </a:r>
            <a:r>
              <a:rPr lang="zh-CN" altLang="en-US" sz="2000" i="1" dirty="0"/>
              <a:t>，基</a:t>
            </a:r>
            <a:r>
              <a:rPr lang="en-US" altLang="zh-CN" sz="2000" i="1" dirty="0"/>
              <a:t>) </a:t>
            </a:r>
          </a:p>
          <a:p>
            <a:pPr marL="342900" indent="-342900">
              <a:lnSpc>
                <a:spcPct val="20000"/>
              </a:lnSpc>
              <a:buNone/>
            </a:pPr>
            <a:endParaRPr lang="en-US" altLang="zh-CN" sz="2000" i="1" dirty="0"/>
          </a:p>
          <a:p>
            <a:pPr marL="342900" indent="-342900">
              <a:lnSpc>
                <a:spcPct val="110000"/>
              </a:lnSpc>
              <a:spcBef>
                <a:spcPct val="20000"/>
              </a:spcBef>
              <a:buNone/>
            </a:pPr>
            <a:r>
              <a:rPr lang="en-US" altLang="zh-CN" sz="2000" dirty="0"/>
              <a:t>° </a:t>
            </a:r>
            <a:r>
              <a:rPr lang="en-US" altLang="zh-CN" sz="2000" dirty="0">
                <a:solidFill>
                  <a:srgbClr val="990000"/>
                </a:solidFill>
                <a:ea typeface="黑体" panose="02010609060101010101" pitchFamily="49" charset="-122"/>
              </a:rPr>
              <a:t>Normalized form</a:t>
            </a:r>
            <a:r>
              <a:rPr lang="zh-CN" altLang="en-US" sz="2000" dirty="0">
                <a:solidFill>
                  <a:srgbClr val="990000"/>
                </a:solidFill>
                <a:ea typeface="黑体" panose="02010609060101010101" pitchFamily="49" charset="-122"/>
              </a:rPr>
              <a:t>（规格化形式）</a:t>
            </a:r>
            <a:r>
              <a:rPr lang="en-US" altLang="zh-CN" sz="2000" dirty="0">
                <a:solidFill>
                  <a:srgbClr val="990000"/>
                </a:solidFill>
                <a:ea typeface="黑体" panose="02010609060101010101" pitchFamily="49" charset="-122"/>
              </a:rPr>
              <a:t>: </a:t>
            </a:r>
            <a:r>
              <a:rPr lang="zh-CN" altLang="en-US" sz="2000" dirty="0">
                <a:solidFill>
                  <a:schemeClr val="tx2"/>
                </a:solidFill>
                <a:ea typeface="黑体" panose="02010609060101010101" pitchFamily="49" charset="-122"/>
              </a:rPr>
              <a:t>小数点前只有一位非</a:t>
            </a:r>
            <a:r>
              <a:rPr lang="en-US" altLang="zh-CN" sz="2000" dirty="0">
                <a:solidFill>
                  <a:schemeClr val="tx2"/>
                </a:solidFill>
                <a:ea typeface="黑体" panose="02010609060101010101" pitchFamily="49" charset="-122"/>
              </a:rPr>
              <a:t>0</a:t>
            </a:r>
            <a:r>
              <a:rPr lang="zh-CN" altLang="en-US" sz="2000" dirty="0">
                <a:solidFill>
                  <a:schemeClr val="tx2"/>
                </a:solidFill>
                <a:ea typeface="黑体" panose="02010609060101010101" pitchFamily="49" charset="-122"/>
              </a:rPr>
              <a:t>数</a:t>
            </a:r>
          </a:p>
          <a:p>
            <a:pPr marL="342900" indent="-342900">
              <a:lnSpc>
                <a:spcPct val="110000"/>
              </a:lnSpc>
              <a:spcBef>
                <a:spcPct val="20000"/>
              </a:spcBef>
              <a:buNone/>
            </a:pPr>
            <a:r>
              <a:rPr lang="en-US" altLang="zh-CN" sz="2000" dirty="0">
                <a:ea typeface="黑体" panose="02010609060101010101" pitchFamily="49" charset="-122"/>
              </a:rPr>
              <a:t>° </a:t>
            </a:r>
            <a:r>
              <a:rPr lang="zh-CN" altLang="en-US" sz="2000" dirty="0">
                <a:ea typeface="黑体" panose="02010609060101010101" pitchFamily="49" charset="-122"/>
              </a:rPr>
              <a:t>同一个数有多种表示形式。例：对于数 </a:t>
            </a:r>
            <a:r>
              <a:rPr lang="en-US" altLang="zh-CN" sz="2000" dirty="0">
                <a:ea typeface="黑体" panose="02010609060101010101" pitchFamily="49" charset="-122"/>
              </a:rPr>
              <a:t>1/1,000,000,000</a:t>
            </a:r>
          </a:p>
          <a:p>
            <a:pPr marL="342900" indent="-342900">
              <a:lnSpc>
                <a:spcPct val="110000"/>
              </a:lnSpc>
              <a:spcBef>
                <a:spcPct val="20000"/>
              </a:spcBef>
              <a:buNone/>
            </a:pPr>
            <a:r>
              <a:rPr lang="en-US" altLang="zh-CN" sz="2000" dirty="0">
                <a:ea typeface="黑体" panose="02010609060101010101" pitchFamily="49" charset="-122"/>
              </a:rPr>
              <a:t>     • Normalized (</a:t>
            </a:r>
            <a:r>
              <a:rPr lang="zh-CN" altLang="en-US" sz="2000" dirty="0">
                <a:ea typeface="黑体" panose="02010609060101010101" pitchFamily="49" charset="-122"/>
              </a:rPr>
              <a:t>唯一的规格化形式</a:t>
            </a:r>
            <a:r>
              <a:rPr lang="en-US" altLang="zh-CN" sz="2000" dirty="0">
                <a:ea typeface="黑体" panose="02010609060101010101" pitchFamily="49" charset="-122"/>
              </a:rPr>
              <a:t>): 1.0 </a:t>
            </a:r>
            <a:r>
              <a:rPr lang="en-US" altLang="zh-CN" sz="1800" dirty="0">
                <a:solidFill>
                  <a:srgbClr val="000000"/>
                </a:solidFill>
                <a:ea typeface="黑体" panose="02010609060101010101" pitchFamily="49" charset="-122"/>
              </a:rPr>
              <a:t>x</a:t>
            </a:r>
            <a:r>
              <a:rPr lang="en-US" altLang="zh-CN" sz="2000" dirty="0">
                <a:ea typeface="黑体" panose="02010609060101010101" pitchFamily="49" charset="-122"/>
              </a:rPr>
              <a:t> 10</a:t>
            </a:r>
            <a:r>
              <a:rPr lang="en-US" altLang="zh-CN" sz="2000" baseline="30000" dirty="0">
                <a:ea typeface="黑体" panose="02010609060101010101" pitchFamily="49" charset="-122"/>
              </a:rPr>
              <a:t>-9</a:t>
            </a:r>
          </a:p>
          <a:p>
            <a:pPr marL="342900" indent="-342900">
              <a:lnSpc>
                <a:spcPct val="110000"/>
              </a:lnSpc>
              <a:spcBef>
                <a:spcPct val="20000"/>
              </a:spcBef>
              <a:buNone/>
            </a:pPr>
            <a:r>
              <a:rPr lang="en-US" altLang="zh-CN" sz="2000" dirty="0">
                <a:ea typeface="黑体" panose="02010609060101010101" pitchFamily="49" charset="-122"/>
              </a:rPr>
              <a:t>     • Unnormalized</a:t>
            </a:r>
            <a:r>
              <a:rPr lang="zh-CN" altLang="en-US" sz="2000" dirty="0">
                <a:ea typeface="黑体" panose="02010609060101010101" pitchFamily="49" charset="-122"/>
              </a:rPr>
              <a:t>（非规格化形式不唯一）</a:t>
            </a:r>
            <a:r>
              <a:rPr lang="en-US" altLang="zh-CN" sz="2000" dirty="0">
                <a:ea typeface="黑体" panose="02010609060101010101" pitchFamily="49" charset="-122"/>
              </a:rPr>
              <a:t>: 0.1 </a:t>
            </a:r>
            <a:r>
              <a:rPr lang="en-US" altLang="zh-CN" sz="1800" dirty="0">
                <a:solidFill>
                  <a:srgbClr val="000000"/>
                </a:solidFill>
                <a:ea typeface="黑体" panose="02010609060101010101" pitchFamily="49" charset="-122"/>
              </a:rPr>
              <a:t>x</a:t>
            </a:r>
            <a:r>
              <a:rPr lang="en-US" altLang="zh-CN" sz="2000" dirty="0">
                <a:ea typeface="黑体" panose="02010609060101010101" pitchFamily="49" charset="-122"/>
              </a:rPr>
              <a:t> 10</a:t>
            </a:r>
            <a:r>
              <a:rPr lang="en-US" altLang="zh-CN" sz="2000" baseline="30000" dirty="0">
                <a:ea typeface="黑体" panose="02010609060101010101" pitchFamily="49" charset="-122"/>
              </a:rPr>
              <a:t>-8</a:t>
            </a:r>
            <a:r>
              <a:rPr lang="en-US" altLang="zh-CN" sz="2000" dirty="0">
                <a:ea typeface="黑体" panose="02010609060101010101" pitchFamily="49" charset="-122"/>
              </a:rPr>
              <a:t>, 10.0 </a:t>
            </a:r>
            <a:r>
              <a:rPr lang="en-US" altLang="zh-CN" sz="1800" dirty="0">
                <a:solidFill>
                  <a:srgbClr val="000000"/>
                </a:solidFill>
                <a:ea typeface="黑体" panose="02010609060101010101" pitchFamily="49" charset="-122"/>
              </a:rPr>
              <a:t>x</a:t>
            </a:r>
            <a:r>
              <a:rPr lang="en-US" altLang="zh-CN" sz="2000" dirty="0">
                <a:ea typeface="黑体" panose="02010609060101010101" pitchFamily="49" charset="-122"/>
              </a:rPr>
              <a:t> 10</a:t>
            </a:r>
            <a:r>
              <a:rPr lang="en-US" altLang="zh-CN" sz="2000" baseline="30000" dirty="0">
                <a:ea typeface="黑体" panose="02010609060101010101" pitchFamily="49" charset="-122"/>
              </a:rPr>
              <a:t>-10</a:t>
            </a:r>
          </a:p>
        </p:txBody>
      </p:sp>
      <p:sp>
        <p:nvSpPr>
          <p:cNvPr id="115714" name="Line 3"/>
          <p:cNvSpPr/>
          <p:nvPr/>
        </p:nvSpPr>
        <p:spPr>
          <a:xfrm>
            <a:off x="2176463" y="1355725"/>
            <a:ext cx="533400" cy="184150"/>
          </a:xfrm>
          <a:prstGeom prst="line">
            <a:avLst/>
          </a:prstGeom>
          <a:ln w="38100" cap="flat" cmpd="sng">
            <a:solidFill>
              <a:srgbClr val="990000"/>
            </a:solidFill>
            <a:prstDash val="solid"/>
            <a:miter/>
            <a:headEnd type="none" w="med" len="med"/>
            <a:tailEnd type="triangle" w="med" len="med"/>
          </a:ln>
        </p:spPr>
      </p:sp>
      <p:sp>
        <p:nvSpPr>
          <p:cNvPr id="115715" name="Line 4"/>
          <p:cNvSpPr/>
          <p:nvPr/>
        </p:nvSpPr>
        <p:spPr>
          <a:xfrm flipH="1">
            <a:off x="4705350" y="1308100"/>
            <a:ext cx="609600" cy="165100"/>
          </a:xfrm>
          <a:prstGeom prst="line">
            <a:avLst/>
          </a:prstGeom>
          <a:ln w="38100" cap="flat" cmpd="sng">
            <a:solidFill>
              <a:srgbClr val="990000"/>
            </a:solidFill>
            <a:prstDash val="solid"/>
            <a:miter/>
            <a:headEnd type="none" w="med" len="med"/>
            <a:tailEnd type="triangle" w="med" len="med"/>
          </a:ln>
        </p:spPr>
      </p:sp>
      <p:sp>
        <p:nvSpPr>
          <p:cNvPr id="115716" name="Line 5"/>
          <p:cNvSpPr/>
          <p:nvPr/>
        </p:nvSpPr>
        <p:spPr>
          <a:xfrm flipV="1">
            <a:off x="2541588" y="1620838"/>
            <a:ext cx="360362" cy="319087"/>
          </a:xfrm>
          <a:prstGeom prst="line">
            <a:avLst/>
          </a:prstGeom>
          <a:ln w="38100" cap="flat" cmpd="sng">
            <a:solidFill>
              <a:srgbClr val="990000"/>
            </a:solidFill>
            <a:prstDash val="solid"/>
            <a:miter/>
            <a:headEnd type="none" w="med" len="med"/>
            <a:tailEnd type="triangle" w="med" len="med"/>
          </a:ln>
        </p:spPr>
      </p:sp>
      <p:sp>
        <p:nvSpPr>
          <p:cNvPr id="115717" name="Line 6"/>
          <p:cNvSpPr/>
          <p:nvPr/>
        </p:nvSpPr>
        <p:spPr>
          <a:xfrm flipH="1" flipV="1">
            <a:off x="4289425" y="1651000"/>
            <a:ext cx="560388" cy="280988"/>
          </a:xfrm>
          <a:prstGeom prst="line">
            <a:avLst/>
          </a:prstGeom>
          <a:ln w="38100" cap="flat" cmpd="sng">
            <a:solidFill>
              <a:srgbClr val="990000"/>
            </a:solidFill>
            <a:prstDash val="solid"/>
            <a:miter/>
            <a:headEnd type="none" w="med" len="med"/>
            <a:tailEnd type="triangle" w="med" len="med"/>
          </a:ln>
        </p:spPr>
      </p:sp>
      <p:sp>
        <p:nvSpPr>
          <p:cNvPr id="115718" name="Rectangle 8"/>
          <p:cNvSpPr>
            <a:spLocks noGrp="1"/>
          </p:cNvSpPr>
          <p:nvPr>
            <p:ph type="title"/>
          </p:nvPr>
        </p:nvSpPr>
        <p:spPr>
          <a:xfrm>
            <a:off x="393700" y="-363537"/>
            <a:ext cx="8612188" cy="1016000"/>
          </a:xfrm>
        </p:spPr>
        <p:txBody>
          <a:bodyPr vert="horz" wrap="square" lIns="63500" tIns="25400" rIns="63500" bIns="25400" anchor="b" anchorCtr="0">
            <a:spAutoFit/>
          </a:bodyPr>
          <a:lstStyle/>
          <a:p>
            <a:pPr algn="ctr">
              <a:buNone/>
            </a:pPr>
            <a:r>
              <a:rPr lang="zh-CN" altLang="en-US" sz="3600" dirty="0">
                <a:solidFill>
                  <a:srgbClr val="CC3300"/>
                </a:solidFill>
              </a:rPr>
              <a:t>科学计数法</a:t>
            </a:r>
            <a:r>
              <a:rPr lang="en-US" altLang="zh-CN" sz="3600" dirty="0">
                <a:solidFill>
                  <a:srgbClr val="CC3300"/>
                </a:solidFill>
              </a:rPr>
              <a:t>(Scientific Notation)</a:t>
            </a:r>
            <a:r>
              <a:rPr lang="zh-CN" altLang="en-US" sz="3600" dirty="0">
                <a:solidFill>
                  <a:srgbClr val="CC3300"/>
                </a:solidFill>
              </a:rPr>
              <a:t>与浮点数</a:t>
            </a:r>
          </a:p>
        </p:txBody>
      </p:sp>
      <p:grpSp>
        <p:nvGrpSpPr>
          <p:cNvPr id="2" name="Group 14"/>
          <p:cNvGrpSpPr/>
          <p:nvPr/>
        </p:nvGrpSpPr>
        <p:grpSpPr>
          <a:xfrm>
            <a:off x="242888" y="4540250"/>
            <a:ext cx="8497887" cy="1695450"/>
            <a:chOff x="270" y="2853"/>
            <a:chExt cx="5353" cy="1068"/>
          </a:xfrm>
        </p:grpSpPr>
        <p:sp>
          <p:nvSpPr>
            <p:cNvPr id="115720" name="Rectangle 9"/>
            <p:cNvSpPr/>
            <p:nvPr/>
          </p:nvSpPr>
          <p:spPr>
            <a:xfrm>
              <a:off x="270" y="2853"/>
              <a:ext cx="5353" cy="1068"/>
            </a:xfrm>
            <a:prstGeom prst="rect">
              <a:avLst/>
            </a:prstGeom>
            <a:noFill/>
            <a:ln w="9525">
              <a:noFill/>
            </a:ln>
          </p:spPr>
          <p:txBody>
            <a:bodyPr anchor="t" anchorCtr="0"/>
            <a:lstStyle/>
            <a:p>
              <a:pPr marL="342900" indent="-342900">
                <a:lnSpc>
                  <a:spcPct val="90000"/>
                </a:lnSpc>
                <a:spcBef>
                  <a:spcPct val="20000"/>
                </a:spcBef>
                <a:buClr>
                  <a:schemeClr val="folHlink"/>
                </a:buClr>
                <a:buSzPct val="60000"/>
                <a:buFont typeface="Wingdings" panose="05000000000000000000" pitchFamily="2" charset="2"/>
              </a:pPr>
              <a:r>
                <a:rPr lang="zh-CN" altLang="en-US" sz="2800" b="0" dirty="0">
                  <a:latin typeface="Times New Roman" panose="02020603050405020304" pitchFamily="18" charset="0"/>
                  <a:ea typeface="宋体" panose="02010600030101010101" pitchFamily="2" charset="-122"/>
                </a:rPr>
                <a:t>		 </a:t>
              </a:r>
              <a:r>
                <a:rPr lang="en-US" altLang="zh-CN" sz="2000" i="1" dirty="0">
                  <a:latin typeface="Arial" panose="020B0604020202020204" pitchFamily="34" charset="0"/>
                </a:rPr>
                <a:t>mantissa</a:t>
              </a:r>
              <a:r>
                <a:rPr lang="zh-CN" altLang="en-US" sz="2000" i="1" dirty="0">
                  <a:latin typeface="Arial" panose="020B0604020202020204" pitchFamily="34" charset="0"/>
                  <a:ea typeface="宋体" panose="02010600030101010101" pitchFamily="2" charset="-122"/>
                </a:rPr>
                <a:t>（尾数）                            </a:t>
              </a:r>
              <a:r>
                <a:rPr lang="en-US" altLang="zh-CN" sz="2000" i="1" dirty="0">
                  <a:latin typeface="Arial" panose="020B0604020202020204" pitchFamily="34" charset="0"/>
                </a:rPr>
                <a:t>exponent</a:t>
              </a:r>
              <a:r>
                <a:rPr lang="zh-CN" altLang="en-US" sz="2000" i="1" dirty="0">
                  <a:latin typeface="Arial" panose="020B0604020202020204" pitchFamily="34" charset="0"/>
                  <a:ea typeface="宋体" panose="02010600030101010101" pitchFamily="2" charset="-122"/>
                </a:rPr>
                <a:t>（指数）</a:t>
              </a:r>
              <a:endParaRPr lang="zh-CN" altLang="en-US" sz="2000" dirty="0">
                <a:latin typeface="Arial" panose="020B0604020202020204" pitchFamily="34" charset="0"/>
                <a:ea typeface="宋体" panose="02010600030101010101" pitchFamily="2" charset="-122"/>
              </a:endParaRPr>
            </a:p>
            <a:p>
              <a:pPr marL="342900" indent="-342900">
                <a:lnSpc>
                  <a:spcPct val="90000"/>
                </a:lnSpc>
                <a:spcBef>
                  <a:spcPct val="20000"/>
                </a:spcBef>
                <a:buClr>
                  <a:schemeClr val="folHlink"/>
                </a:buClr>
                <a:buSzPct val="60000"/>
                <a:buFont typeface="Wingdings" panose="05000000000000000000" pitchFamily="2" charset="2"/>
              </a:pPr>
              <a:r>
                <a:rPr lang="en-US" altLang="zh-CN" sz="2000" dirty="0">
                  <a:latin typeface="Arial" panose="020B0604020202020204" pitchFamily="34" charset="0"/>
                </a:rPr>
                <a:t>                                                   0.101</a:t>
              </a:r>
              <a:r>
                <a:rPr lang="en-US" altLang="zh-CN" sz="2000" baseline="-25000" dirty="0">
                  <a:solidFill>
                    <a:schemeClr val="accent2"/>
                  </a:solidFill>
                  <a:latin typeface="Arial" panose="020B0604020202020204" pitchFamily="34" charset="0"/>
                </a:rPr>
                <a:t>two</a:t>
              </a:r>
              <a:r>
                <a:rPr lang="en-US" altLang="zh-CN" sz="2000" dirty="0">
                  <a:latin typeface="Arial" panose="020B0604020202020204" pitchFamily="34" charset="0"/>
                </a:rPr>
                <a:t>   </a:t>
              </a:r>
              <a:r>
                <a:rPr lang="en-US" altLang="zh-CN" sz="2000" dirty="0">
                  <a:solidFill>
                    <a:srgbClr val="000000"/>
                  </a:solidFill>
                  <a:latin typeface="Arial" panose="020B0604020202020204" pitchFamily="34" charset="0"/>
                </a:rPr>
                <a:t>x</a:t>
              </a:r>
              <a:r>
                <a:rPr lang="en-US" altLang="zh-CN" sz="2000" dirty="0">
                  <a:latin typeface="Arial" panose="020B0604020202020204" pitchFamily="34" charset="0"/>
                </a:rPr>
                <a:t>   </a:t>
              </a:r>
              <a:r>
                <a:rPr lang="en-US" altLang="zh-CN" sz="2000" dirty="0">
                  <a:solidFill>
                    <a:schemeClr val="accent2"/>
                  </a:solidFill>
                  <a:latin typeface="Arial" panose="020B0604020202020204" pitchFamily="34" charset="0"/>
                </a:rPr>
                <a:t>2</a:t>
              </a:r>
              <a:r>
                <a:rPr lang="en-US" altLang="zh-CN" sz="2000" dirty="0">
                  <a:latin typeface="Arial" panose="020B0604020202020204" pitchFamily="34" charset="0"/>
                </a:rPr>
                <a:t> </a:t>
              </a:r>
              <a:r>
                <a:rPr lang="en-US" altLang="zh-CN" sz="2000" baseline="30000" dirty="0">
                  <a:latin typeface="Arial" panose="020B0604020202020204" pitchFamily="34" charset="0"/>
                </a:rPr>
                <a:t>-10</a:t>
              </a:r>
            </a:p>
            <a:p>
              <a:pPr marL="342900" indent="-342900">
                <a:lnSpc>
                  <a:spcPct val="60000"/>
                </a:lnSpc>
                <a:spcBef>
                  <a:spcPct val="20000"/>
                </a:spcBef>
                <a:buClr>
                  <a:schemeClr val="folHlink"/>
                </a:buClr>
                <a:buSzPct val="60000"/>
                <a:buFont typeface="Wingdings" panose="05000000000000000000" pitchFamily="2" charset="2"/>
              </a:pPr>
              <a:r>
                <a:rPr lang="en-US" altLang="zh-CN" sz="2000" dirty="0">
                  <a:latin typeface="Arial" panose="020B0604020202020204" pitchFamily="34" charset="0"/>
                </a:rPr>
                <a:t>                       </a:t>
              </a:r>
            </a:p>
            <a:p>
              <a:pPr marL="342900" indent="-342900">
                <a:lnSpc>
                  <a:spcPct val="90000"/>
                </a:lnSpc>
                <a:spcBef>
                  <a:spcPct val="20000"/>
                </a:spcBef>
                <a:buClr>
                  <a:schemeClr val="folHlink"/>
                </a:buClr>
                <a:buSzPct val="60000"/>
                <a:buFont typeface="Wingdings" panose="05000000000000000000" pitchFamily="2" charset="2"/>
              </a:pPr>
              <a:r>
                <a:rPr lang="en-US" altLang="zh-CN" sz="2000" dirty="0">
                  <a:latin typeface="Arial" panose="020B0604020202020204" pitchFamily="34" charset="0"/>
                </a:rPr>
                <a:t>                      	   </a:t>
              </a:r>
              <a:r>
                <a:rPr lang="en-US" altLang="zh-CN" sz="2000" i="1" dirty="0">
                  <a:solidFill>
                    <a:schemeClr val="accent2"/>
                  </a:solidFill>
                  <a:latin typeface="Arial" panose="020B0604020202020204" pitchFamily="34" charset="0"/>
                </a:rPr>
                <a:t>binary </a:t>
              </a:r>
              <a:r>
                <a:rPr lang="en-US" altLang="zh-CN" sz="2000" i="1" dirty="0">
                  <a:latin typeface="Arial" panose="020B0604020202020204" pitchFamily="34" charset="0"/>
                </a:rPr>
                <a:t>point                      </a:t>
              </a:r>
              <a:r>
                <a:rPr lang="zh-CN" altLang="en-US" sz="2000" i="1" dirty="0">
                  <a:latin typeface="Arial" panose="020B0604020202020204" pitchFamily="34" charset="0"/>
                  <a:ea typeface="宋体" panose="02010600030101010101" pitchFamily="2" charset="-122"/>
                </a:rPr>
                <a:t>基为</a:t>
              </a:r>
              <a:r>
                <a:rPr lang="en-US" altLang="zh-CN" sz="2000" i="1" dirty="0">
                  <a:latin typeface="Arial" panose="020B0604020202020204" pitchFamily="34" charset="0"/>
                </a:rPr>
                <a:t>2</a:t>
              </a:r>
              <a:endParaRPr lang="en-US" altLang="zh-CN" sz="2000" baseline="30000" dirty="0">
                <a:latin typeface="Arial" panose="020B0604020202020204" pitchFamily="34" charset="0"/>
                <a:ea typeface="Arial" panose="020B0604020202020204" pitchFamily="34" charset="0"/>
              </a:endParaRPr>
            </a:p>
          </p:txBody>
        </p:sp>
        <p:sp>
          <p:nvSpPr>
            <p:cNvPr id="115721" name="Line 10"/>
            <p:cNvSpPr/>
            <p:nvPr/>
          </p:nvSpPr>
          <p:spPr>
            <a:xfrm>
              <a:off x="2275" y="3027"/>
              <a:ext cx="305" cy="96"/>
            </a:xfrm>
            <a:prstGeom prst="line">
              <a:avLst/>
            </a:prstGeom>
            <a:ln w="38100" cap="flat" cmpd="sng">
              <a:solidFill>
                <a:srgbClr val="990000"/>
              </a:solidFill>
              <a:prstDash val="solid"/>
              <a:miter/>
              <a:headEnd type="none" w="med" len="med"/>
              <a:tailEnd type="triangle" w="med" len="med"/>
            </a:ln>
          </p:spPr>
        </p:sp>
        <p:sp>
          <p:nvSpPr>
            <p:cNvPr id="115722" name="Line 11"/>
            <p:cNvSpPr/>
            <p:nvPr/>
          </p:nvSpPr>
          <p:spPr>
            <a:xfrm flipH="1">
              <a:off x="3793" y="3074"/>
              <a:ext cx="225" cy="143"/>
            </a:xfrm>
            <a:prstGeom prst="line">
              <a:avLst/>
            </a:prstGeom>
            <a:ln w="38100" cap="flat" cmpd="sng">
              <a:solidFill>
                <a:srgbClr val="990000"/>
              </a:solidFill>
              <a:prstDash val="solid"/>
              <a:miter/>
              <a:headEnd type="none" w="med" len="med"/>
              <a:tailEnd type="triangle" w="med" len="med"/>
            </a:ln>
          </p:spPr>
        </p:sp>
        <p:sp>
          <p:nvSpPr>
            <p:cNvPr id="115723" name="Line 12"/>
            <p:cNvSpPr/>
            <p:nvPr/>
          </p:nvSpPr>
          <p:spPr>
            <a:xfrm flipV="1">
              <a:off x="2451" y="3343"/>
              <a:ext cx="235" cy="209"/>
            </a:xfrm>
            <a:prstGeom prst="line">
              <a:avLst/>
            </a:prstGeom>
            <a:ln w="38100" cap="flat" cmpd="sng">
              <a:solidFill>
                <a:srgbClr val="990000"/>
              </a:solidFill>
              <a:prstDash val="solid"/>
              <a:miter/>
              <a:headEnd type="none" w="med" len="med"/>
              <a:tailEnd type="triangle" w="med" len="med"/>
            </a:ln>
          </p:spPr>
        </p:sp>
        <p:sp>
          <p:nvSpPr>
            <p:cNvPr id="115724" name="Line 13"/>
            <p:cNvSpPr/>
            <p:nvPr/>
          </p:nvSpPr>
          <p:spPr>
            <a:xfrm flipH="1" flipV="1">
              <a:off x="3589" y="3331"/>
              <a:ext cx="243" cy="208"/>
            </a:xfrm>
            <a:prstGeom prst="line">
              <a:avLst/>
            </a:prstGeom>
            <a:ln w="38100" cap="flat" cmpd="sng">
              <a:solidFill>
                <a:srgbClr val="990000"/>
              </a:solidFill>
              <a:prstDash val="solid"/>
              <a:miter/>
              <a:headEnd type="none" w="med" len="med"/>
              <a:tailEnd type="triangle" w="med" len="med"/>
            </a:ln>
          </p:spPr>
        </p:sp>
      </p:grpSp>
      <p:sp>
        <p:nvSpPr>
          <p:cNvPr id="300047" name="Rectangle 15"/>
          <p:cNvSpPr/>
          <p:nvPr/>
        </p:nvSpPr>
        <p:spPr>
          <a:xfrm>
            <a:off x="393700" y="3952875"/>
            <a:ext cx="2638425" cy="457200"/>
          </a:xfrm>
          <a:prstGeom prst="rect">
            <a:avLst/>
          </a:prstGeom>
          <a:noFill/>
          <a:ln w="12700">
            <a:noFill/>
          </a:ln>
        </p:spPr>
        <p:txBody>
          <a:bodyPr wrap="none" anchor="t" anchorCtr="0">
            <a:spAutoFit/>
          </a:bodyPr>
          <a:lstStyle/>
          <a:p>
            <a:pPr eaLnBrk="0" hangingPunct="0">
              <a:lnSpc>
                <a:spcPct val="120000"/>
              </a:lnSpc>
              <a:spcBef>
                <a:spcPct val="30000"/>
              </a:spcBef>
              <a:buClr>
                <a:schemeClr val="accent1"/>
              </a:buClr>
              <a:buSzPct val="100000"/>
              <a:buFont typeface="Wingdings" panose="05000000000000000000" pitchFamily="2" charset="2"/>
            </a:pPr>
            <a:r>
              <a:rPr lang="en-US" altLang="zh-CN" sz="2000" dirty="0">
                <a:solidFill>
                  <a:srgbClr val="063DE9"/>
                </a:solidFill>
                <a:latin typeface="Arial" panose="020B0604020202020204" pitchFamily="34" charset="0"/>
              </a:rPr>
              <a:t>for Binary Numbers:</a:t>
            </a:r>
            <a:endParaRPr lang="en-US" altLang="zh-CN" sz="2000" dirty="0">
              <a:solidFill>
                <a:srgbClr val="063DE9"/>
              </a:solidFill>
              <a:latin typeface="Arial" panose="020B0604020202020204" pitchFamily="34" charset="0"/>
              <a:ea typeface="Arial" panose="020B0604020202020204" pitchFamily="34" charset="0"/>
            </a:endParaRPr>
          </a:p>
        </p:txBody>
      </p:sp>
      <p:sp>
        <p:nvSpPr>
          <p:cNvPr id="300048" name="Text Box 16"/>
          <p:cNvSpPr txBox="1"/>
          <p:nvPr/>
        </p:nvSpPr>
        <p:spPr>
          <a:xfrm>
            <a:off x="149225" y="6046788"/>
            <a:ext cx="8856663" cy="457200"/>
          </a:xfrm>
          <a:prstGeom prst="rect">
            <a:avLst/>
          </a:prstGeom>
          <a:noFill/>
          <a:ln w="12700">
            <a:noFill/>
          </a:ln>
        </p:spPr>
        <p:txBody>
          <a:bodyPr anchor="t" anchorCtr="0">
            <a:spAutoFit/>
          </a:bodyPr>
          <a:lstStyle/>
          <a:p>
            <a:pPr eaLnBrk="0" hangingPunct="0">
              <a:spcBef>
                <a:spcPct val="50000"/>
              </a:spcBef>
            </a:pPr>
            <a:r>
              <a:rPr lang="zh-CN" altLang="en-US" sz="2400" dirty="0">
                <a:solidFill>
                  <a:srgbClr val="CC0000"/>
                </a:solidFill>
                <a:latin typeface="Times New Roman" panose="02020603050405020304" pitchFamily="18" charset="0"/>
                <a:ea typeface="黑体" panose="02010609060101010101" pitchFamily="49" charset="-122"/>
              </a:rPr>
              <a:t>只要对尾数和指数分别编码，就可表示一个浮点数（即：实数）</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00034">
                                            <p:txEl>
                                              <p:pRg st="6" end="6"/>
                                            </p:txEl>
                                          </p:spTgt>
                                        </p:tgtEl>
                                        <p:attrNameLst>
                                          <p:attrName>style.visibility</p:attrName>
                                        </p:attrNameLst>
                                      </p:cBhvr>
                                      <p:to>
                                        <p:strVal val="visible"/>
                                      </p:to>
                                    </p:set>
                                    <p:animEffect transition="in" filter="blinds(horizontal)">
                                      <p:cBhvr>
                                        <p:cTn id="7" dur="500"/>
                                        <p:tgtEl>
                                          <p:spTgt spid="300034">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00034">
                                            <p:txEl>
                                              <p:pRg st="7" end="7"/>
                                            </p:txEl>
                                          </p:spTgt>
                                        </p:tgtEl>
                                        <p:attrNameLst>
                                          <p:attrName>style.visibility</p:attrName>
                                        </p:attrNameLst>
                                      </p:cBhvr>
                                      <p:to>
                                        <p:strVal val="visible"/>
                                      </p:to>
                                    </p:set>
                                    <p:animEffect transition="in" filter="blinds(horizontal)">
                                      <p:cBhvr>
                                        <p:cTn id="12" dur="500"/>
                                        <p:tgtEl>
                                          <p:spTgt spid="30003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00034">
                                            <p:txEl>
                                              <p:pRg st="8" end="8"/>
                                            </p:txEl>
                                          </p:spTgt>
                                        </p:tgtEl>
                                        <p:attrNameLst>
                                          <p:attrName>style.visibility</p:attrName>
                                        </p:attrNameLst>
                                      </p:cBhvr>
                                      <p:to>
                                        <p:strVal val="visible"/>
                                      </p:to>
                                    </p:set>
                                    <p:animEffect transition="in" filter="blinds(horizontal)">
                                      <p:cBhvr>
                                        <p:cTn id="17" dur="500"/>
                                        <p:tgtEl>
                                          <p:spTgt spid="300034">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00034">
                                            <p:txEl>
                                              <p:pRg st="9" end="9"/>
                                            </p:txEl>
                                          </p:spTgt>
                                        </p:tgtEl>
                                        <p:attrNameLst>
                                          <p:attrName>style.visibility</p:attrName>
                                        </p:attrNameLst>
                                      </p:cBhvr>
                                      <p:to>
                                        <p:strVal val="visible"/>
                                      </p:to>
                                    </p:set>
                                    <p:animEffect transition="in" filter="blinds(horizontal)">
                                      <p:cBhvr>
                                        <p:cTn id="22" dur="500"/>
                                        <p:tgtEl>
                                          <p:spTgt spid="300034">
                                            <p:txEl>
                                              <p:pRg st="9" end="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00047"/>
                                        </p:tgtEl>
                                        <p:attrNameLst>
                                          <p:attrName>style.visibility</p:attrName>
                                        </p:attrNameLst>
                                      </p:cBhvr>
                                      <p:to>
                                        <p:strVal val="visible"/>
                                      </p:to>
                                    </p:set>
                                    <p:animEffect transition="in" filter="blinds(horizontal)">
                                      <p:cBhvr>
                                        <p:cTn id="27" dur="500"/>
                                        <p:tgtEl>
                                          <p:spTgt spid="30004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linds(horizontal)">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00048">
                                            <p:txEl>
                                              <p:pRg st="0" end="0"/>
                                            </p:txEl>
                                          </p:spTgt>
                                        </p:tgtEl>
                                        <p:attrNameLst>
                                          <p:attrName>style.visibility</p:attrName>
                                        </p:attrNameLst>
                                      </p:cBhvr>
                                      <p:to>
                                        <p:strVal val="visible"/>
                                      </p:to>
                                    </p:set>
                                    <p:animEffect transition="in" filter="blinds(horizontal)">
                                      <p:cBhvr>
                                        <p:cTn id="37" dur="500"/>
                                        <p:tgtEl>
                                          <p:spTgt spid="30004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0047"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Rectangle 2"/>
          <p:cNvSpPr>
            <a:spLocks noGrp="1"/>
          </p:cNvSpPr>
          <p:nvPr>
            <p:ph type="title"/>
          </p:nvPr>
        </p:nvSpPr>
        <p:spPr>
          <a:xfrm>
            <a:off x="800100" y="190500"/>
            <a:ext cx="7473950" cy="668338"/>
          </a:xfrm>
        </p:spPr>
        <p:txBody>
          <a:bodyPr vert="horz" wrap="square" lIns="63500" tIns="25400" rIns="63500" bIns="25400" anchor="t" anchorCtr="0">
            <a:spAutoFit/>
          </a:bodyPr>
          <a:lstStyle/>
          <a:p>
            <a:pPr algn="ctr">
              <a:buNone/>
            </a:pPr>
            <a:r>
              <a:rPr lang="zh-CN" altLang="en-US" sz="3600" dirty="0">
                <a:solidFill>
                  <a:srgbClr val="CC3300"/>
                </a:solidFill>
              </a:rPr>
              <a:t>浮点数</a:t>
            </a:r>
            <a:r>
              <a:rPr lang="en-US" altLang="zh-CN" sz="3600" dirty="0">
                <a:solidFill>
                  <a:srgbClr val="CC3300"/>
                </a:solidFill>
              </a:rPr>
              <a:t>(Floating Point)</a:t>
            </a:r>
            <a:r>
              <a:rPr lang="zh-CN" altLang="en-US" sz="3600" dirty="0">
                <a:solidFill>
                  <a:srgbClr val="CC3300"/>
                </a:solidFill>
              </a:rPr>
              <a:t>的表示范围</a:t>
            </a:r>
          </a:p>
        </p:txBody>
      </p:sp>
      <p:sp>
        <p:nvSpPr>
          <p:cNvPr id="117762" name="Rectangle 3"/>
          <p:cNvSpPr>
            <a:spLocks noGrp="1"/>
          </p:cNvSpPr>
          <p:nvPr>
            <p:ph idx="1"/>
          </p:nvPr>
        </p:nvSpPr>
        <p:spPr>
          <a:xfrm>
            <a:off x="444500" y="760413"/>
            <a:ext cx="8380413" cy="2698750"/>
          </a:xfrm>
        </p:spPr>
        <p:txBody>
          <a:bodyPr vert="horz" wrap="square" lIns="63500" tIns="25400" rIns="63500" bIns="25400" anchor="t" anchorCtr="0">
            <a:spAutoFit/>
          </a:bodyPr>
          <a:lstStyle/>
          <a:p>
            <a:pPr>
              <a:buNone/>
            </a:pPr>
            <a:r>
              <a:rPr lang="zh-CN" altLang="en-US" sz="2000" dirty="0">
                <a:ea typeface="黑体" panose="02010609060101010101" pitchFamily="49" charset="-122"/>
              </a:rPr>
              <a:t>例：画出下述</a:t>
            </a:r>
            <a:r>
              <a:rPr lang="en-US" altLang="zh-CN" sz="2000" dirty="0">
                <a:ea typeface="黑体" panose="02010609060101010101" pitchFamily="49" charset="-122"/>
              </a:rPr>
              <a:t>32</a:t>
            </a:r>
            <a:r>
              <a:rPr lang="zh-CN" altLang="en-US" sz="2000" dirty="0">
                <a:ea typeface="黑体" panose="02010609060101010101" pitchFamily="49" charset="-122"/>
              </a:rPr>
              <a:t>位浮点数格式的规格化数的表示范围。</a:t>
            </a:r>
          </a:p>
          <a:p>
            <a:pPr>
              <a:buNone/>
            </a:pPr>
            <a:r>
              <a:rPr lang="en-US" altLang="zh-CN" dirty="0"/>
              <a:t>             </a:t>
            </a:r>
            <a:r>
              <a:rPr lang="en-US" altLang="zh-CN" sz="1800" dirty="0"/>
              <a:t>0   1          8   9                                              31</a:t>
            </a:r>
          </a:p>
          <a:p>
            <a:pPr>
              <a:buNone/>
            </a:pPr>
            <a:endParaRPr lang="en-US" altLang="zh-CN" sz="1800" dirty="0"/>
          </a:p>
          <a:p>
            <a:pPr>
              <a:buNone/>
            </a:pPr>
            <a:r>
              <a:rPr lang="zh-CN" altLang="en-US" sz="2000" dirty="0"/>
              <a:t>   </a:t>
            </a:r>
            <a:r>
              <a:rPr lang="zh-CN" altLang="en-US" sz="2000" dirty="0">
                <a:latin typeface="黑体" panose="02010609060101010101" pitchFamily="49" charset="-122"/>
                <a:ea typeface="黑体" panose="02010609060101010101" pitchFamily="49" charset="-122"/>
              </a:rPr>
              <a:t>第</a:t>
            </a:r>
            <a:r>
              <a:rPr lang="en-US" altLang="zh-CN" sz="2000" dirty="0">
                <a:latin typeface="黑体" panose="02010609060101010101" pitchFamily="49" charset="-122"/>
                <a:ea typeface="黑体" panose="02010609060101010101" pitchFamily="49" charset="-122"/>
              </a:rPr>
              <a:t>0</a:t>
            </a:r>
            <a:r>
              <a:rPr lang="zh-CN" altLang="en-US" sz="2000" dirty="0">
                <a:latin typeface="黑体" panose="02010609060101010101" pitchFamily="49" charset="-122"/>
                <a:ea typeface="黑体" panose="02010609060101010101" pitchFamily="49" charset="-122"/>
              </a:rPr>
              <a:t>位数符</a:t>
            </a:r>
            <a:r>
              <a:rPr lang="en-US" altLang="zh-CN" sz="2000" dirty="0">
                <a:latin typeface="黑体" panose="02010609060101010101" pitchFamily="49" charset="-122"/>
                <a:ea typeface="黑体" panose="02010609060101010101" pitchFamily="49" charset="-122"/>
              </a:rPr>
              <a:t>S</a:t>
            </a:r>
            <a:r>
              <a:rPr lang="zh-CN" altLang="en-US" sz="2000" dirty="0">
                <a:latin typeface="黑体" panose="02010609060101010101" pitchFamily="49" charset="-122"/>
                <a:ea typeface="黑体" panose="02010609060101010101" pitchFamily="49" charset="-122"/>
              </a:rPr>
              <a:t>；第</a:t>
            </a:r>
            <a:r>
              <a:rPr lang="en-US" altLang="zh-CN" sz="2000" dirty="0">
                <a:latin typeface="黑体" panose="02010609060101010101" pitchFamily="49" charset="-122"/>
                <a:ea typeface="黑体" panose="02010609060101010101" pitchFamily="49" charset="-122"/>
              </a:rPr>
              <a:t>1</a:t>
            </a:r>
            <a:r>
              <a:rPr lang="zh-CN" altLang="en-US" sz="2000" dirty="0">
                <a:latin typeface="黑体" panose="02010609060101010101" pitchFamily="49" charset="-122"/>
                <a:ea typeface="黑体" panose="02010609060101010101" pitchFamily="49" charset="-122"/>
              </a:rPr>
              <a:t>～</a:t>
            </a:r>
            <a:r>
              <a:rPr lang="en-US" altLang="zh-CN" sz="2000" dirty="0">
                <a:latin typeface="黑体" panose="02010609060101010101" pitchFamily="49" charset="-122"/>
                <a:ea typeface="黑体" panose="02010609060101010101" pitchFamily="49" charset="-122"/>
              </a:rPr>
              <a:t>8</a:t>
            </a:r>
            <a:r>
              <a:rPr lang="zh-CN" altLang="en-US" sz="2000" dirty="0">
                <a:latin typeface="黑体" panose="02010609060101010101" pitchFamily="49" charset="-122"/>
                <a:ea typeface="黑体" panose="02010609060101010101" pitchFamily="49" charset="-122"/>
              </a:rPr>
              <a:t>位为</a:t>
            </a:r>
            <a:r>
              <a:rPr lang="en-US" altLang="zh-CN" sz="2000" dirty="0">
                <a:latin typeface="黑体" panose="02010609060101010101" pitchFamily="49" charset="-122"/>
                <a:ea typeface="黑体" panose="02010609060101010101" pitchFamily="49" charset="-122"/>
              </a:rPr>
              <a:t>8</a:t>
            </a:r>
            <a:r>
              <a:rPr lang="zh-CN" altLang="en-US" sz="2000" dirty="0">
                <a:latin typeface="黑体" panose="02010609060101010101" pitchFamily="49" charset="-122"/>
                <a:ea typeface="黑体" panose="02010609060101010101" pitchFamily="49" charset="-122"/>
              </a:rPr>
              <a:t>位移码表示阶码</a:t>
            </a:r>
            <a:r>
              <a:rPr lang="en-US" altLang="zh-CN" sz="2000" dirty="0">
                <a:latin typeface="黑体" panose="02010609060101010101" pitchFamily="49" charset="-122"/>
                <a:ea typeface="黑体" panose="02010609060101010101" pitchFamily="49" charset="-122"/>
              </a:rPr>
              <a:t>E</a:t>
            </a:r>
            <a:r>
              <a:rPr lang="zh-CN" altLang="en-US" sz="2000" dirty="0">
                <a:latin typeface="黑体" panose="02010609060101010101" pitchFamily="49" charset="-122"/>
                <a:ea typeface="黑体" panose="02010609060101010101" pitchFamily="49" charset="-122"/>
              </a:rPr>
              <a:t>（偏置常数为</a:t>
            </a:r>
            <a:r>
              <a:rPr lang="en-US" altLang="zh-CN" sz="2000" dirty="0">
                <a:latin typeface="黑体" panose="02010609060101010101" pitchFamily="49" charset="-122"/>
                <a:ea typeface="黑体" panose="02010609060101010101" pitchFamily="49" charset="-122"/>
              </a:rPr>
              <a:t>128</a:t>
            </a:r>
            <a:r>
              <a:rPr lang="zh-CN" altLang="en-US" sz="2000" dirty="0">
                <a:latin typeface="黑体" panose="02010609060101010101" pitchFamily="49" charset="-122"/>
                <a:ea typeface="黑体" panose="02010609060101010101" pitchFamily="49" charset="-122"/>
              </a:rPr>
              <a:t>）；第</a:t>
            </a:r>
            <a:r>
              <a:rPr lang="en-US" altLang="zh-CN" sz="2000" dirty="0">
                <a:latin typeface="黑体" panose="02010609060101010101" pitchFamily="49" charset="-122"/>
                <a:ea typeface="黑体" panose="02010609060101010101" pitchFamily="49" charset="-122"/>
              </a:rPr>
              <a:t>9</a:t>
            </a:r>
            <a:r>
              <a:rPr lang="zh-CN" altLang="en-US" sz="2000" dirty="0">
                <a:latin typeface="黑体" panose="02010609060101010101" pitchFamily="49" charset="-122"/>
                <a:ea typeface="黑体" panose="02010609060101010101" pitchFamily="49" charset="-122"/>
              </a:rPr>
              <a:t>～</a:t>
            </a:r>
            <a:r>
              <a:rPr lang="en-US" altLang="zh-CN" sz="2000" dirty="0">
                <a:latin typeface="黑体" panose="02010609060101010101" pitchFamily="49" charset="-122"/>
                <a:ea typeface="黑体" panose="02010609060101010101" pitchFamily="49" charset="-122"/>
              </a:rPr>
              <a:t>31</a:t>
            </a:r>
            <a:r>
              <a:rPr lang="zh-CN" altLang="en-US" sz="2000" dirty="0">
                <a:latin typeface="黑体" panose="02010609060101010101" pitchFamily="49" charset="-122"/>
                <a:ea typeface="黑体" panose="02010609060101010101" pitchFamily="49" charset="-122"/>
              </a:rPr>
              <a:t>位为</a:t>
            </a:r>
            <a:r>
              <a:rPr lang="en-US" altLang="zh-CN" sz="2000" dirty="0">
                <a:latin typeface="黑体" panose="02010609060101010101" pitchFamily="49" charset="-122"/>
                <a:ea typeface="黑体" panose="02010609060101010101" pitchFamily="49" charset="-122"/>
              </a:rPr>
              <a:t>24</a:t>
            </a:r>
            <a:r>
              <a:rPr lang="zh-CN" altLang="en-US" sz="2000" dirty="0">
                <a:latin typeface="黑体" panose="02010609060101010101" pitchFamily="49" charset="-122"/>
                <a:ea typeface="黑体" panose="02010609060101010101" pitchFamily="49" charset="-122"/>
              </a:rPr>
              <a:t>位二进制原码小数表示的尾数</a:t>
            </a:r>
            <a:r>
              <a:rPr lang="en-US" altLang="zh-CN" sz="2000" dirty="0">
                <a:latin typeface="黑体" panose="02010609060101010101" pitchFamily="49" charset="-122"/>
                <a:ea typeface="黑体" panose="02010609060101010101" pitchFamily="49" charset="-122"/>
              </a:rPr>
              <a:t>M</a:t>
            </a:r>
            <a:r>
              <a:rPr lang="zh-CN" altLang="en-US" sz="2000" dirty="0">
                <a:latin typeface="黑体" panose="02010609060101010101" pitchFamily="49" charset="-122"/>
                <a:ea typeface="黑体" panose="02010609060101010101" pitchFamily="49" charset="-122"/>
              </a:rPr>
              <a:t>。规格化尾数的小数点后第一位总是</a:t>
            </a:r>
            <a:r>
              <a:rPr lang="en-US" altLang="zh-CN" sz="2000" dirty="0">
                <a:latin typeface="黑体" panose="02010609060101010101" pitchFamily="49" charset="-122"/>
                <a:ea typeface="黑体" panose="02010609060101010101" pitchFamily="49" charset="-122"/>
              </a:rPr>
              <a:t>1</a:t>
            </a:r>
            <a:r>
              <a:rPr lang="zh-CN" altLang="en-US" sz="2000" dirty="0">
                <a:latin typeface="黑体" panose="02010609060101010101" pitchFamily="49" charset="-122"/>
                <a:ea typeface="黑体" panose="02010609060101010101" pitchFamily="49" charset="-122"/>
              </a:rPr>
              <a:t>，故规定第一位默认的</a:t>
            </a:r>
            <a:r>
              <a:rPr lang="zh-CN" altLang="en-US" sz="2000" dirty="0">
                <a:ea typeface="黑体" panose="02010609060101010101" pitchFamily="49" charset="-122"/>
              </a:rPr>
              <a:t>“</a:t>
            </a:r>
            <a:r>
              <a:rPr lang="en-US" altLang="zh-CN" sz="2000" dirty="0">
                <a:latin typeface="黑体" panose="02010609060101010101" pitchFamily="49" charset="-122"/>
                <a:ea typeface="黑体" panose="02010609060101010101" pitchFamily="49" charset="-122"/>
              </a:rPr>
              <a:t>1</a:t>
            </a:r>
            <a:r>
              <a:rPr lang="en-US" altLang="zh-CN" sz="2000" dirty="0">
                <a:ea typeface="黑体" panose="02010609060101010101" pitchFamily="49" charset="-122"/>
              </a:rPr>
              <a:t>”</a:t>
            </a:r>
            <a:r>
              <a:rPr lang="zh-CN" altLang="en-US" sz="2000" dirty="0">
                <a:latin typeface="黑体" panose="02010609060101010101" pitchFamily="49" charset="-122"/>
                <a:ea typeface="黑体" panose="02010609060101010101" pitchFamily="49" charset="-122"/>
              </a:rPr>
              <a:t>不明显表示出来。这样可用</a:t>
            </a:r>
            <a:r>
              <a:rPr lang="en-US" altLang="zh-CN" sz="2000" dirty="0">
                <a:latin typeface="黑体" panose="02010609060101010101" pitchFamily="49" charset="-122"/>
                <a:ea typeface="黑体" panose="02010609060101010101" pitchFamily="49" charset="-122"/>
              </a:rPr>
              <a:t>23</a:t>
            </a:r>
            <a:r>
              <a:rPr lang="zh-CN" altLang="en-US" sz="2000" dirty="0">
                <a:latin typeface="黑体" panose="02010609060101010101" pitchFamily="49" charset="-122"/>
                <a:ea typeface="黑体" panose="02010609060101010101" pitchFamily="49" charset="-122"/>
              </a:rPr>
              <a:t>个数位表示</a:t>
            </a:r>
            <a:r>
              <a:rPr lang="en-US" altLang="zh-CN" sz="2000" dirty="0">
                <a:latin typeface="黑体" panose="02010609060101010101" pitchFamily="49" charset="-122"/>
                <a:ea typeface="黑体" panose="02010609060101010101" pitchFamily="49" charset="-122"/>
              </a:rPr>
              <a:t>24</a:t>
            </a:r>
            <a:r>
              <a:rPr lang="zh-CN" altLang="en-US" sz="2000" dirty="0">
                <a:latin typeface="黑体" panose="02010609060101010101" pitchFamily="49" charset="-122"/>
                <a:ea typeface="黑体" panose="02010609060101010101" pitchFamily="49" charset="-122"/>
              </a:rPr>
              <a:t>位尾数。</a:t>
            </a:r>
          </a:p>
        </p:txBody>
      </p:sp>
      <p:sp>
        <p:nvSpPr>
          <p:cNvPr id="117763" name="Rectangle 5"/>
          <p:cNvSpPr/>
          <p:nvPr/>
        </p:nvSpPr>
        <p:spPr>
          <a:xfrm>
            <a:off x="0" y="2770188"/>
            <a:ext cx="184150" cy="336550"/>
          </a:xfrm>
          <a:prstGeom prst="rect">
            <a:avLst/>
          </a:prstGeom>
          <a:noFill/>
          <a:ln w="12700">
            <a:noFill/>
          </a:ln>
        </p:spPr>
        <p:txBody>
          <a:bodyPr wrap="none" anchor="ctr" anchorCtr="0">
            <a:spAutoFit/>
          </a:bodyPr>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764" name="Rectangle 6"/>
          <p:cNvSpPr/>
          <p:nvPr/>
        </p:nvSpPr>
        <p:spPr>
          <a:xfrm>
            <a:off x="1438275" y="1574800"/>
            <a:ext cx="4862513" cy="368300"/>
          </a:xfrm>
          <a:prstGeom prst="rect">
            <a:avLst/>
          </a:prstGeom>
          <a:noFill/>
          <a:ln w="19050" cap="flat" cmpd="sng">
            <a:solidFill>
              <a:srgbClr val="000000"/>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765" name="Line 7"/>
          <p:cNvSpPr/>
          <p:nvPr/>
        </p:nvSpPr>
        <p:spPr>
          <a:xfrm>
            <a:off x="1739900" y="1597025"/>
            <a:ext cx="0" cy="368300"/>
          </a:xfrm>
          <a:prstGeom prst="line">
            <a:avLst/>
          </a:prstGeom>
          <a:ln w="12700" cap="flat" cmpd="sng">
            <a:solidFill>
              <a:srgbClr val="000000"/>
            </a:solidFill>
            <a:prstDash val="solid"/>
            <a:round/>
            <a:headEnd type="none" w="med" len="med"/>
            <a:tailEnd type="none" w="med" len="med"/>
          </a:ln>
        </p:spPr>
      </p:sp>
      <p:sp>
        <p:nvSpPr>
          <p:cNvPr id="117766" name="Line 8"/>
          <p:cNvSpPr/>
          <p:nvPr/>
        </p:nvSpPr>
        <p:spPr>
          <a:xfrm>
            <a:off x="2814638" y="1611313"/>
            <a:ext cx="0" cy="368300"/>
          </a:xfrm>
          <a:prstGeom prst="line">
            <a:avLst/>
          </a:prstGeom>
          <a:ln w="12700" cap="flat" cmpd="sng">
            <a:solidFill>
              <a:srgbClr val="000000"/>
            </a:solidFill>
            <a:prstDash val="solid"/>
            <a:round/>
            <a:headEnd type="none" w="med" len="med"/>
            <a:tailEnd type="none" w="med" len="med"/>
          </a:ln>
        </p:spPr>
      </p:sp>
      <p:sp>
        <p:nvSpPr>
          <p:cNvPr id="117767" name="Text Box 9"/>
          <p:cNvSpPr txBox="1"/>
          <p:nvPr/>
        </p:nvSpPr>
        <p:spPr>
          <a:xfrm>
            <a:off x="1438275" y="1541463"/>
            <a:ext cx="323850" cy="366712"/>
          </a:xfrm>
          <a:prstGeom prst="rect">
            <a:avLst/>
          </a:prstGeom>
          <a:noFill/>
          <a:ln w="12700">
            <a:noFill/>
          </a:ln>
        </p:spPr>
        <p:txBody>
          <a:bodyPr anchor="t" anchorCtr="0">
            <a:spAutoFit/>
          </a:bodyPr>
          <a:lstStyle/>
          <a:p>
            <a:pPr eaLnBrk="0" hangingPunct="0">
              <a:spcBef>
                <a:spcPct val="50000"/>
              </a:spcBef>
            </a:pPr>
            <a:r>
              <a:rPr lang="en-US" altLang="zh-CN" sz="1800" dirty="0">
                <a:solidFill>
                  <a:srgbClr val="FF9900"/>
                </a:solidFill>
                <a:latin typeface="Times New Roman" panose="02020603050405020304" pitchFamily="18" charset="0"/>
              </a:rPr>
              <a:t>S</a:t>
            </a:r>
          </a:p>
        </p:txBody>
      </p:sp>
      <p:sp>
        <p:nvSpPr>
          <p:cNvPr id="117768" name="Text Box 10"/>
          <p:cNvSpPr txBox="1"/>
          <p:nvPr/>
        </p:nvSpPr>
        <p:spPr>
          <a:xfrm>
            <a:off x="1873250" y="1546225"/>
            <a:ext cx="949325" cy="366713"/>
          </a:xfrm>
          <a:prstGeom prst="rect">
            <a:avLst/>
          </a:prstGeom>
          <a:noFill/>
          <a:ln w="12700">
            <a:noFill/>
          </a:ln>
        </p:spPr>
        <p:txBody>
          <a:bodyPr anchor="t" anchorCtr="0">
            <a:spAutoFit/>
          </a:bodyPr>
          <a:lstStyle/>
          <a:p>
            <a:pPr eaLnBrk="0" hangingPunct="0">
              <a:spcBef>
                <a:spcPct val="50000"/>
              </a:spcBef>
            </a:pPr>
            <a:r>
              <a:rPr lang="zh-CN" altLang="en-US" sz="1800" dirty="0">
                <a:solidFill>
                  <a:srgbClr val="CC0000"/>
                </a:solidFill>
                <a:latin typeface="Arial" panose="020B0604020202020204" pitchFamily="34" charset="0"/>
                <a:ea typeface="黑体" panose="02010609060101010101" pitchFamily="49" charset="-122"/>
              </a:rPr>
              <a:t>阶码</a:t>
            </a:r>
            <a:r>
              <a:rPr lang="en-US" altLang="zh-CN" sz="1800" dirty="0">
                <a:solidFill>
                  <a:srgbClr val="CC0000"/>
                </a:solidFill>
                <a:latin typeface="Arial" panose="020B0604020202020204" pitchFamily="34" charset="0"/>
                <a:ea typeface="黑体" panose="02010609060101010101" pitchFamily="49" charset="-122"/>
              </a:rPr>
              <a:t>E</a:t>
            </a:r>
          </a:p>
        </p:txBody>
      </p:sp>
      <p:sp>
        <p:nvSpPr>
          <p:cNvPr id="117769" name="Text Box 11"/>
          <p:cNvSpPr txBox="1"/>
          <p:nvPr/>
        </p:nvSpPr>
        <p:spPr>
          <a:xfrm>
            <a:off x="4175125" y="1550988"/>
            <a:ext cx="1039813" cy="366712"/>
          </a:xfrm>
          <a:prstGeom prst="rect">
            <a:avLst/>
          </a:prstGeom>
          <a:noFill/>
          <a:ln w="12700">
            <a:noFill/>
          </a:ln>
        </p:spPr>
        <p:txBody>
          <a:bodyPr anchor="t" anchorCtr="0">
            <a:spAutoFit/>
          </a:bodyPr>
          <a:lstStyle/>
          <a:p>
            <a:pPr eaLnBrk="0" hangingPunct="0">
              <a:spcBef>
                <a:spcPct val="50000"/>
              </a:spcBef>
            </a:pPr>
            <a:r>
              <a:rPr lang="zh-CN" altLang="en-US" sz="1800" dirty="0">
                <a:solidFill>
                  <a:schemeClr val="accent2"/>
                </a:solidFill>
                <a:latin typeface="Arial" panose="020B0604020202020204" pitchFamily="34" charset="0"/>
                <a:ea typeface="黑体" panose="02010609060101010101" pitchFamily="49" charset="-122"/>
              </a:rPr>
              <a:t>尾数</a:t>
            </a:r>
            <a:r>
              <a:rPr lang="en-US" altLang="zh-CN" sz="1800" dirty="0">
                <a:solidFill>
                  <a:schemeClr val="accent2"/>
                </a:solidFill>
                <a:latin typeface="Arial" panose="020B0604020202020204" pitchFamily="34" charset="0"/>
                <a:ea typeface="黑体" panose="02010609060101010101" pitchFamily="49" charset="-122"/>
              </a:rPr>
              <a:t>M</a:t>
            </a:r>
          </a:p>
        </p:txBody>
      </p:sp>
      <p:sp>
        <p:nvSpPr>
          <p:cNvPr id="405516" name="Text Box 12"/>
          <p:cNvSpPr txBox="1"/>
          <p:nvPr/>
        </p:nvSpPr>
        <p:spPr>
          <a:xfrm>
            <a:off x="0" y="3479800"/>
            <a:ext cx="4584700" cy="366713"/>
          </a:xfrm>
          <a:prstGeom prst="rect">
            <a:avLst/>
          </a:prstGeom>
          <a:noFill/>
          <a:ln w="12700">
            <a:noFill/>
          </a:ln>
        </p:spPr>
        <p:txBody>
          <a:bodyPr anchor="t" anchorCtr="0">
            <a:spAutoFit/>
          </a:bodyPr>
          <a:lstStyle/>
          <a:p>
            <a:pPr eaLnBrk="0" hangingPunct="0">
              <a:spcBef>
                <a:spcPct val="50000"/>
              </a:spcBef>
            </a:pPr>
            <a:r>
              <a:rPr lang="zh-CN" altLang="en-US" sz="1800" dirty="0">
                <a:solidFill>
                  <a:srgbClr val="3333FF"/>
                </a:solidFill>
                <a:latin typeface="Arial" panose="020B0604020202020204" pitchFamily="34" charset="0"/>
                <a:ea typeface="黑体" panose="02010609060101010101" pitchFamily="49" charset="-122"/>
              </a:rPr>
              <a:t>最大正数：</a:t>
            </a:r>
            <a:r>
              <a:rPr lang="en-US" altLang="zh-CN" sz="1800" dirty="0">
                <a:solidFill>
                  <a:srgbClr val="3333FF"/>
                </a:solidFill>
                <a:latin typeface="Arial" panose="020B0604020202020204" pitchFamily="34" charset="0"/>
                <a:ea typeface="黑体" panose="02010609060101010101" pitchFamily="49" charset="-122"/>
              </a:rPr>
              <a:t>0.</a:t>
            </a:r>
            <a:r>
              <a:rPr lang="en-US" altLang="zh-CN" sz="1800" dirty="0">
                <a:solidFill>
                  <a:srgbClr val="CC0000"/>
                </a:solidFill>
                <a:latin typeface="Arial" panose="020B0604020202020204" pitchFamily="34" charset="0"/>
                <a:ea typeface="黑体" panose="02010609060101010101" pitchFamily="49" charset="-122"/>
              </a:rPr>
              <a:t>1</a:t>
            </a:r>
            <a:r>
              <a:rPr lang="en-US" altLang="zh-CN" sz="1800" dirty="0">
                <a:solidFill>
                  <a:srgbClr val="3333FF"/>
                </a:solidFill>
                <a:latin typeface="Arial" panose="020B0604020202020204" pitchFamily="34" charset="0"/>
                <a:ea typeface="黑体" panose="02010609060101010101" pitchFamily="49" charset="-122"/>
              </a:rPr>
              <a:t>1…1 x 2</a:t>
            </a:r>
            <a:r>
              <a:rPr lang="en-US" altLang="zh-CN" sz="1800" baseline="30000" dirty="0">
                <a:solidFill>
                  <a:srgbClr val="3333FF"/>
                </a:solidFill>
                <a:latin typeface="Arial" panose="020B0604020202020204" pitchFamily="34" charset="0"/>
                <a:ea typeface="黑体" panose="02010609060101010101" pitchFamily="49" charset="-122"/>
              </a:rPr>
              <a:t>11…1 </a:t>
            </a:r>
            <a:r>
              <a:rPr lang="en-US" altLang="zh-CN" sz="1800" dirty="0">
                <a:solidFill>
                  <a:srgbClr val="3333FF"/>
                </a:solidFill>
                <a:latin typeface="Arial" panose="020B0604020202020204" pitchFamily="34" charset="0"/>
                <a:ea typeface="黑体" panose="02010609060101010101" pitchFamily="49" charset="-122"/>
              </a:rPr>
              <a:t> =(1-2</a:t>
            </a:r>
            <a:r>
              <a:rPr lang="en-US" altLang="zh-CN" sz="1800" baseline="30000" dirty="0">
                <a:solidFill>
                  <a:srgbClr val="3333FF"/>
                </a:solidFill>
                <a:latin typeface="Arial" panose="020B0604020202020204" pitchFamily="34" charset="0"/>
                <a:ea typeface="黑体" panose="02010609060101010101" pitchFamily="49" charset="-122"/>
              </a:rPr>
              <a:t>-24</a:t>
            </a:r>
            <a:r>
              <a:rPr lang="en-US" altLang="zh-CN" sz="1800" dirty="0">
                <a:solidFill>
                  <a:srgbClr val="3333FF"/>
                </a:solidFill>
                <a:latin typeface="Arial" panose="020B0604020202020204" pitchFamily="34" charset="0"/>
                <a:ea typeface="黑体" panose="02010609060101010101" pitchFamily="49" charset="-122"/>
              </a:rPr>
              <a:t>) x 2</a:t>
            </a:r>
            <a:r>
              <a:rPr lang="en-US" altLang="zh-CN" sz="1800" baseline="30000" dirty="0">
                <a:solidFill>
                  <a:srgbClr val="3333FF"/>
                </a:solidFill>
                <a:latin typeface="Arial" panose="020B0604020202020204" pitchFamily="34" charset="0"/>
                <a:ea typeface="黑体" panose="02010609060101010101" pitchFamily="49" charset="-122"/>
              </a:rPr>
              <a:t>127</a:t>
            </a:r>
            <a:r>
              <a:rPr lang="en-US" altLang="zh-CN" sz="1800" dirty="0">
                <a:solidFill>
                  <a:srgbClr val="3333FF"/>
                </a:solidFill>
                <a:latin typeface="Times New Roman" panose="02020603050405020304" pitchFamily="18" charset="0"/>
              </a:rPr>
              <a:t> </a:t>
            </a:r>
            <a:endParaRPr lang="zh-CN" altLang="en-US" sz="1800" dirty="0">
              <a:solidFill>
                <a:srgbClr val="3333FF"/>
              </a:solidFill>
              <a:latin typeface="Times New Roman" panose="02020603050405020304" pitchFamily="18" charset="0"/>
              <a:ea typeface="宋体" panose="02010600030101010101" pitchFamily="2" charset="-122"/>
            </a:endParaRPr>
          </a:p>
        </p:txBody>
      </p:sp>
      <p:sp>
        <p:nvSpPr>
          <p:cNvPr id="405517" name="Text Box 13"/>
          <p:cNvSpPr txBox="1"/>
          <p:nvPr/>
        </p:nvSpPr>
        <p:spPr>
          <a:xfrm>
            <a:off x="4543425" y="3460750"/>
            <a:ext cx="4379913" cy="366713"/>
          </a:xfrm>
          <a:prstGeom prst="rect">
            <a:avLst/>
          </a:prstGeom>
          <a:noFill/>
          <a:ln w="12700">
            <a:noFill/>
          </a:ln>
        </p:spPr>
        <p:txBody>
          <a:bodyPr anchor="t" anchorCtr="0">
            <a:spAutoFit/>
          </a:bodyPr>
          <a:lstStyle/>
          <a:p>
            <a:pPr eaLnBrk="0" hangingPunct="0">
              <a:spcBef>
                <a:spcPct val="50000"/>
              </a:spcBef>
            </a:pPr>
            <a:r>
              <a:rPr lang="zh-CN" altLang="en-US" sz="1800" dirty="0">
                <a:solidFill>
                  <a:srgbClr val="3333FF"/>
                </a:solidFill>
                <a:latin typeface="Arial" panose="020B0604020202020204" pitchFamily="34" charset="0"/>
                <a:ea typeface="黑体" panose="02010609060101010101" pitchFamily="49" charset="-122"/>
              </a:rPr>
              <a:t>最小正数：</a:t>
            </a:r>
            <a:r>
              <a:rPr lang="en-US" altLang="zh-CN" sz="1800" dirty="0">
                <a:solidFill>
                  <a:srgbClr val="3333FF"/>
                </a:solidFill>
                <a:latin typeface="Arial" panose="020B0604020202020204" pitchFamily="34" charset="0"/>
                <a:ea typeface="黑体" panose="02010609060101010101" pitchFamily="49" charset="-122"/>
              </a:rPr>
              <a:t>0.</a:t>
            </a:r>
            <a:r>
              <a:rPr lang="en-US" altLang="zh-CN" sz="1800" dirty="0">
                <a:solidFill>
                  <a:srgbClr val="CC0000"/>
                </a:solidFill>
                <a:latin typeface="Arial" panose="020B0604020202020204" pitchFamily="34" charset="0"/>
                <a:ea typeface="黑体" panose="02010609060101010101" pitchFamily="49" charset="-122"/>
              </a:rPr>
              <a:t>1</a:t>
            </a:r>
            <a:r>
              <a:rPr lang="en-US" altLang="zh-CN" sz="1800" dirty="0">
                <a:solidFill>
                  <a:srgbClr val="3333FF"/>
                </a:solidFill>
                <a:latin typeface="Arial" panose="020B0604020202020204" pitchFamily="34" charset="0"/>
                <a:ea typeface="黑体" panose="02010609060101010101" pitchFamily="49" charset="-122"/>
              </a:rPr>
              <a:t>0…0 x 2</a:t>
            </a:r>
            <a:r>
              <a:rPr lang="en-US" altLang="zh-CN" sz="1800" baseline="30000" dirty="0">
                <a:solidFill>
                  <a:srgbClr val="3333FF"/>
                </a:solidFill>
                <a:latin typeface="Arial" panose="020B0604020202020204" pitchFamily="34" charset="0"/>
                <a:ea typeface="黑体" panose="02010609060101010101" pitchFamily="49" charset="-122"/>
              </a:rPr>
              <a:t>00…0 </a:t>
            </a:r>
            <a:r>
              <a:rPr lang="en-US" altLang="zh-CN" sz="1800" dirty="0">
                <a:solidFill>
                  <a:srgbClr val="3333FF"/>
                </a:solidFill>
                <a:latin typeface="Arial" panose="020B0604020202020204" pitchFamily="34" charset="0"/>
                <a:ea typeface="黑体" panose="02010609060101010101" pitchFamily="49" charset="-122"/>
              </a:rPr>
              <a:t> =(1/2) x 2</a:t>
            </a:r>
            <a:r>
              <a:rPr lang="en-US" altLang="zh-CN" sz="1800" baseline="30000" dirty="0">
                <a:solidFill>
                  <a:srgbClr val="3333FF"/>
                </a:solidFill>
                <a:latin typeface="Arial" panose="020B0604020202020204" pitchFamily="34" charset="0"/>
                <a:ea typeface="黑体" panose="02010609060101010101" pitchFamily="49" charset="-122"/>
              </a:rPr>
              <a:t>-128</a:t>
            </a:r>
            <a:r>
              <a:rPr lang="en-US" altLang="zh-CN" sz="1800" dirty="0">
                <a:latin typeface="Times New Roman" panose="02020603050405020304" pitchFamily="18" charset="0"/>
              </a:rPr>
              <a:t> </a:t>
            </a:r>
            <a:endParaRPr lang="zh-CN" altLang="en-US" sz="1800" dirty="0">
              <a:latin typeface="Times New Roman" panose="02020603050405020304" pitchFamily="18" charset="0"/>
              <a:ea typeface="宋体" panose="02010600030101010101" pitchFamily="2" charset="-122"/>
            </a:endParaRPr>
          </a:p>
        </p:txBody>
      </p:sp>
      <p:sp>
        <p:nvSpPr>
          <p:cNvPr id="405518" name="Text Box 14"/>
          <p:cNvSpPr txBox="1"/>
          <p:nvPr/>
        </p:nvSpPr>
        <p:spPr>
          <a:xfrm>
            <a:off x="100013" y="3795713"/>
            <a:ext cx="7561262" cy="396875"/>
          </a:xfrm>
          <a:prstGeom prst="rect">
            <a:avLst/>
          </a:prstGeom>
          <a:noFill/>
          <a:ln w="12700">
            <a:noFill/>
          </a:ln>
        </p:spPr>
        <p:txBody>
          <a:bodyPr anchor="t" anchorCtr="0">
            <a:spAutoFit/>
          </a:bodyPr>
          <a:lstStyle/>
          <a:p>
            <a:pPr eaLnBrk="0" hangingPunct="0">
              <a:spcBef>
                <a:spcPct val="50000"/>
              </a:spcBef>
            </a:pPr>
            <a:r>
              <a:rPr lang="zh-CN" altLang="en-US" sz="2000" dirty="0">
                <a:solidFill>
                  <a:srgbClr val="FF0066"/>
                </a:solidFill>
                <a:latin typeface="Times New Roman" panose="02020603050405020304" pitchFamily="18" charset="0"/>
                <a:ea typeface="黑体" panose="02010609060101010101" pitchFamily="49" charset="-122"/>
              </a:rPr>
              <a:t>因为原码是对称的，所以其表示范围关于原点对称。</a:t>
            </a:r>
          </a:p>
        </p:txBody>
      </p:sp>
      <p:sp>
        <p:nvSpPr>
          <p:cNvPr id="405519" name="Text Box 15"/>
          <p:cNvSpPr txBox="1"/>
          <p:nvPr/>
        </p:nvSpPr>
        <p:spPr>
          <a:xfrm>
            <a:off x="182563" y="5751513"/>
            <a:ext cx="8374062" cy="1092200"/>
          </a:xfrm>
          <a:prstGeom prst="rect">
            <a:avLst/>
          </a:prstGeom>
          <a:noFill/>
          <a:ln w="12700">
            <a:noFill/>
          </a:ln>
        </p:spPr>
        <p:txBody>
          <a:bodyPr anchor="t" anchorCtr="0">
            <a:spAutoFit/>
          </a:bodyPr>
          <a:lstStyle/>
          <a:p>
            <a:pPr eaLnBrk="0" hangingPunct="0">
              <a:spcBef>
                <a:spcPts val="600"/>
              </a:spcBef>
            </a:pPr>
            <a:r>
              <a:rPr lang="zh-CN" altLang="en-US" sz="2000" dirty="0">
                <a:solidFill>
                  <a:srgbClr val="CC0000"/>
                </a:solidFill>
                <a:latin typeface="黑体" panose="02010609060101010101" pitchFamily="49" charset="-122"/>
                <a:ea typeface="黑体" panose="02010609060101010101" pitchFamily="49" charset="-122"/>
              </a:rPr>
              <a:t>机器</a:t>
            </a:r>
            <a:r>
              <a:rPr lang="en-US" altLang="zh-CN" sz="2000" dirty="0">
                <a:solidFill>
                  <a:srgbClr val="CC0000"/>
                </a:solidFill>
                <a:latin typeface="黑体" panose="02010609060101010101" pitchFamily="49" charset="-122"/>
                <a:ea typeface="黑体" panose="02010609060101010101" pitchFamily="49" charset="-122"/>
              </a:rPr>
              <a:t>0</a:t>
            </a:r>
            <a:r>
              <a:rPr lang="zh-CN" altLang="en-US" sz="2000" dirty="0">
                <a:solidFill>
                  <a:srgbClr val="CC0000"/>
                </a:solidFill>
                <a:latin typeface="黑体" panose="02010609060101010101" pitchFamily="49" charset="-122"/>
                <a:ea typeface="黑体" panose="02010609060101010101" pitchFamily="49" charset="-122"/>
              </a:rPr>
              <a:t>：尾数为</a:t>
            </a:r>
            <a:r>
              <a:rPr lang="en-US" altLang="zh-CN" sz="2000" dirty="0">
                <a:solidFill>
                  <a:srgbClr val="CC0000"/>
                </a:solidFill>
                <a:latin typeface="黑体" panose="02010609060101010101" pitchFamily="49" charset="-122"/>
                <a:ea typeface="黑体" panose="02010609060101010101" pitchFamily="49" charset="-122"/>
              </a:rPr>
              <a:t>0 </a:t>
            </a:r>
            <a:r>
              <a:rPr lang="zh-CN" altLang="en-US" sz="2000" dirty="0">
                <a:solidFill>
                  <a:srgbClr val="CC0000"/>
                </a:solidFill>
                <a:latin typeface="黑体" panose="02010609060101010101" pitchFamily="49" charset="-122"/>
                <a:ea typeface="黑体" panose="02010609060101010101" pitchFamily="49" charset="-122"/>
              </a:rPr>
              <a:t>或 落在下溢区中的数</a:t>
            </a:r>
          </a:p>
          <a:p>
            <a:pPr eaLnBrk="0" hangingPunct="0">
              <a:spcBef>
                <a:spcPts val="600"/>
              </a:spcBef>
            </a:pPr>
            <a:r>
              <a:rPr lang="zh-CN" altLang="en-US" sz="2000" dirty="0">
                <a:solidFill>
                  <a:srgbClr val="CC0000"/>
                </a:solidFill>
                <a:latin typeface="黑体" panose="02010609060101010101" pitchFamily="49" charset="-122"/>
                <a:ea typeface="黑体" panose="02010609060101010101" pitchFamily="49" charset="-122"/>
              </a:rPr>
              <a:t>浮点数范围比定点数大，但数的个数没变多，故数之间更稀疏且不均匀，也不连续</a:t>
            </a:r>
          </a:p>
        </p:txBody>
      </p:sp>
      <p:grpSp>
        <p:nvGrpSpPr>
          <p:cNvPr id="117774" name="Group 17"/>
          <p:cNvGrpSpPr>
            <a:grpSpLocks noChangeAspect="1"/>
          </p:cNvGrpSpPr>
          <p:nvPr/>
        </p:nvGrpSpPr>
        <p:grpSpPr>
          <a:xfrm>
            <a:off x="176213" y="4114800"/>
            <a:ext cx="8967787" cy="1757363"/>
            <a:chOff x="111" y="2538"/>
            <a:chExt cx="5482" cy="1161"/>
          </a:xfrm>
        </p:grpSpPr>
        <p:sp>
          <p:nvSpPr>
            <p:cNvPr id="117775" name="AutoShape 16"/>
            <p:cNvSpPr>
              <a:spLocks noChangeAspect="1" noTextEdit="1"/>
            </p:cNvSpPr>
            <p:nvPr/>
          </p:nvSpPr>
          <p:spPr>
            <a:xfrm>
              <a:off x="112" y="2538"/>
              <a:ext cx="5474" cy="1161"/>
            </a:xfrm>
            <a:prstGeom prst="rect">
              <a:avLst/>
            </a:prstGeom>
            <a:noFill/>
            <a:ln w="9525">
              <a:noFill/>
            </a:ln>
          </p:spPr>
          <p:txBody>
            <a:bodyPr anchor="t" anchorCtr="0"/>
            <a:lstStyle/>
            <a:p>
              <a:pPr eaLnBrk="0" hangingPunct="0"/>
              <a:endParaRPr lang="zh-CN" altLang="en-US">
                <a:latin typeface="Times New Roman" panose="02020603050405020304" pitchFamily="18" charset="0"/>
                <a:ea typeface="宋体" panose="02010600030101010101" pitchFamily="2" charset="-122"/>
              </a:endParaRPr>
            </a:p>
          </p:txBody>
        </p:sp>
        <p:sp>
          <p:nvSpPr>
            <p:cNvPr id="117776" name="Rectangle 18"/>
            <p:cNvSpPr/>
            <p:nvPr/>
          </p:nvSpPr>
          <p:spPr>
            <a:xfrm>
              <a:off x="111" y="2542"/>
              <a:ext cx="37" cy="191"/>
            </a:xfrm>
            <a:prstGeom prst="rect">
              <a:avLst/>
            </a:prstGeom>
            <a:noFill/>
            <a:ln w="9525">
              <a:noFill/>
            </a:ln>
          </p:spPr>
          <p:txBody>
            <a:bodyPr wrap="none" lIns="0" tIns="0" rIns="0" bIns="0" anchor="t" anchorCtr="0">
              <a:spAutoFit/>
            </a:bodyPr>
            <a:lstStyle/>
            <a:p>
              <a:pPr eaLnBrk="0" hangingPunct="0"/>
              <a:r>
                <a:rPr lang="zh-CN" altLang="en-US" sz="19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777" name="Rectangle 19"/>
            <p:cNvSpPr/>
            <p:nvPr/>
          </p:nvSpPr>
          <p:spPr>
            <a:xfrm>
              <a:off x="2743" y="3054"/>
              <a:ext cx="396"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黑体" panose="02010609060101010101" pitchFamily="49" charset="-122"/>
                  <a:ea typeface="黑体" panose="02010609060101010101" pitchFamily="49" charset="-122"/>
                </a:rPr>
                <a:t>正下溢</a:t>
              </a:r>
              <a:endParaRPr lang="zh-CN" altLang="en-US" dirty="0">
                <a:latin typeface="黑体" panose="02010609060101010101" pitchFamily="49" charset="-122"/>
                <a:ea typeface="黑体" panose="02010609060101010101" pitchFamily="49" charset="-122"/>
              </a:endParaRPr>
            </a:p>
          </p:txBody>
        </p:sp>
        <p:sp>
          <p:nvSpPr>
            <p:cNvPr id="117778" name="Rectangle 20"/>
            <p:cNvSpPr/>
            <p:nvPr/>
          </p:nvSpPr>
          <p:spPr>
            <a:xfrm>
              <a:off x="3111" y="3050"/>
              <a:ext cx="33"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779" name="Rectangle 21"/>
            <p:cNvSpPr/>
            <p:nvPr/>
          </p:nvSpPr>
          <p:spPr>
            <a:xfrm>
              <a:off x="2236" y="3044"/>
              <a:ext cx="396" cy="170"/>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黑体" panose="02010609060101010101" pitchFamily="49" charset="-122"/>
                  <a:ea typeface="黑体" panose="02010609060101010101" pitchFamily="49" charset="-122"/>
                </a:rPr>
                <a:t>负下溢</a:t>
              </a:r>
              <a:endParaRPr lang="zh-CN" altLang="en-US" dirty="0">
                <a:latin typeface="黑体" panose="02010609060101010101" pitchFamily="49" charset="-122"/>
                <a:ea typeface="黑体" panose="02010609060101010101" pitchFamily="49" charset="-122"/>
              </a:endParaRPr>
            </a:p>
          </p:txBody>
        </p:sp>
        <p:sp>
          <p:nvSpPr>
            <p:cNvPr id="117780" name="Rectangle 22"/>
            <p:cNvSpPr/>
            <p:nvPr/>
          </p:nvSpPr>
          <p:spPr>
            <a:xfrm>
              <a:off x="2604" y="3040"/>
              <a:ext cx="33"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781" name="Rectangle 23"/>
            <p:cNvSpPr/>
            <p:nvPr/>
          </p:nvSpPr>
          <p:spPr>
            <a:xfrm>
              <a:off x="338" y="3324"/>
              <a:ext cx="1041" cy="287"/>
            </a:xfrm>
            <a:prstGeom prst="rect">
              <a:avLst/>
            </a:prstGeom>
            <a:solidFill>
              <a:srgbClr val="FFFFFF"/>
            </a:solid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782" name="Rectangle 24"/>
            <p:cNvSpPr/>
            <p:nvPr/>
          </p:nvSpPr>
          <p:spPr>
            <a:xfrm>
              <a:off x="436" y="3383"/>
              <a:ext cx="50"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783" name="Rectangle 25"/>
            <p:cNvSpPr/>
            <p:nvPr/>
          </p:nvSpPr>
          <p:spPr>
            <a:xfrm>
              <a:off x="484" y="3383"/>
              <a:ext cx="160" cy="191"/>
            </a:xfrm>
            <a:prstGeom prst="rect">
              <a:avLst/>
            </a:prstGeom>
            <a:noFill/>
            <a:ln w="9525">
              <a:noFill/>
            </a:ln>
          </p:spPr>
          <p:txBody>
            <a:bodyPr wrap="none" lIns="0" tIns="0" rIns="0" bIns="0" anchor="t" anchorCtr="0">
              <a:spAutoFit/>
            </a:bodyPr>
            <a:lstStyle/>
            <a:p>
              <a:pPr eaLnBrk="0" hangingPunct="0"/>
              <a:r>
                <a:rPr lang="zh-CN" altLang="en-US" sz="1900" b="0" dirty="0">
                  <a:solidFill>
                    <a:srgbClr val="000000"/>
                  </a:solidFill>
                  <a:latin typeface="Times New Roman" panose="02020603050405020304" pitchFamily="18" charset="0"/>
                  <a:ea typeface="宋体" panose="02010600030101010101" pitchFamily="2" charset="-122"/>
                </a:rPr>
                <a:t> </a:t>
              </a:r>
              <a:r>
                <a:rPr lang="en-US" altLang="zh-CN" sz="1900" b="0" dirty="0">
                  <a:solidFill>
                    <a:srgbClr val="000000"/>
                  </a:solidFill>
                  <a:latin typeface="Times New Roman" panose="02020603050405020304" pitchFamily="18" charset="0"/>
                </a:rPr>
                <a:t>(1</a:t>
              </a:r>
              <a:endParaRPr lang="en-US" altLang="zh-CN" dirty="0">
                <a:latin typeface="Times New Roman" panose="02020603050405020304" pitchFamily="18" charset="0"/>
              </a:endParaRPr>
            </a:p>
          </p:txBody>
        </p:sp>
        <p:sp>
          <p:nvSpPr>
            <p:cNvPr id="117784" name="Rectangle 26"/>
            <p:cNvSpPr/>
            <p:nvPr/>
          </p:nvSpPr>
          <p:spPr>
            <a:xfrm>
              <a:off x="639" y="3383"/>
              <a:ext cx="49"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785" name="Rectangle 27"/>
            <p:cNvSpPr/>
            <p:nvPr/>
          </p:nvSpPr>
          <p:spPr>
            <a:xfrm>
              <a:off x="687" y="3383"/>
              <a:ext cx="74"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2</a:t>
              </a:r>
              <a:endParaRPr lang="en-US" altLang="zh-CN" dirty="0">
                <a:latin typeface="Times New Roman" panose="02020603050405020304" pitchFamily="18" charset="0"/>
              </a:endParaRPr>
            </a:p>
          </p:txBody>
        </p:sp>
        <p:sp>
          <p:nvSpPr>
            <p:cNvPr id="117786" name="Rectangle 28"/>
            <p:cNvSpPr/>
            <p:nvPr/>
          </p:nvSpPr>
          <p:spPr>
            <a:xfrm>
              <a:off x="758" y="3355"/>
              <a:ext cx="34" cy="131"/>
            </a:xfrm>
            <a:prstGeom prst="rect">
              <a:avLst/>
            </a:prstGeom>
            <a:noFill/>
            <a:ln w="9525">
              <a:noFill/>
            </a:ln>
          </p:spPr>
          <p:txBody>
            <a:bodyPr wrap="none" lIns="0" tIns="0" rIns="0" bIns="0" anchor="t" anchorCtr="0">
              <a:spAutoFit/>
            </a:bodyPr>
            <a:lstStyle/>
            <a:p>
              <a:pPr eaLnBrk="0" hangingPunct="0"/>
              <a:r>
                <a:rPr lang="en-US" altLang="zh-CN" sz="13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787" name="Rectangle 29"/>
            <p:cNvSpPr/>
            <p:nvPr/>
          </p:nvSpPr>
          <p:spPr>
            <a:xfrm>
              <a:off x="790" y="3355"/>
              <a:ext cx="51" cy="131"/>
            </a:xfrm>
            <a:prstGeom prst="rect">
              <a:avLst/>
            </a:prstGeom>
            <a:noFill/>
            <a:ln w="9525">
              <a:noFill/>
            </a:ln>
          </p:spPr>
          <p:txBody>
            <a:bodyPr wrap="none" lIns="0" tIns="0" rIns="0" bIns="0" anchor="t" anchorCtr="0">
              <a:spAutoFit/>
            </a:bodyPr>
            <a:lstStyle/>
            <a:p>
              <a:pPr eaLnBrk="0" hangingPunct="0"/>
              <a:r>
                <a:rPr lang="en-US" altLang="zh-CN" sz="1300" dirty="0">
                  <a:solidFill>
                    <a:srgbClr val="000000"/>
                  </a:solidFill>
                  <a:latin typeface="Times New Roman" panose="02020603050405020304" pitchFamily="18" charset="0"/>
                </a:rPr>
                <a:t>2</a:t>
              </a:r>
              <a:endParaRPr lang="en-US" altLang="zh-CN" dirty="0">
                <a:latin typeface="Times New Roman" panose="02020603050405020304" pitchFamily="18" charset="0"/>
              </a:endParaRPr>
            </a:p>
          </p:txBody>
        </p:sp>
        <p:sp>
          <p:nvSpPr>
            <p:cNvPr id="117788" name="Rectangle 30"/>
            <p:cNvSpPr/>
            <p:nvPr/>
          </p:nvSpPr>
          <p:spPr>
            <a:xfrm>
              <a:off x="838" y="3355"/>
              <a:ext cx="50" cy="131"/>
            </a:xfrm>
            <a:prstGeom prst="rect">
              <a:avLst/>
            </a:prstGeom>
            <a:noFill/>
            <a:ln w="9525">
              <a:noFill/>
            </a:ln>
          </p:spPr>
          <p:txBody>
            <a:bodyPr wrap="none" lIns="0" tIns="0" rIns="0" bIns="0" anchor="t" anchorCtr="0">
              <a:spAutoFit/>
            </a:bodyPr>
            <a:lstStyle/>
            <a:p>
              <a:pPr eaLnBrk="0" hangingPunct="0"/>
              <a:r>
                <a:rPr lang="en-US" altLang="zh-CN" sz="1300" dirty="0">
                  <a:solidFill>
                    <a:srgbClr val="000000"/>
                  </a:solidFill>
                  <a:latin typeface="Times New Roman" panose="02020603050405020304" pitchFamily="18" charset="0"/>
                </a:rPr>
                <a:t>4</a:t>
              </a:r>
              <a:endParaRPr lang="en-US" altLang="zh-CN" dirty="0">
                <a:latin typeface="Times New Roman" panose="02020603050405020304" pitchFamily="18" charset="0"/>
              </a:endParaRPr>
            </a:p>
          </p:txBody>
        </p:sp>
        <p:sp>
          <p:nvSpPr>
            <p:cNvPr id="117789" name="Rectangle 31"/>
            <p:cNvSpPr/>
            <p:nvPr/>
          </p:nvSpPr>
          <p:spPr>
            <a:xfrm>
              <a:off x="886" y="3383"/>
              <a:ext cx="50"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790" name="Rectangle 32"/>
            <p:cNvSpPr/>
            <p:nvPr/>
          </p:nvSpPr>
          <p:spPr>
            <a:xfrm>
              <a:off x="933" y="3383"/>
              <a:ext cx="37" cy="191"/>
            </a:xfrm>
            <a:prstGeom prst="rect">
              <a:avLst/>
            </a:prstGeom>
            <a:noFill/>
            <a:ln w="9525">
              <a:noFill/>
            </a:ln>
          </p:spPr>
          <p:txBody>
            <a:bodyPr wrap="none" lIns="0" tIns="0" rIns="0" bIns="0" anchor="t" anchorCtr="0">
              <a:spAutoFit/>
            </a:bodyPr>
            <a:lstStyle/>
            <a:p>
              <a:pPr eaLnBrk="0" hangingPunct="0"/>
              <a:r>
                <a:rPr lang="zh-CN" altLang="en-US" sz="19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791" name="Rectangle 33"/>
            <p:cNvSpPr/>
            <p:nvPr/>
          </p:nvSpPr>
          <p:spPr>
            <a:xfrm>
              <a:off x="969" y="3383"/>
              <a:ext cx="109" cy="141"/>
            </a:xfrm>
            <a:prstGeom prst="rect">
              <a:avLst/>
            </a:prstGeom>
            <a:noFill/>
            <a:ln w="9525">
              <a:noFill/>
            </a:ln>
          </p:spPr>
          <p:txBody>
            <a:bodyPr wrap="none" lIns="0" tIns="0" rIns="0" bIns="0" anchor="t" anchorCtr="0">
              <a:spAutoFit/>
            </a:bodyPr>
            <a:lstStyle/>
            <a:p>
              <a:pPr eaLnBrk="0" hangingPunct="0"/>
              <a:r>
                <a:rPr lang="en-US" altLang="zh-CN" sz="1400" b="0" dirty="0">
                  <a:solidFill>
                    <a:srgbClr val="000000"/>
                  </a:solidFill>
                  <a:latin typeface="Times New Roman" panose="02020603050405020304" pitchFamily="18" charset="0"/>
                </a:rPr>
                <a:t>×</a:t>
              </a:r>
              <a:endParaRPr lang="en-US" altLang="zh-CN" sz="1400" dirty="0">
                <a:latin typeface="Times New Roman" panose="02020603050405020304" pitchFamily="18" charset="0"/>
              </a:endParaRPr>
            </a:p>
          </p:txBody>
        </p:sp>
        <p:sp>
          <p:nvSpPr>
            <p:cNvPr id="117792" name="Rectangle 34"/>
            <p:cNvSpPr/>
            <p:nvPr/>
          </p:nvSpPr>
          <p:spPr>
            <a:xfrm>
              <a:off x="1049" y="3383"/>
              <a:ext cx="74" cy="191"/>
            </a:xfrm>
            <a:prstGeom prst="rect">
              <a:avLst/>
            </a:prstGeom>
            <a:noFill/>
            <a:ln w="9525">
              <a:noFill/>
            </a:ln>
          </p:spPr>
          <p:txBody>
            <a:bodyPr wrap="none" lIns="0" tIns="0" rIns="0" bIns="0" anchor="t" anchorCtr="0">
              <a:spAutoFit/>
            </a:bodyPr>
            <a:lstStyle/>
            <a:p>
              <a:pPr eaLnBrk="0" hangingPunct="0"/>
              <a:r>
                <a:rPr lang="en-US" altLang="zh-CN" sz="1900" dirty="0">
                  <a:solidFill>
                    <a:srgbClr val="000000"/>
                  </a:solidFill>
                  <a:latin typeface="Times New Roman" panose="02020603050405020304" pitchFamily="18" charset="0"/>
                </a:rPr>
                <a:t>2</a:t>
              </a:r>
              <a:endParaRPr lang="en-US" altLang="zh-CN" dirty="0">
                <a:latin typeface="Times New Roman" panose="02020603050405020304" pitchFamily="18" charset="0"/>
              </a:endParaRPr>
            </a:p>
          </p:txBody>
        </p:sp>
        <p:sp>
          <p:nvSpPr>
            <p:cNvPr id="117793" name="Rectangle 35"/>
            <p:cNvSpPr/>
            <p:nvPr/>
          </p:nvSpPr>
          <p:spPr>
            <a:xfrm>
              <a:off x="1121" y="3355"/>
              <a:ext cx="152" cy="131"/>
            </a:xfrm>
            <a:prstGeom prst="rect">
              <a:avLst/>
            </a:prstGeom>
            <a:noFill/>
            <a:ln w="9525">
              <a:noFill/>
            </a:ln>
          </p:spPr>
          <p:txBody>
            <a:bodyPr wrap="none" lIns="0" tIns="0" rIns="0" bIns="0" anchor="t" anchorCtr="0">
              <a:spAutoFit/>
            </a:bodyPr>
            <a:lstStyle/>
            <a:p>
              <a:pPr eaLnBrk="0" hangingPunct="0"/>
              <a:r>
                <a:rPr lang="en-US" altLang="zh-CN" sz="1300" dirty="0">
                  <a:solidFill>
                    <a:srgbClr val="000000"/>
                  </a:solidFill>
                  <a:latin typeface="Times New Roman" panose="02020603050405020304" pitchFamily="18" charset="0"/>
                </a:rPr>
                <a:t>127</a:t>
              </a:r>
              <a:endParaRPr lang="en-US" altLang="zh-CN" dirty="0">
                <a:latin typeface="Times New Roman" panose="02020603050405020304" pitchFamily="18" charset="0"/>
              </a:endParaRPr>
            </a:p>
          </p:txBody>
        </p:sp>
        <p:sp>
          <p:nvSpPr>
            <p:cNvPr id="117794" name="Rectangle 36"/>
            <p:cNvSpPr/>
            <p:nvPr/>
          </p:nvSpPr>
          <p:spPr>
            <a:xfrm>
              <a:off x="1264" y="3355"/>
              <a:ext cx="25" cy="131"/>
            </a:xfrm>
            <a:prstGeom prst="rect">
              <a:avLst/>
            </a:prstGeom>
            <a:noFill/>
            <a:ln w="9525">
              <a:noFill/>
            </a:ln>
          </p:spPr>
          <p:txBody>
            <a:bodyPr wrap="none" lIns="0" tIns="0" rIns="0" bIns="0" anchor="t" anchorCtr="0">
              <a:spAutoFit/>
            </a:bodyPr>
            <a:lstStyle/>
            <a:p>
              <a:pPr eaLnBrk="0" hangingPunct="0"/>
              <a:r>
                <a:rPr lang="zh-CN" altLang="en-US" sz="13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795" name="Rectangle 37"/>
            <p:cNvSpPr/>
            <p:nvPr/>
          </p:nvSpPr>
          <p:spPr>
            <a:xfrm>
              <a:off x="5089" y="3346"/>
              <a:ext cx="504" cy="353"/>
            </a:xfrm>
            <a:prstGeom prst="rect">
              <a:avLst/>
            </a:prstGeom>
            <a:solidFill>
              <a:srgbClr val="FFFFFF"/>
            </a:solid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796" name="Rectangle 38"/>
            <p:cNvSpPr/>
            <p:nvPr/>
          </p:nvSpPr>
          <p:spPr>
            <a:xfrm>
              <a:off x="5187" y="3418"/>
              <a:ext cx="264"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黑体" panose="02010609060101010101" pitchFamily="49" charset="-122"/>
                  <a:ea typeface="黑体" panose="02010609060101010101" pitchFamily="49" charset="-122"/>
                </a:rPr>
                <a:t>数轴</a:t>
              </a:r>
              <a:endParaRPr lang="zh-CN" altLang="en-US" dirty="0">
                <a:latin typeface="黑体" panose="02010609060101010101" pitchFamily="49" charset="-122"/>
                <a:ea typeface="黑体" panose="02010609060101010101" pitchFamily="49" charset="-122"/>
              </a:endParaRPr>
            </a:p>
          </p:txBody>
        </p:sp>
        <p:sp>
          <p:nvSpPr>
            <p:cNvPr id="117797" name="Rectangle 39"/>
            <p:cNvSpPr/>
            <p:nvPr/>
          </p:nvSpPr>
          <p:spPr>
            <a:xfrm>
              <a:off x="5432" y="3414"/>
              <a:ext cx="33"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798" name="Rectangle 40"/>
            <p:cNvSpPr/>
            <p:nvPr/>
          </p:nvSpPr>
          <p:spPr>
            <a:xfrm>
              <a:off x="2539" y="2540"/>
              <a:ext cx="411" cy="331"/>
            </a:xfrm>
            <a:prstGeom prst="rect">
              <a:avLst/>
            </a:prstGeom>
            <a:solidFill>
              <a:srgbClr val="FFFFFF"/>
            </a:solid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799" name="Rectangle 41"/>
            <p:cNvSpPr/>
            <p:nvPr/>
          </p:nvSpPr>
          <p:spPr>
            <a:xfrm>
              <a:off x="2638" y="2614"/>
              <a:ext cx="132" cy="170"/>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黑体" panose="02010609060101010101" pitchFamily="49" charset="-122"/>
                  <a:ea typeface="黑体" panose="02010609060101010101" pitchFamily="49" charset="-122"/>
                </a:rPr>
                <a:t>零</a:t>
              </a:r>
              <a:endParaRPr lang="zh-CN" altLang="en-US" dirty="0">
                <a:latin typeface="黑体" panose="02010609060101010101" pitchFamily="49" charset="-122"/>
                <a:ea typeface="黑体" panose="02010609060101010101" pitchFamily="49" charset="-122"/>
              </a:endParaRPr>
            </a:p>
          </p:txBody>
        </p:sp>
        <p:sp>
          <p:nvSpPr>
            <p:cNvPr id="117800" name="Rectangle 42"/>
            <p:cNvSpPr/>
            <p:nvPr/>
          </p:nvSpPr>
          <p:spPr>
            <a:xfrm>
              <a:off x="2761" y="2609"/>
              <a:ext cx="33"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801" name="Rectangle 43"/>
            <p:cNvSpPr/>
            <p:nvPr/>
          </p:nvSpPr>
          <p:spPr>
            <a:xfrm>
              <a:off x="3431" y="2573"/>
              <a:ext cx="989" cy="298"/>
            </a:xfrm>
            <a:prstGeom prst="rect">
              <a:avLst/>
            </a:prstGeom>
            <a:solidFill>
              <a:srgbClr val="FFFFFF"/>
            </a:solid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802" name="Rectangle 44"/>
            <p:cNvSpPr/>
            <p:nvPr/>
          </p:nvSpPr>
          <p:spPr>
            <a:xfrm>
              <a:off x="3529" y="2646"/>
              <a:ext cx="792"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黑体" panose="02010609060101010101" pitchFamily="49" charset="-122"/>
                  <a:ea typeface="黑体" panose="02010609060101010101" pitchFamily="49" charset="-122"/>
                </a:rPr>
                <a:t>可表示的正数</a:t>
              </a:r>
              <a:endParaRPr lang="zh-CN" altLang="en-US" dirty="0">
                <a:latin typeface="黑体" panose="02010609060101010101" pitchFamily="49" charset="-122"/>
                <a:ea typeface="黑体" panose="02010609060101010101" pitchFamily="49" charset="-122"/>
              </a:endParaRPr>
            </a:p>
          </p:txBody>
        </p:sp>
        <p:sp>
          <p:nvSpPr>
            <p:cNvPr id="117803" name="Rectangle 45"/>
            <p:cNvSpPr/>
            <p:nvPr/>
          </p:nvSpPr>
          <p:spPr>
            <a:xfrm>
              <a:off x="4264" y="2642"/>
              <a:ext cx="33"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804" name="Rectangle 46"/>
            <p:cNvSpPr/>
            <p:nvPr/>
          </p:nvSpPr>
          <p:spPr>
            <a:xfrm>
              <a:off x="1020" y="2606"/>
              <a:ext cx="947" cy="276"/>
            </a:xfrm>
            <a:prstGeom prst="rect">
              <a:avLst/>
            </a:prstGeom>
            <a:solidFill>
              <a:srgbClr val="FFFFFF"/>
            </a:solid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805" name="Rectangle 47"/>
            <p:cNvSpPr/>
            <p:nvPr/>
          </p:nvSpPr>
          <p:spPr>
            <a:xfrm>
              <a:off x="1119" y="2677"/>
              <a:ext cx="792"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黑体" panose="02010609060101010101" pitchFamily="49" charset="-122"/>
                  <a:ea typeface="黑体" panose="02010609060101010101" pitchFamily="49" charset="-122"/>
                </a:rPr>
                <a:t>可表示的负数</a:t>
              </a:r>
              <a:endParaRPr lang="zh-CN" altLang="en-US" dirty="0">
                <a:latin typeface="黑体" panose="02010609060101010101" pitchFamily="49" charset="-122"/>
                <a:ea typeface="黑体" panose="02010609060101010101" pitchFamily="49" charset="-122"/>
              </a:endParaRPr>
            </a:p>
          </p:txBody>
        </p:sp>
        <p:sp>
          <p:nvSpPr>
            <p:cNvPr id="117806" name="Rectangle 48"/>
            <p:cNvSpPr/>
            <p:nvPr/>
          </p:nvSpPr>
          <p:spPr>
            <a:xfrm>
              <a:off x="1854" y="2674"/>
              <a:ext cx="33"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807" name="Freeform 49"/>
            <p:cNvSpPr>
              <a:spLocks noEditPoints="1"/>
            </p:cNvSpPr>
            <p:nvPr/>
          </p:nvSpPr>
          <p:spPr>
            <a:xfrm>
              <a:off x="136" y="3235"/>
              <a:ext cx="5168" cy="89"/>
            </a:xfrm>
            <a:custGeom>
              <a:avLst/>
              <a:gdLst/>
              <a:ahLst/>
              <a:cxnLst>
                <a:cxn ang="0">
                  <a:pos x="0" y="1"/>
                </a:cxn>
                <a:cxn ang="0">
                  <a:pos x="1" y="1"/>
                </a:cxn>
                <a:cxn ang="0">
                  <a:pos x="1" y="1"/>
                </a:cxn>
                <a:cxn ang="0">
                  <a:pos x="0" y="1"/>
                </a:cxn>
                <a:cxn ang="0">
                  <a:pos x="0" y="1"/>
                </a:cxn>
                <a:cxn ang="0">
                  <a:pos x="0" y="1"/>
                </a:cxn>
                <a:cxn ang="0">
                  <a:pos x="0" y="1"/>
                </a:cxn>
                <a:cxn ang="0">
                  <a:pos x="0" y="0"/>
                </a:cxn>
                <a:cxn ang="0">
                  <a:pos x="0" y="1"/>
                </a:cxn>
                <a:cxn ang="0">
                  <a:pos x="1" y="0"/>
                </a:cxn>
                <a:cxn ang="0">
                  <a:pos x="1" y="1"/>
                </a:cxn>
                <a:cxn ang="0">
                  <a:pos x="1" y="1"/>
                </a:cxn>
                <a:cxn ang="0">
                  <a:pos x="1" y="0"/>
                </a:cxn>
              </a:cxnLst>
              <a:rect l="0" t="0" r="0" b="0"/>
              <a:pathLst>
                <a:path w="10337" h="177">
                  <a:moveTo>
                    <a:pt x="136" y="65"/>
                  </a:moveTo>
                  <a:lnTo>
                    <a:pt x="10201" y="65"/>
                  </a:lnTo>
                  <a:lnTo>
                    <a:pt x="10201" y="109"/>
                  </a:lnTo>
                  <a:lnTo>
                    <a:pt x="136" y="109"/>
                  </a:lnTo>
                  <a:lnTo>
                    <a:pt x="136" y="65"/>
                  </a:lnTo>
                  <a:close/>
                  <a:moveTo>
                    <a:pt x="164" y="177"/>
                  </a:moveTo>
                  <a:lnTo>
                    <a:pt x="0" y="88"/>
                  </a:lnTo>
                  <a:lnTo>
                    <a:pt x="164" y="0"/>
                  </a:lnTo>
                  <a:lnTo>
                    <a:pt x="164" y="177"/>
                  </a:lnTo>
                  <a:close/>
                  <a:moveTo>
                    <a:pt x="10174" y="0"/>
                  </a:moveTo>
                  <a:lnTo>
                    <a:pt x="10337" y="88"/>
                  </a:lnTo>
                  <a:lnTo>
                    <a:pt x="10174" y="177"/>
                  </a:lnTo>
                  <a:lnTo>
                    <a:pt x="10174" y="0"/>
                  </a:lnTo>
                  <a:close/>
                </a:path>
              </a:pathLst>
            </a:custGeom>
            <a:solidFill>
              <a:srgbClr val="000000"/>
            </a:solidFill>
            <a:ln w="1588" cap="flat" cmpd="sng">
              <a:solidFill>
                <a:srgbClr val="000000"/>
              </a:solidFill>
              <a:prstDash val="solid"/>
              <a:round/>
              <a:headEnd type="none" w="med" len="med"/>
              <a:tailEnd type="none" w="med" len="med"/>
            </a:ln>
          </p:spPr>
          <p:txBody>
            <a:bodyPr/>
            <a:lstStyle/>
            <a:p>
              <a:endParaRPr lang="zh-CN" altLang="en-US"/>
            </a:p>
          </p:txBody>
        </p:sp>
        <p:sp>
          <p:nvSpPr>
            <p:cNvPr id="117808" name="Line 50"/>
            <p:cNvSpPr/>
            <p:nvPr/>
          </p:nvSpPr>
          <p:spPr>
            <a:xfrm>
              <a:off x="2704" y="2860"/>
              <a:ext cx="0" cy="420"/>
            </a:xfrm>
            <a:prstGeom prst="line">
              <a:avLst/>
            </a:prstGeom>
            <a:ln w="17463" cap="flat" cmpd="sng">
              <a:solidFill>
                <a:srgbClr val="000000"/>
              </a:solidFill>
              <a:prstDash val="solid"/>
              <a:round/>
              <a:headEnd type="none" w="med" len="med"/>
              <a:tailEnd type="none" w="med" len="med"/>
            </a:ln>
          </p:spPr>
        </p:sp>
        <p:sp>
          <p:nvSpPr>
            <p:cNvPr id="117809" name="Line 51"/>
            <p:cNvSpPr/>
            <p:nvPr/>
          </p:nvSpPr>
          <p:spPr>
            <a:xfrm>
              <a:off x="845" y="2959"/>
              <a:ext cx="0" cy="321"/>
            </a:xfrm>
            <a:prstGeom prst="line">
              <a:avLst/>
            </a:prstGeom>
            <a:ln w="31750" cap="flat" cmpd="sng">
              <a:solidFill>
                <a:srgbClr val="000000"/>
              </a:solidFill>
              <a:prstDash val="solid"/>
              <a:round/>
              <a:headEnd type="none" w="med" len="med"/>
              <a:tailEnd type="none" w="med" len="med"/>
            </a:ln>
          </p:spPr>
        </p:sp>
        <p:sp>
          <p:nvSpPr>
            <p:cNvPr id="117810" name="Rectangle 52"/>
            <p:cNvSpPr/>
            <p:nvPr/>
          </p:nvSpPr>
          <p:spPr>
            <a:xfrm>
              <a:off x="1859" y="3346"/>
              <a:ext cx="609" cy="276"/>
            </a:xfrm>
            <a:prstGeom prst="rect">
              <a:avLst/>
            </a:prstGeom>
            <a:solidFill>
              <a:srgbClr val="FFFFFF"/>
            </a:solid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811" name="Rectangle 53"/>
            <p:cNvSpPr/>
            <p:nvPr/>
          </p:nvSpPr>
          <p:spPr>
            <a:xfrm>
              <a:off x="1958" y="3405"/>
              <a:ext cx="49"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812" name="Rectangle 54"/>
            <p:cNvSpPr/>
            <p:nvPr/>
          </p:nvSpPr>
          <p:spPr>
            <a:xfrm>
              <a:off x="2006" y="3405"/>
              <a:ext cx="74"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2</a:t>
              </a:r>
              <a:endParaRPr lang="en-US" altLang="zh-CN" dirty="0">
                <a:latin typeface="Times New Roman" panose="02020603050405020304" pitchFamily="18" charset="0"/>
              </a:endParaRPr>
            </a:p>
          </p:txBody>
        </p:sp>
        <p:sp>
          <p:nvSpPr>
            <p:cNvPr id="117813" name="Rectangle 55"/>
            <p:cNvSpPr/>
            <p:nvPr/>
          </p:nvSpPr>
          <p:spPr>
            <a:xfrm>
              <a:off x="2078" y="3377"/>
              <a:ext cx="34" cy="131"/>
            </a:xfrm>
            <a:prstGeom prst="rect">
              <a:avLst/>
            </a:prstGeom>
            <a:noFill/>
            <a:ln w="9525">
              <a:noFill/>
            </a:ln>
          </p:spPr>
          <p:txBody>
            <a:bodyPr wrap="none" lIns="0" tIns="0" rIns="0" bIns="0" anchor="t" anchorCtr="0">
              <a:spAutoFit/>
            </a:bodyPr>
            <a:lstStyle/>
            <a:p>
              <a:pPr eaLnBrk="0" hangingPunct="0"/>
              <a:r>
                <a:rPr lang="en-US" altLang="zh-CN" sz="13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814" name="Rectangle 56"/>
            <p:cNvSpPr/>
            <p:nvPr/>
          </p:nvSpPr>
          <p:spPr>
            <a:xfrm>
              <a:off x="2109" y="3377"/>
              <a:ext cx="152" cy="131"/>
            </a:xfrm>
            <a:prstGeom prst="rect">
              <a:avLst/>
            </a:prstGeom>
            <a:noFill/>
            <a:ln w="9525">
              <a:noFill/>
            </a:ln>
          </p:spPr>
          <p:txBody>
            <a:bodyPr wrap="none" lIns="0" tIns="0" rIns="0" bIns="0" anchor="t" anchorCtr="0">
              <a:spAutoFit/>
            </a:bodyPr>
            <a:lstStyle/>
            <a:p>
              <a:pPr eaLnBrk="0" hangingPunct="0"/>
              <a:r>
                <a:rPr lang="en-US" altLang="zh-CN" sz="1300" dirty="0">
                  <a:solidFill>
                    <a:srgbClr val="000000"/>
                  </a:solidFill>
                  <a:latin typeface="黑体" panose="02010609060101010101" pitchFamily="49" charset="-122"/>
                  <a:ea typeface="黑体" panose="02010609060101010101" pitchFamily="49" charset="-122"/>
                </a:rPr>
                <a:t>129</a:t>
              </a:r>
              <a:endParaRPr lang="en-US" altLang="zh-CN" dirty="0">
                <a:latin typeface="黑体" panose="02010609060101010101" pitchFamily="49" charset="-122"/>
                <a:ea typeface="黑体" panose="02010609060101010101" pitchFamily="49" charset="-122"/>
              </a:endParaRPr>
            </a:p>
          </p:txBody>
        </p:sp>
        <p:sp>
          <p:nvSpPr>
            <p:cNvPr id="117815" name="Rectangle 57"/>
            <p:cNvSpPr/>
            <p:nvPr/>
          </p:nvSpPr>
          <p:spPr>
            <a:xfrm>
              <a:off x="2253" y="3377"/>
              <a:ext cx="25" cy="131"/>
            </a:xfrm>
            <a:prstGeom prst="rect">
              <a:avLst/>
            </a:prstGeom>
            <a:noFill/>
            <a:ln w="9525">
              <a:noFill/>
            </a:ln>
          </p:spPr>
          <p:txBody>
            <a:bodyPr wrap="none" lIns="0" tIns="0" rIns="0" bIns="0" anchor="t" anchorCtr="0">
              <a:spAutoFit/>
            </a:bodyPr>
            <a:lstStyle/>
            <a:p>
              <a:pPr eaLnBrk="0" hangingPunct="0"/>
              <a:r>
                <a:rPr lang="zh-CN" altLang="en-US" sz="13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816" name="Rectangle 58"/>
            <p:cNvSpPr/>
            <p:nvPr/>
          </p:nvSpPr>
          <p:spPr>
            <a:xfrm>
              <a:off x="2581" y="3357"/>
              <a:ext cx="339" cy="276"/>
            </a:xfrm>
            <a:prstGeom prst="rect">
              <a:avLst/>
            </a:prstGeom>
            <a:solidFill>
              <a:srgbClr val="FFFFFF"/>
            </a:solid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817" name="Rectangle 59"/>
            <p:cNvSpPr/>
            <p:nvPr/>
          </p:nvSpPr>
          <p:spPr>
            <a:xfrm>
              <a:off x="2680" y="3416"/>
              <a:ext cx="74"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0</a:t>
              </a:r>
              <a:endParaRPr lang="en-US" altLang="zh-CN" dirty="0">
                <a:latin typeface="Times New Roman" panose="02020603050405020304" pitchFamily="18" charset="0"/>
              </a:endParaRPr>
            </a:p>
          </p:txBody>
        </p:sp>
        <p:sp>
          <p:nvSpPr>
            <p:cNvPr id="117818" name="Rectangle 60"/>
            <p:cNvSpPr/>
            <p:nvPr/>
          </p:nvSpPr>
          <p:spPr>
            <a:xfrm>
              <a:off x="2752" y="3416"/>
              <a:ext cx="36" cy="191"/>
            </a:xfrm>
            <a:prstGeom prst="rect">
              <a:avLst/>
            </a:prstGeom>
            <a:noFill/>
            <a:ln w="9525">
              <a:noFill/>
            </a:ln>
          </p:spPr>
          <p:txBody>
            <a:bodyPr wrap="none" lIns="0" tIns="0" rIns="0" bIns="0" anchor="t" anchorCtr="0">
              <a:spAutoFit/>
            </a:bodyPr>
            <a:lstStyle/>
            <a:p>
              <a:pPr eaLnBrk="0" hangingPunct="0"/>
              <a:r>
                <a:rPr lang="zh-CN" altLang="en-US" sz="19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819" name="Rectangle 61"/>
            <p:cNvSpPr/>
            <p:nvPr/>
          </p:nvSpPr>
          <p:spPr>
            <a:xfrm>
              <a:off x="3003" y="3357"/>
              <a:ext cx="497" cy="277"/>
            </a:xfrm>
            <a:prstGeom prst="rect">
              <a:avLst/>
            </a:prstGeom>
            <a:solidFill>
              <a:srgbClr val="FFFFFF"/>
            </a:solid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820" name="Rectangle 62"/>
            <p:cNvSpPr/>
            <p:nvPr/>
          </p:nvSpPr>
          <p:spPr>
            <a:xfrm>
              <a:off x="3102" y="3416"/>
              <a:ext cx="74"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2</a:t>
              </a:r>
              <a:endParaRPr lang="en-US" altLang="zh-CN" dirty="0">
                <a:latin typeface="Times New Roman" panose="02020603050405020304" pitchFamily="18" charset="0"/>
              </a:endParaRPr>
            </a:p>
          </p:txBody>
        </p:sp>
        <p:sp>
          <p:nvSpPr>
            <p:cNvPr id="117821" name="Rectangle 63"/>
            <p:cNvSpPr/>
            <p:nvPr/>
          </p:nvSpPr>
          <p:spPr>
            <a:xfrm>
              <a:off x="3174" y="3389"/>
              <a:ext cx="34" cy="131"/>
            </a:xfrm>
            <a:prstGeom prst="rect">
              <a:avLst/>
            </a:prstGeom>
            <a:noFill/>
            <a:ln w="9525">
              <a:noFill/>
            </a:ln>
          </p:spPr>
          <p:txBody>
            <a:bodyPr wrap="none" lIns="0" tIns="0" rIns="0" bIns="0" anchor="t" anchorCtr="0">
              <a:spAutoFit/>
            </a:bodyPr>
            <a:lstStyle/>
            <a:p>
              <a:pPr eaLnBrk="0" hangingPunct="0"/>
              <a:r>
                <a:rPr lang="en-US" altLang="zh-CN" sz="13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822" name="Rectangle 64"/>
            <p:cNvSpPr/>
            <p:nvPr/>
          </p:nvSpPr>
          <p:spPr>
            <a:xfrm>
              <a:off x="3206" y="3389"/>
              <a:ext cx="151" cy="131"/>
            </a:xfrm>
            <a:prstGeom prst="rect">
              <a:avLst/>
            </a:prstGeom>
            <a:noFill/>
            <a:ln w="9525">
              <a:noFill/>
            </a:ln>
          </p:spPr>
          <p:txBody>
            <a:bodyPr wrap="none" lIns="0" tIns="0" rIns="0" bIns="0" anchor="t" anchorCtr="0">
              <a:spAutoFit/>
            </a:bodyPr>
            <a:lstStyle/>
            <a:p>
              <a:pPr eaLnBrk="0" hangingPunct="0"/>
              <a:r>
                <a:rPr lang="en-US" altLang="zh-CN" sz="1300" dirty="0">
                  <a:solidFill>
                    <a:srgbClr val="000000"/>
                  </a:solidFill>
                  <a:latin typeface="黑体" panose="02010609060101010101" pitchFamily="49" charset="-122"/>
                  <a:ea typeface="黑体" panose="02010609060101010101" pitchFamily="49" charset="-122"/>
                </a:rPr>
                <a:t>129</a:t>
              </a:r>
              <a:endParaRPr lang="en-US" altLang="zh-CN" dirty="0">
                <a:latin typeface="黑体" panose="02010609060101010101" pitchFamily="49" charset="-122"/>
                <a:ea typeface="黑体" panose="02010609060101010101" pitchFamily="49" charset="-122"/>
              </a:endParaRPr>
            </a:p>
          </p:txBody>
        </p:sp>
        <p:sp>
          <p:nvSpPr>
            <p:cNvPr id="117823" name="Rectangle 65"/>
            <p:cNvSpPr/>
            <p:nvPr/>
          </p:nvSpPr>
          <p:spPr>
            <a:xfrm>
              <a:off x="3349" y="3389"/>
              <a:ext cx="26" cy="131"/>
            </a:xfrm>
            <a:prstGeom prst="rect">
              <a:avLst/>
            </a:prstGeom>
            <a:noFill/>
            <a:ln w="9525">
              <a:noFill/>
            </a:ln>
          </p:spPr>
          <p:txBody>
            <a:bodyPr wrap="none" lIns="0" tIns="0" rIns="0" bIns="0" anchor="t" anchorCtr="0">
              <a:spAutoFit/>
            </a:bodyPr>
            <a:lstStyle/>
            <a:p>
              <a:pPr eaLnBrk="0" hangingPunct="0"/>
              <a:r>
                <a:rPr lang="zh-CN" altLang="en-US" sz="13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824" name="Rectangle 66"/>
            <p:cNvSpPr/>
            <p:nvPr/>
          </p:nvSpPr>
          <p:spPr>
            <a:xfrm>
              <a:off x="3944" y="3325"/>
              <a:ext cx="1225" cy="287"/>
            </a:xfrm>
            <a:prstGeom prst="rect">
              <a:avLst/>
            </a:prstGeom>
            <a:solidFill>
              <a:srgbClr val="FFFFFF"/>
            </a:solid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825" name="Rectangle 67"/>
            <p:cNvSpPr/>
            <p:nvPr/>
          </p:nvSpPr>
          <p:spPr>
            <a:xfrm>
              <a:off x="4043" y="3383"/>
              <a:ext cx="123"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(1</a:t>
              </a:r>
              <a:endParaRPr lang="en-US" altLang="zh-CN" dirty="0">
                <a:latin typeface="Times New Roman" panose="02020603050405020304" pitchFamily="18" charset="0"/>
              </a:endParaRPr>
            </a:p>
          </p:txBody>
        </p:sp>
        <p:sp>
          <p:nvSpPr>
            <p:cNvPr id="117826" name="Rectangle 68"/>
            <p:cNvSpPr/>
            <p:nvPr/>
          </p:nvSpPr>
          <p:spPr>
            <a:xfrm>
              <a:off x="4162" y="3383"/>
              <a:ext cx="49"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827" name="Rectangle 69"/>
            <p:cNvSpPr/>
            <p:nvPr/>
          </p:nvSpPr>
          <p:spPr>
            <a:xfrm>
              <a:off x="4210" y="3383"/>
              <a:ext cx="74"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2</a:t>
              </a:r>
              <a:endParaRPr lang="en-US" altLang="zh-CN" dirty="0">
                <a:latin typeface="Times New Roman" panose="02020603050405020304" pitchFamily="18" charset="0"/>
              </a:endParaRPr>
            </a:p>
          </p:txBody>
        </p:sp>
        <p:sp>
          <p:nvSpPr>
            <p:cNvPr id="117828" name="Rectangle 70"/>
            <p:cNvSpPr/>
            <p:nvPr/>
          </p:nvSpPr>
          <p:spPr>
            <a:xfrm>
              <a:off x="4282" y="3355"/>
              <a:ext cx="34" cy="131"/>
            </a:xfrm>
            <a:prstGeom prst="rect">
              <a:avLst/>
            </a:prstGeom>
            <a:noFill/>
            <a:ln w="9525">
              <a:noFill/>
            </a:ln>
          </p:spPr>
          <p:txBody>
            <a:bodyPr wrap="none" lIns="0" tIns="0" rIns="0" bIns="0" anchor="t" anchorCtr="0">
              <a:spAutoFit/>
            </a:bodyPr>
            <a:lstStyle/>
            <a:p>
              <a:pPr eaLnBrk="0" hangingPunct="0"/>
              <a:r>
                <a:rPr lang="en-US" altLang="zh-CN" sz="13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829" name="Rectangle 71"/>
            <p:cNvSpPr/>
            <p:nvPr/>
          </p:nvSpPr>
          <p:spPr>
            <a:xfrm>
              <a:off x="4314" y="3355"/>
              <a:ext cx="50" cy="131"/>
            </a:xfrm>
            <a:prstGeom prst="rect">
              <a:avLst/>
            </a:prstGeom>
            <a:noFill/>
            <a:ln w="9525">
              <a:noFill/>
            </a:ln>
          </p:spPr>
          <p:txBody>
            <a:bodyPr wrap="none" lIns="0" tIns="0" rIns="0" bIns="0" anchor="t" anchorCtr="0">
              <a:spAutoFit/>
            </a:bodyPr>
            <a:lstStyle/>
            <a:p>
              <a:pPr eaLnBrk="0" hangingPunct="0"/>
              <a:r>
                <a:rPr lang="en-US" altLang="zh-CN" sz="1300" dirty="0">
                  <a:solidFill>
                    <a:srgbClr val="000000"/>
                  </a:solidFill>
                  <a:latin typeface="Times New Roman" panose="02020603050405020304" pitchFamily="18" charset="0"/>
                  <a:ea typeface="黑体" panose="02010609060101010101" pitchFamily="49" charset="-122"/>
                </a:rPr>
                <a:t>2</a:t>
              </a:r>
              <a:endParaRPr lang="en-US" altLang="zh-CN" dirty="0">
                <a:latin typeface="Times New Roman" panose="02020603050405020304" pitchFamily="18" charset="0"/>
                <a:ea typeface="黑体" panose="02010609060101010101" pitchFamily="49" charset="-122"/>
              </a:endParaRPr>
            </a:p>
          </p:txBody>
        </p:sp>
        <p:sp>
          <p:nvSpPr>
            <p:cNvPr id="117830" name="Rectangle 72"/>
            <p:cNvSpPr/>
            <p:nvPr/>
          </p:nvSpPr>
          <p:spPr>
            <a:xfrm>
              <a:off x="4361" y="3355"/>
              <a:ext cx="50" cy="131"/>
            </a:xfrm>
            <a:prstGeom prst="rect">
              <a:avLst/>
            </a:prstGeom>
            <a:noFill/>
            <a:ln w="9525">
              <a:noFill/>
            </a:ln>
          </p:spPr>
          <p:txBody>
            <a:bodyPr wrap="none" lIns="0" tIns="0" rIns="0" bIns="0" anchor="t" anchorCtr="0">
              <a:spAutoFit/>
            </a:bodyPr>
            <a:lstStyle/>
            <a:p>
              <a:pPr eaLnBrk="0" hangingPunct="0"/>
              <a:r>
                <a:rPr lang="en-US" altLang="zh-CN" sz="1300" dirty="0">
                  <a:solidFill>
                    <a:srgbClr val="000000"/>
                  </a:solidFill>
                  <a:latin typeface="Times New Roman" panose="02020603050405020304" pitchFamily="18" charset="0"/>
                </a:rPr>
                <a:t>4</a:t>
              </a:r>
              <a:endParaRPr lang="en-US" altLang="zh-CN" dirty="0">
                <a:latin typeface="Times New Roman" panose="02020603050405020304" pitchFamily="18" charset="0"/>
              </a:endParaRPr>
            </a:p>
          </p:txBody>
        </p:sp>
        <p:sp>
          <p:nvSpPr>
            <p:cNvPr id="117831" name="Rectangle 73"/>
            <p:cNvSpPr/>
            <p:nvPr/>
          </p:nvSpPr>
          <p:spPr>
            <a:xfrm>
              <a:off x="4409" y="3383"/>
              <a:ext cx="50"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a:t>
              </a:r>
              <a:endParaRPr lang="en-US" altLang="zh-CN" dirty="0">
                <a:latin typeface="Times New Roman" panose="02020603050405020304" pitchFamily="18" charset="0"/>
              </a:endParaRPr>
            </a:p>
          </p:txBody>
        </p:sp>
        <p:sp>
          <p:nvSpPr>
            <p:cNvPr id="117832" name="Rectangle 74"/>
            <p:cNvSpPr/>
            <p:nvPr/>
          </p:nvSpPr>
          <p:spPr>
            <a:xfrm>
              <a:off x="4457" y="3383"/>
              <a:ext cx="36" cy="191"/>
            </a:xfrm>
            <a:prstGeom prst="rect">
              <a:avLst/>
            </a:prstGeom>
            <a:noFill/>
            <a:ln w="9525">
              <a:noFill/>
            </a:ln>
          </p:spPr>
          <p:txBody>
            <a:bodyPr wrap="none" lIns="0" tIns="0" rIns="0" bIns="0" anchor="t" anchorCtr="0">
              <a:spAutoFit/>
            </a:bodyPr>
            <a:lstStyle/>
            <a:p>
              <a:pPr eaLnBrk="0" hangingPunct="0"/>
              <a:r>
                <a:rPr lang="zh-CN" altLang="en-US" sz="19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833" name="Rectangle 75"/>
            <p:cNvSpPr/>
            <p:nvPr/>
          </p:nvSpPr>
          <p:spPr>
            <a:xfrm>
              <a:off x="4493" y="3383"/>
              <a:ext cx="108" cy="141"/>
            </a:xfrm>
            <a:prstGeom prst="rect">
              <a:avLst/>
            </a:prstGeom>
            <a:noFill/>
            <a:ln w="9525">
              <a:noFill/>
            </a:ln>
          </p:spPr>
          <p:txBody>
            <a:bodyPr wrap="none" lIns="0" tIns="0" rIns="0" bIns="0" anchor="t" anchorCtr="0">
              <a:spAutoFit/>
            </a:bodyPr>
            <a:lstStyle/>
            <a:p>
              <a:pPr eaLnBrk="0" hangingPunct="0"/>
              <a:r>
                <a:rPr lang="en-US" altLang="zh-CN" sz="1400" b="0" dirty="0">
                  <a:solidFill>
                    <a:srgbClr val="000000"/>
                  </a:solidFill>
                  <a:latin typeface="Times New Roman" panose="02020603050405020304" pitchFamily="18" charset="0"/>
                </a:rPr>
                <a:t>×</a:t>
              </a:r>
              <a:endParaRPr lang="en-US" altLang="zh-CN" sz="1400" dirty="0">
                <a:latin typeface="Times New Roman" panose="02020603050405020304" pitchFamily="18" charset="0"/>
              </a:endParaRPr>
            </a:p>
          </p:txBody>
        </p:sp>
        <p:sp>
          <p:nvSpPr>
            <p:cNvPr id="117834" name="Rectangle 76"/>
            <p:cNvSpPr/>
            <p:nvPr/>
          </p:nvSpPr>
          <p:spPr>
            <a:xfrm>
              <a:off x="4573" y="3383"/>
              <a:ext cx="74" cy="191"/>
            </a:xfrm>
            <a:prstGeom prst="rect">
              <a:avLst/>
            </a:prstGeom>
            <a:noFill/>
            <a:ln w="9525">
              <a:noFill/>
            </a:ln>
          </p:spPr>
          <p:txBody>
            <a:bodyPr wrap="none" lIns="0" tIns="0" rIns="0" bIns="0" anchor="t" anchorCtr="0">
              <a:spAutoFit/>
            </a:bodyPr>
            <a:lstStyle/>
            <a:p>
              <a:pPr eaLnBrk="0" hangingPunct="0"/>
              <a:r>
                <a:rPr lang="en-US" altLang="zh-CN" sz="1900" b="0" dirty="0">
                  <a:solidFill>
                    <a:srgbClr val="000000"/>
                  </a:solidFill>
                  <a:latin typeface="Times New Roman" panose="02020603050405020304" pitchFamily="18" charset="0"/>
                </a:rPr>
                <a:t>2</a:t>
              </a:r>
              <a:endParaRPr lang="en-US" altLang="zh-CN" dirty="0">
                <a:latin typeface="Times New Roman" panose="02020603050405020304" pitchFamily="18" charset="0"/>
              </a:endParaRPr>
            </a:p>
          </p:txBody>
        </p:sp>
        <p:sp>
          <p:nvSpPr>
            <p:cNvPr id="117835" name="Rectangle 77"/>
            <p:cNvSpPr/>
            <p:nvPr/>
          </p:nvSpPr>
          <p:spPr>
            <a:xfrm>
              <a:off x="4645" y="3355"/>
              <a:ext cx="151" cy="131"/>
            </a:xfrm>
            <a:prstGeom prst="rect">
              <a:avLst/>
            </a:prstGeom>
            <a:noFill/>
            <a:ln w="9525">
              <a:noFill/>
            </a:ln>
          </p:spPr>
          <p:txBody>
            <a:bodyPr wrap="none" lIns="0" tIns="0" rIns="0" bIns="0" anchor="t" anchorCtr="0">
              <a:spAutoFit/>
            </a:bodyPr>
            <a:lstStyle/>
            <a:p>
              <a:pPr eaLnBrk="0" hangingPunct="0"/>
              <a:r>
                <a:rPr lang="en-US" altLang="zh-CN" sz="1300" dirty="0">
                  <a:solidFill>
                    <a:srgbClr val="000000"/>
                  </a:solidFill>
                  <a:latin typeface="Times New Roman" panose="02020603050405020304" pitchFamily="18" charset="0"/>
                </a:rPr>
                <a:t>127</a:t>
              </a:r>
              <a:endParaRPr lang="en-US" altLang="zh-CN" dirty="0">
                <a:latin typeface="Times New Roman" panose="02020603050405020304" pitchFamily="18" charset="0"/>
              </a:endParaRPr>
            </a:p>
          </p:txBody>
        </p:sp>
        <p:sp>
          <p:nvSpPr>
            <p:cNvPr id="117836" name="Rectangle 78"/>
            <p:cNvSpPr/>
            <p:nvPr/>
          </p:nvSpPr>
          <p:spPr>
            <a:xfrm>
              <a:off x="4787" y="3355"/>
              <a:ext cx="25" cy="131"/>
            </a:xfrm>
            <a:prstGeom prst="rect">
              <a:avLst/>
            </a:prstGeom>
            <a:noFill/>
            <a:ln w="9525">
              <a:noFill/>
            </a:ln>
          </p:spPr>
          <p:txBody>
            <a:bodyPr wrap="none" lIns="0" tIns="0" rIns="0" bIns="0" anchor="t" anchorCtr="0">
              <a:spAutoFit/>
            </a:bodyPr>
            <a:lstStyle/>
            <a:p>
              <a:pPr eaLnBrk="0" hangingPunct="0"/>
              <a:r>
                <a:rPr lang="zh-CN" altLang="en-US" sz="13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837" name="Line 79"/>
            <p:cNvSpPr/>
            <p:nvPr/>
          </p:nvSpPr>
          <p:spPr>
            <a:xfrm>
              <a:off x="2184" y="2971"/>
              <a:ext cx="0" cy="297"/>
            </a:xfrm>
            <a:prstGeom prst="line">
              <a:avLst/>
            </a:prstGeom>
            <a:ln w="31750" cap="flat" cmpd="sng">
              <a:solidFill>
                <a:srgbClr val="000000"/>
              </a:solidFill>
              <a:prstDash val="solid"/>
              <a:round/>
              <a:headEnd type="none" w="med" len="med"/>
              <a:tailEnd type="none" w="med" len="med"/>
            </a:ln>
          </p:spPr>
        </p:sp>
        <p:sp>
          <p:nvSpPr>
            <p:cNvPr id="117838" name="Rectangle 80"/>
            <p:cNvSpPr/>
            <p:nvPr/>
          </p:nvSpPr>
          <p:spPr>
            <a:xfrm>
              <a:off x="857" y="2979"/>
              <a:ext cx="1318" cy="287"/>
            </a:xfrm>
            <a:prstGeom prst="rect">
              <a:avLst/>
            </a:prstGeom>
            <a:blipFill rotWithShape="0">
              <a:blip r:embed="rId2"/>
            </a:blip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839" name="Line 81"/>
            <p:cNvSpPr/>
            <p:nvPr/>
          </p:nvSpPr>
          <p:spPr>
            <a:xfrm>
              <a:off x="3236" y="2949"/>
              <a:ext cx="0" cy="319"/>
            </a:xfrm>
            <a:prstGeom prst="line">
              <a:avLst/>
            </a:prstGeom>
            <a:ln w="31750" cap="flat" cmpd="sng">
              <a:solidFill>
                <a:srgbClr val="000000"/>
              </a:solidFill>
              <a:prstDash val="solid"/>
              <a:round/>
              <a:headEnd type="none" w="med" len="med"/>
              <a:tailEnd type="none" w="med" len="med"/>
            </a:ln>
          </p:spPr>
        </p:sp>
        <p:sp>
          <p:nvSpPr>
            <p:cNvPr id="117840" name="Line 82"/>
            <p:cNvSpPr/>
            <p:nvPr/>
          </p:nvSpPr>
          <p:spPr>
            <a:xfrm>
              <a:off x="4586" y="2958"/>
              <a:ext cx="0" cy="299"/>
            </a:xfrm>
            <a:prstGeom prst="line">
              <a:avLst/>
            </a:prstGeom>
            <a:ln w="31750" cap="flat" cmpd="sng">
              <a:solidFill>
                <a:srgbClr val="000000"/>
              </a:solidFill>
              <a:prstDash val="solid"/>
              <a:round/>
              <a:headEnd type="none" w="med" len="med"/>
              <a:tailEnd type="none" w="med" len="med"/>
            </a:ln>
          </p:spPr>
        </p:sp>
        <p:sp>
          <p:nvSpPr>
            <p:cNvPr id="117841" name="Rectangle 83"/>
            <p:cNvSpPr/>
            <p:nvPr/>
          </p:nvSpPr>
          <p:spPr>
            <a:xfrm>
              <a:off x="3247" y="2970"/>
              <a:ext cx="1318" cy="287"/>
            </a:xfrm>
            <a:prstGeom prst="rect">
              <a:avLst/>
            </a:prstGeom>
            <a:blipFill rotWithShape="0">
              <a:blip r:embed="rId3"/>
            </a:blipFill>
            <a:ln w="9525">
              <a:noFill/>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842" name="Rectangle 84"/>
            <p:cNvSpPr/>
            <p:nvPr/>
          </p:nvSpPr>
          <p:spPr>
            <a:xfrm>
              <a:off x="3247" y="2970"/>
              <a:ext cx="1318" cy="287"/>
            </a:xfrm>
            <a:prstGeom prst="rect">
              <a:avLst/>
            </a:prstGeom>
            <a:noFill/>
            <a:ln w="11113" cap="flat" cmpd="sng">
              <a:solidFill>
                <a:srgbClr val="FFFFFF"/>
              </a:solidFill>
              <a:prstDash val="solid"/>
              <a:miter/>
              <a:headEnd type="none" w="med" len="med"/>
              <a:tailEnd type="none" w="med" len="med"/>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7843" name="Rectangle 85"/>
            <p:cNvSpPr/>
            <p:nvPr/>
          </p:nvSpPr>
          <p:spPr>
            <a:xfrm>
              <a:off x="4694" y="3033"/>
              <a:ext cx="396"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黑体" panose="02010609060101010101" pitchFamily="49" charset="-122"/>
                  <a:ea typeface="黑体" panose="02010609060101010101" pitchFamily="49" charset="-122"/>
                </a:rPr>
                <a:t>正上溢</a:t>
              </a:r>
              <a:endParaRPr lang="zh-CN" altLang="en-US" dirty="0">
                <a:latin typeface="黑体" panose="02010609060101010101" pitchFamily="49" charset="-122"/>
                <a:ea typeface="黑体" panose="02010609060101010101" pitchFamily="49" charset="-122"/>
              </a:endParaRPr>
            </a:p>
          </p:txBody>
        </p:sp>
        <p:sp>
          <p:nvSpPr>
            <p:cNvPr id="117844" name="Rectangle 86"/>
            <p:cNvSpPr/>
            <p:nvPr/>
          </p:nvSpPr>
          <p:spPr>
            <a:xfrm>
              <a:off x="5061" y="3028"/>
              <a:ext cx="33"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sp>
          <p:nvSpPr>
            <p:cNvPr id="117845" name="Rectangle 87"/>
            <p:cNvSpPr/>
            <p:nvPr/>
          </p:nvSpPr>
          <p:spPr>
            <a:xfrm>
              <a:off x="234" y="3033"/>
              <a:ext cx="396"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黑体" panose="02010609060101010101" pitchFamily="49" charset="-122"/>
                  <a:ea typeface="黑体" panose="02010609060101010101" pitchFamily="49" charset="-122"/>
                </a:rPr>
                <a:t>负上溢</a:t>
              </a:r>
              <a:endParaRPr lang="zh-CN" altLang="en-US" dirty="0">
                <a:latin typeface="黑体" panose="02010609060101010101" pitchFamily="49" charset="-122"/>
                <a:ea typeface="黑体" panose="02010609060101010101" pitchFamily="49" charset="-122"/>
              </a:endParaRPr>
            </a:p>
          </p:txBody>
        </p:sp>
        <p:sp>
          <p:nvSpPr>
            <p:cNvPr id="117846" name="Rectangle 88"/>
            <p:cNvSpPr/>
            <p:nvPr/>
          </p:nvSpPr>
          <p:spPr>
            <a:xfrm>
              <a:off x="602" y="3029"/>
              <a:ext cx="33" cy="171"/>
            </a:xfrm>
            <a:prstGeom prst="rect">
              <a:avLst/>
            </a:prstGeom>
            <a:noFill/>
            <a:ln w="9525">
              <a:noFill/>
            </a:ln>
          </p:spPr>
          <p:txBody>
            <a:bodyPr wrap="none" lIns="0" tIns="0" rIns="0" bIns="0" anchor="t" anchorCtr="0">
              <a:spAutoFit/>
            </a:bodyPr>
            <a:lstStyle/>
            <a:p>
              <a:pPr eaLnBrk="0" hangingPunct="0"/>
              <a:r>
                <a:rPr lang="zh-CN" altLang="en-US" sz="1700" b="0" dirty="0">
                  <a:solidFill>
                    <a:srgbClr val="000000"/>
                  </a:solidFill>
                  <a:latin typeface="Times New Roman" panose="02020603050405020304" pitchFamily="18" charset="0"/>
                  <a:ea typeface="宋体" panose="02010600030101010101" pitchFamily="2" charset="-122"/>
                </a:rPr>
                <a:t> </a:t>
              </a:r>
              <a:endParaRPr lang="zh-CN" altLang="en-US" dirty="0">
                <a:latin typeface="Times New Roman" panose="02020603050405020304" pitchFamily="18" charset="0"/>
                <a:ea typeface="宋体" panose="02010600030101010101" pitchFamily="2" charset="-122"/>
              </a:endParaRPr>
            </a:p>
          </p:txBody>
        </p:sp>
      </p:grpSp>
      <p:sp>
        <p:nvSpPr>
          <p:cNvPr id="117847" name="Rectangle 89"/>
          <p:cNvSpPr/>
          <p:nvPr/>
        </p:nvSpPr>
        <p:spPr>
          <a:xfrm>
            <a:off x="6748463" y="1320800"/>
            <a:ext cx="2139950" cy="396875"/>
          </a:xfrm>
          <a:prstGeom prst="rect">
            <a:avLst/>
          </a:prstGeom>
          <a:noFill/>
          <a:ln w="12700">
            <a:noFill/>
          </a:ln>
        </p:spPr>
        <p:txBody>
          <a:bodyPr wrap="none" anchor="t" anchorCtr="0">
            <a:spAutoFit/>
          </a:bodyPr>
          <a:lstStyle/>
          <a:p>
            <a:pPr eaLnBrk="0" hangingPunct="0">
              <a:spcBef>
                <a:spcPct val="30000"/>
              </a:spcBef>
              <a:buClr>
                <a:schemeClr val="tx1"/>
              </a:buClr>
              <a:buSzPct val="60000"/>
              <a:buFont typeface="Wingdings" panose="05000000000000000000" pitchFamily="2" charset="2"/>
            </a:pPr>
            <a:r>
              <a:rPr lang="en-US" altLang="zh-CN" sz="2000" dirty="0">
                <a:solidFill>
                  <a:srgbClr val="FF6600"/>
                </a:solidFill>
                <a:latin typeface="Arial" panose="020B0604020202020204" pitchFamily="34" charset="0"/>
              </a:rPr>
              <a:t>+/-</a:t>
            </a:r>
            <a:r>
              <a:rPr lang="en-US" altLang="zh-CN" sz="2000" dirty="0">
                <a:latin typeface="Arial" panose="020B0604020202020204" pitchFamily="34" charset="0"/>
              </a:rPr>
              <a:t>0.1</a:t>
            </a:r>
            <a:r>
              <a:rPr lang="en-US" altLang="zh-CN" sz="2000" dirty="0">
                <a:solidFill>
                  <a:srgbClr val="063DE9"/>
                </a:solidFill>
                <a:latin typeface="Arial" panose="020B0604020202020204" pitchFamily="34" charset="0"/>
              </a:rPr>
              <a:t>xxxxx</a:t>
            </a:r>
            <a:r>
              <a:rPr lang="en-US" altLang="zh-CN" sz="2000" dirty="0">
                <a:solidFill>
                  <a:srgbClr val="000000"/>
                </a:solidFill>
                <a:latin typeface="Arial" panose="020B0604020202020204" pitchFamily="34" charset="0"/>
              </a:rPr>
              <a:t> </a:t>
            </a:r>
            <a:r>
              <a:rPr lang="en-US" altLang="zh-CN" dirty="0">
                <a:latin typeface="Times New Roman" panose="02020603050405020304" pitchFamily="18" charset="0"/>
              </a:rPr>
              <a:t>×</a:t>
            </a:r>
            <a:r>
              <a:rPr lang="en-US" altLang="zh-CN" sz="2000" dirty="0">
                <a:solidFill>
                  <a:srgbClr val="000000"/>
                </a:solidFill>
                <a:latin typeface="Arial" panose="020B0604020202020204" pitchFamily="34" charset="0"/>
              </a:rPr>
              <a:t> 2</a:t>
            </a:r>
            <a:r>
              <a:rPr lang="en-US" altLang="zh-CN" sz="2000" baseline="30000" dirty="0">
                <a:solidFill>
                  <a:srgbClr val="CC0000"/>
                </a:solidFill>
                <a:latin typeface="Arial" panose="020B0604020202020204" pitchFamily="34" charset="0"/>
              </a:rPr>
              <a:t>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05516"/>
                                        </p:tgtEl>
                                        <p:attrNameLst>
                                          <p:attrName>style.visibility</p:attrName>
                                        </p:attrNameLst>
                                      </p:cBhvr>
                                      <p:to>
                                        <p:strVal val="visible"/>
                                      </p:to>
                                    </p:set>
                                    <p:animEffect transition="in" filter="blinds(horizontal)">
                                      <p:cBhvr>
                                        <p:cTn id="7" dur="500"/>
                                        <p:tgtEl>
                                          <p:spTgt spid="4055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05517"/>
                                        </p:tgtEl>
                                        <p:attrNameLst>
                                          <p:attrName>style.visibility</p:attrName>
                                        </p:attrNameLst>
                                      </p:cBhvr>
                                      <p:to>
                                        <p:strVal val="visible"/>
                                      </p:to>
                                    </p:set>
                                    <p:animEffect transition="in" filter="blinds(horizontal)">
                                      <p:cBhvr>
                                        <p:cTn id="12" dur="500"/>
                                        <p:tgtEl>
                                          <p:spTgt spid="40551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05518"/>
                                        </p:tgtEl>
                                        <p:attrNameLst>
                                          <p:attrName>style.visibility</p:attrName>
                                        </p:attrNameLst>
                                      </p:cBhvr>
                                      <p:to>
                                        <p:strVal val="visible"/>
                                      </p:to>
                                    </p:set>
                                    <p:animEffect transition="in" filter="blinds(horizontal)">
                                      <p:cBhvr>
                                        <p:cTn id="17" dur="500"/>
                                        <p:tgtEl>
                                          <p:spTgt spid="40551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05519"/>
                                        </p:tgtEl>
                                        <p:attrNameLst>
                                          <p:attrName>style.visibility</p:attrName>
                                        </p:attrNameLst>
                                      </p:cBhvr>
                                      <p:to>
                                        <p:strVal val="visible"/>
                                      </p:to>
                                    </p:set>
                                    <p:animEffect transition="in" filter="blinds(horizontal)">
                                      <p:cBhvr>
                                        <p:cTn id="22" dur="500"/>
                                        <p:tgtEl>
                                          <p:spTgt spid="4055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5516" grpId="0"/>
      <p:bldP spid="405517" grpId="0"/>
      <p:bldP spid="405518" grpId="0"/>
      <p:bldP spid="405519"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2"/>
          <p:cNvSpPr>
            <a:spLocks noGrp="1"/>
          </p:cNvSpPr>
          <p:nvPr>
            <p:ph type="title"/>
          </p:nvPr>
        </p:nvSpPr>
        <p:spPr>
          <a:xfrm>
            <a:off x="800100" y="161925"/>
            <a:ext cx="6959600" cy="531813"/>
          </a:xfrm>
        </p:spPr>
        <p:txBody>
          <a:bodyPr vert="horz" wrap="square" lIns="63500" tIns="25400" rIns="63500" bIns="25400" anchor="ctr" anchorCtr="0">
            <a:spAutoFit/>
          </a:bodyPr>
          <a:lstStyle/>
          <a:p>
            <a:pPr algn="ctr">
              <a:buNone/>
            </a:pPr>
            <a:r>
              <a:rPr lang="zh-CN" altLang="en-US" sz="3600" dirty="0">
                <a:solidFill>
                  <a:srgbClr val="CC3300"/>
                </a:solidFill>
              </a:rPr>
              <a:t>浮点数的表示</a:t>
            </a:r>
            <a:endParaRPr lang="en-US" altLang="zh-CN" sz="3600" dirty="0">
              <a:solidFill>
                <a:srgbClr val="CC3300"/>
              </a:solidFill>
            </a:endParaRPr>
          </a:p>
        </p:txBody>
      </p:sp>
      <p:sp>
        <p:nvSpPr>
          <p:cNvPr id="304131" name="Rectangle 3"/>
          <p:cNvSpPr>
            <a:spLocks noGrp="1"/>
          </p:cNvSpPr>
          <p:nvPr>
            <p:ph idx="1"/>
          </p:nvPr>
        </p:nvSpPr>
        <p:spPr>
          <a:xfrm>
            <a:off x="188913" y="757238"/>
            <a:ext cx="8286750" cy="4735512"/>
          </a:xfrm>
        </p:spPr>
        <p:txBody>
          <a:bodyPr vert="horz" wrap="square" lIns="63500" tIns="25400" rIns="63500" bIns="25400" anchor="t" anchorCtr="0">
            <a:spAutoFit/>
          </a:bodyPr>
          <a:lstStyle/>
          <a:p>
            <a:pPr marL="342900" indent="-342900">
              <a:lnSpc>
                <a:spcPct val="100000"/>
              </a:lnSpc>
              <a:spcBef>
                <a:spcPct val="30000"/>
              </a:spcBef>
              <a:buNone/>
            </a:pPr>
            <a:r>
              <a:rPr lang="zh-CN" altLang="en-US" sz="2000" dirty="0">
                <a:solidFill>
                  <a:srgbClr val="000000"/>
                </a:solidFill>
              </a:rPr>
              <a:t>°</a:t>
            </a:r>
            <a:r>
              <a:rPr lang="en-US" altLang="zh-CN" dirty="0">
                <a:solidFill>
                  <a:srgbClr val="000000"/>
                </a:solidFill>
              </a:rPr>
              <a:t>Normal format</a:t>
            </a:r>
            <a:r>
              <a:rPr lang="zh-CN" altLang="en-US" dirty="0">
                <a:solidFill>
                  <a:srgbClr val="000000"/>
                </a:solidFill>
              </a:rPr>
              <a:t>（规格化数形式） ：</a:t>
            </a:r>
          </a:p>
          <a:p>
            <a:pPr marL="342900" indent="-342900">
              <a:lnSpc>
                <a:spcPct val="100000"/>
              </a:lnSpc>
              <a:spcBef>
                <a:spcPct val="30000"/>
              </a:spcBef>
              <a:buNone/>
            </a:pPr>
            <a:r>
              <a:rPr lang="en-US" altLang="zh-CN" dirty="0">
                <a:solidFill>
                  <a:srgbClr val="000000"/>
                </a:solidFill>
              </a:rPr>
              <a:t>          </a:t>
            </a:r>
            <a:r>
              <a:rPr lang="en-US" altLang="zh-CN" dirty="0">
                <a:solidFill>
                  <a:srgbClr val="FF6600"/>
                </a:solidFill>
              </a:rPr>
              <a:t>+/-</a:t>
            </a:r>
            <a:r>
              <a:rPr lang="en-US" altLang="zh-CN" dirty="0">
                <a:solidFill>
                  <a:srgbClr val="081D58"/>
                </a:solidFill>
              </a:rPr>
              <a:t>1</a:t>
            </a:r>
            <a:r>
              <a:rPr lang="en-US" altLang="zh-CN" dirty="0">
                <a:solidFill>
                  <a:srgbClr val="000000"/>
                </a:solidFill>
              </a:rPr>
              <a:t>.</a:t>
            </a:r>
            <a:r>
              <a:rPr lang="en-US" altLang="zh-CN" dirty="0">
                <a:solidFill>
                  <a:srgbClr val="063DE9"/>
                </a:solidFill>
              </a:rPr>
              <a:t>xxxxxxxxxx</a:t>
            </a:r>
            <a:r>
              <a:rPr lang="en-US" altLang="zh-CN" baseline="-25000" dirty="0">
                <a:solidFill>
                  <a:srgbClr val="000000"/>
                </a:solidFill>
              </a:rPr>
              <a:t> </a:t>
            </a:r>
            <a:r>
              <a:rPr lang="en-US" altLang="zh-CN" dirty="0"/>
              <a:t>×</a:t>
            </a:r>
            <a:r>
              <a:rPr lang="en-US" altLang="zh-CN" dirty="0">
                <a:solidFill>
                  <a:srgbClr val="000000"/>
                </a:solidFill>
              </a:rPr>
              <a:t> 2</a:t>
            </a:r>
            <a:r>
              <a:rPr lang="en-US" altLang="zh-CN" baseline="30000" dirty="0">
                <a:solidFill>
                  <a:srgbClr val="CC0000"/>
                </a:solidFill>
              </a:rPr>
              <a:t>Exponent</a:t>
            </a:r>
            <a:endParaRPr lang="en-US" altLang="zh-CN" baseline="-6000" dirty="0">
              <a:solidFill>
                <a:srgbClr val="CC0000"/>
              </a:solidFill>
            </a:endParaRPr>
          </a:p>
          <a:p>
            <a:pPr marL="342900" indent="-342900">
              <a:lnSpc>
                <a:spcPct val="100000"/>
              </a:lnSpc>
              <a:spcBef>
                <a:spcPct val="30000"/>
              </a:spcBef>
              <a:buNone/>
            </a:pPr>
            <a:r>
              <a:rPr lang="en-US" altLang="zh-CN" dirty="0">
                <a:solidFill>
                  <a:srgbClr val="000000"/>
                </a:solidFill>
              </a:rPr>
              <a:t>°32-bit </a:t>
            </a:r>
            <a:r>
              <a:rPr lang="zh-CN" altLang="en-US" dirty="0">
                <a:solidFill>
                  <a:srgbClr val="000000"/>
                </a:solidFill>
              </a:rPr>
              <a:t>规格化数： </a:t>
            </a:r>
          </a:p>
          <a:p>
            <a:pPr marL="342900" indent="-342900">
              <a:lnSpc>
                <a:spcPct val="100000"/>
              </a:lnSpc>
              <a:spcBef>
                <a:spcPct val="30000"/>
              </a:spcBef>
              <a:buNone/>
            </a:pPr>
            <a:r>
              <a:rPr lang="en-US" altLang="zh-CN" dirty="0">
                <a:solidFill>
                  <a:srgbClr val="000000"/>
                </a:solidFill>
              </a:rPr>
              <a:t>        31                                                                               0 </a:t>
            </a:r>
          </a:p>
          <a:p>
            <a:pPr marL="342900" indent="-342900">
              <a:lnSpc>
                <a:spcPct val="100000"/>
              </a:lnSpc>
              <a:spcBef>
                <a:spcPct val="30000"/>
              </a:spcBef>
              <a:buNone/>
            </a:pPr>
            <a:r>
              <a:rPr lang="en-US" altLang="zh-CN" dirty="0">
                <a:solidFill>
                  <a:srgbClr val="00E0CB"/>
                </a:solidFill>
              </a:rPr>
              <a:t>         </a:t>
            </a:r>
            <a:r>
              <a:rPr lang="en-US" altLang="zh-CN" dirty="0">
                <a:solidFill>
                  <a:srgbClr val="FF6600"/>
                </a:solidFill>
              </a:rPr>
              <a:t>S</a:t>
            </a:r>
            <a:r>
              <a:rPr lang="en-US" altLang="zh-CN" dirty="0">
                <a:solidFill>
                  <a:srgbClr val="00E0CB"/>
                </a:solidFill>
              </a:rPr>
              <a:t>     </a:t>
            </a:r>
            <a:r>
              <a:rPr lang="en-US" altLang="zh-CN" dirty="0">
                <a:solidFill>
                  <a:srgbClr val="CC0000"/>
                </a:solidFill>
              </a:rPr>
              <a:t>Exponent </a:t>
            </a:r>
            <a:r>
              <a:rPr lang="en-US" altLang="zh-CN" dirty="0">
                <a:solidFill>
                  <a:srgbClr val="FD0128"/>
                </a:solidFill>
              </a:rPr>
              <a:t>                     </a:t>
            </a:r>
            <a:r>
              <a:rPr lang="en-US" altLang="zh-CN" dirty="0">
                <a:solidFill>
                  <a:srgbClr val="063DE9"/>
                </a:solidFill>
              </a:rPr>
              <a:t>Significand</a:t>
            </a:r>
            <a:endParaRPr lang="en-US" altLang="zh-CN" dirty="0">
              <a:solidFill>
                <a:srgbClr val="FD0128"/>
              </a:solidFill>
            </a:endParaRPr>
          </a:p>
          <a:p>
            <a:pPr marL="342900" indent="-342900">
              <a:lnSpc>
                <a:spcPct val="100000"/>
              </a:lnSpc>
              <a:spcBef>
                <a:spcPct val="30000"/>
              </a:spcBef>
              <a:buNone/>
            </a:pPr>
            <a:r>
              <a:rPr lang="en-US" altLang="zh-CN" dirty="0">
                <a:solidFill>
                  <a:srgbClr val="000000"/>
                </a:solidFill>
              </a:rPr>
              <a:t>       1 bit      ? bits                             ? bits</a:t>
            </a:r>
          </a:p>
          <a:p>
            <a:pPr marL="342900" indent="-342900">
              <a:lnSpc>
                <a:spcPct val="100000"/>
              </a:lnSpc>
              <a:spcBef>
                <a:spcPct val="30000"/>
              </a:spcBef>
              <a:buNone/>
            </a:pPr>
            <a:r>
              <a:rPr lang="en-US" altLang="zh-CN" dirty="0">
                <a:solidFill>
                  <a:srgbClr val="00E0CB"/>
                </a:solidFill>
              </a:rPr>
              <a:t>     </a:t>
            </a:r>
            <a:r>
              <a:rPr lang="en-US" altLang="zh-CN" dirty="0">
                <a:solidFill>
                  <a:srgbClr val="FF6600"/>
                </a:solidFill>
                <a:ea typeface="黑体" panose="02010609060101010101" pitchFamily="49" charset="-122"/>
              </a:rPr>
              <a:t>S</a:t>
            </a:r>
            <a:r>
              <a:rPr lang="en-US" altLang="zh-CN" dirty="0">
                <a:solidFill>
                  <a:srgbClr val="00E0CB"/>
                </a:solidFill>
                <a:ea typeface="黑体" panose="02010609060101010101" pitchFamily="49" charset="-122"/>
              </a:rPr>
              <a:t> </a:t>
            </a:r>
            <a:r>
              <a:rPr lang="zh-CN" altLang="en-US" dirty="0">
                <a:ea typeface="黑体" panose="02010609060101010101" pitchFamily="49" charset="-122"/>
              </a:rPr>
              <a:t>是符号位（</a:t>
            </a:r>
            <a:r>
              <a:rPr lang="en-US" altLang="zh-CN" dirty="0">
                <a:ea typeface="黑体" panose="02010609060101010101" pitchFamily="49" charset="-122"/>
              </a:rPr>
              <a:t>Sign</a:t>
            </a:r>
            <a:r>
              <a:rPr lang="zh-CN" altLang="en-US" dirty="0">
                <a:ea typeface="黑体" panose="02010609060101010101" pitchFamily="49" charset="-122"/>
              </a:rPr>
              <a:t>）</a:t>
            </a:r>
          </a:p>
          <a:p>
            <a:pPr marL="342900" indent="-342900">
              <a:lnSpc>
                <a:spcPct val="100000"/>
              </a:lnSpc>
              <a:spcBef>
                <a:spcPct val="30000"/>
              </a:spcBef>
              <a:buNone/>
            </a:pPr>
            <a:r>
              <a:rPr lang="en-US" altLang="zh-CN" dirty="0">
                <a:solidFill>
                  <a:srgbClr val="000000"/>
                </a:solidFill>
                <a:ea typeface="黑体" panose="02010609060101010101" pitchFamily="49" charset="-122"/>
              </a:rPr>
              <a:t>    </a:t>
            </a:r>
            <a:r>
              <a:rPr lang="en-US" altLang="zh-CN" dirty="0">
                <a:solidFill>
                  <a:srgbClr val="CC0000"/>
                </a:solidFill>
                <a:ea typeface="黑体" panose="02010609060101010101" pitchFamily="49" charset="-122"/>
              </a:rPr>
              <a:t> Exponent</a:t>
            </a:r>
            <a:r>
              <a:rPr lang="zh-CN" altLang="en-US" dirty="0">
                <a:ea typeface="黑体" panose="02010609060101010101" pitchFamily="49" charset="-122"/>
              </a:rPr>
              <a:t>用移码（增码）来表示</a:t>
            </a:r>
          </a:p>
          <a:p>
            <a:pPr marL="342900" indent="-342900">
              <a:lnSpc>
                <a:spcPct val="100000"/>
              </a:lnSpc>
              <a:spcBef>
                <a:spcPct val="30000"/>
              </a:spcBef>
              <a:buNone/>
            </a:pPr>
            <a:r>
              <a:rPr lang="en-US" altLang="zh-CN" dirty="0">
                <a:solidFill>
                  <a:srgbClr val="063DE9"/>
                </a:solidFill>
                <a:ea typeface="黑体" panose="02010609060101010101" pitchFamily="49" charset="-122"/>
              </a:rPr>
              <a:t>     Significand </a:t>
            </a:r>
            <a:r>
              <a:rPr lang="zh-CN" altLang="en-US" dirty="0">
                <a:solidFill>
                  <a:srgbClr val="000000"/>
                </a:solidFill>
                <a:ea typeface="黑体" panose="02010609060101010101" pitchFamily="49" charset="-122"/>
              </a:rPr>
              <a:t>表示 </a:t>
            </a:r>
            <a:r>
              <a:rPr lang="en-US" altLang="zh-CN" dirty="0">
                <a:solidFill>
                  <a:schemeClr val="accent2"/>
                </a:solidFill>
                <a:ea typeface="黑体" panose="02010609060101010101" pitchFamily="49" charset="-122"/>
              </a:rPr>
              <a:t>xxxxxxxxxxxxx</a:t>
            </a:r>
            <a:r>
              <a:rPr lang="zh-CN" altLang="en-US" dirty="0">
                <a:ea typeface="黑体" panose="02010609060101010101" pitchFamily="49" charset="-122"/>
              </a:rPr>
              <a:t>，尾数部分</a:t>
            </a:r>
          </a:p>
          <a:p>
            <a:pPr marL="342900" indent="-342900">
              <a:lnSpc>
                <a:spcPct val="100000"/>
              </a:lnSpc>
              <a:spcBef>
                <a:spcPct val="30000"/>
              </a:spcBef>
              <a:buNone/>
            </a:pPr>
            <a:r>
              <a:rPr lang="en-US" altLang="zh-CN" dirty="0">
                <a:solidFill>
                  <a:srgbClr val="000000"/>
                </a:solidFill>
                <a:ea typeface="黑体" panose="02010609060101010101" pitchFamily="49" charset="-122"/>
              </a:rPr>
              <a:t>         </a:t>
            </a:r>
            <a:r>
              <a:rPr lang="en-US" altLang="zh-CN" dirty="0">
                <a:solidFill>
                  <a:srgbClr val="990000"/>
                </a:solidFill>
                <a:ea typeface="黑体" panose="02010609060101010101" pitchFamily="49" charset="-122"/>
              </a:rPr>
              <a:t>(</a:t>
            </a:r>
            <a:r>
              <a:rPr lang="zh-CN" altLang="en-US" dirty="0">
                <a:solidFill>
                  <a:srgbClr val="990000"/>
                </a:solidFill>
                <a:ea typeface="黑体" panose="02010609060101010101" pitchFamily="49" charset="-122"/>
              </a:rPr>
              <a:t>基可以是 </a:t>
            </a:r>
            <a:r>
              <a:rPr lang="en-US" altLang="zh-CN" dirty="0">
                <a:solidFill>
                  <a:srgbClr val="990000"/>
                </a:solidFill>
                <a:ea typeface="黑体" panose="02010609060101010101" pitchFamily="49" charset="-122"/>
              </a:rPr>
              <a:t>2/ 4 / 8 / 16</a:t>
            </a:r>
            <a:r>
              <a:rPr lang="zh-CN" altLang="en-US" dirty="0">
                <a:solidFill>
                  <a:srgbClr val="990000"/>
                </a:solidFill>
                <a:ea typeface="黑体" panose="02010609060101010101" pitchFamily="49" charset="-122"/>
              </a:rPr>
              <a:t>，约定信息，无需显式表示 </a:t>
            </a:r>
            <a:r>
              <a:rPr lang="en-US" altLang="zh-CN" dirty="0">
                <a:solidFill>
                  <a:srgbClr val="990000"/>
                </a:solidFill>
                <a:ea typeface="黑体" panose="02010609060101010101" pitchFamily="49" charset="-122"/>
              </a:rPr>
              <a:t>)</a:t>
            </a:r>
          </a:p>
          <a:p>
            <a:pPr marL="342900" indent="-342900">
              <a:lnSpc>
                <a:spcPct val="100000"/>
              </a:lnSpc>
              <a:spcBef>
                <a:spcPct val="30000"/>
              </a:spcBef>
              <a:buNone/>
            </a:pPr>
            <a:r>
              <a:rPr lang="en-US" altLang="zh-CN" dirty="0">
                <a:solidFill>
                  <a:srgbClr val="000000"/>
                </a:solidFill>
                <a:ea typeface="黑体" panose="02010609060101010101" pitchFamily="49" charset="-122"/>
              </a:rPr>
              <a:t>°</a:t>
            </a:r>
            <a:r>
              <a:rPr lang="zh-CN" altLang="en-US" dirty="0">
                <a:solidFill>
                  <a:srgbClr val="000000"/>
                </a:solidFill>
                <a:ea typeface="黑体" panose="02010609060101010101" pitchFamily="49" charset="-122"/>
              </a:rPr>
              <a:t>早期的计算机，各自定义自己的浮点数格式</a:t>
            </a:r>
            <a:endParaRPr lang="en-US" altLang="zh-CN" dirty="0">
              <a:solidFill>
                <a:srgbClr val="000000"/>
              </a:solidFill>
              <a:ea typeface="黑体" panose="02010609060101010101" pitchFamily="49" charset="-122"/>
            </a:endParaRPr>
          </a:p>
        </p:txBody>
      </p:sp>
      <p:grpSp>
        <p:nvGrpSpPr>
          <p:cNvPr id="118787" name="Group 8"/>
          <p:cNvGrpSpPr/>
          <p:nvPr/>
        </p:nvGrpSpPr>
        <p:grpSpPr>
          <a:xfrm>
            <a:off x="833438" y="2427288"/>
            <a:ext cx="6781800" cy="460375"/>
            <a:chOff x="525" y="1319"/>
            <a:chExt cx="4272" cy="290"/>
          </a:xfrm>
        </p:grpSpPr>
        <p:sp>
          <p:nvSpPr>
            <p:cNvPr id="118788" name="Rectangle 4"/>
            <p:cNvSpPr/>
            <p:nvPr/>
          </p:nvSpPr>
          <p:spPr>
            <a:xfrm>
              <a:off x="525" y="1321"/>
              <a:ext cx="4272" cy="288"/>
            </a:xfrm>
            <a:prstGeom prst="rect">
              <a:avLst/>
            </a:prstGeom>
            <a:noFill/>
            <a:ln w="28575" cap="flat" cmpd="sng">
              <a:solidFill>
                <a:schemeClr val="tx1"/>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18789" name="Line 5"/>
            <p:cNvSpPr/>
            <p:nvPr/>
          </p:nvSpPr>
          <p:spPr>
            <a:xfrm>
              <a:off x="813" y="1319"/>
              <a:ext cx="0" cy="288"/>
            </a:xfrm>
            <a:prstGeom prst="line">
              <a:avLst/>
            </a:prstGeom>
            <a:ln w="28575" cap="flat" cmpd="sng">
              <a:solidFill>
                <a:schemeClr val="tx1"/>
              </a:solidFill>
              <a:prstDash val="solid"/>
              <a:miter/>
              <a:headEnd type="none" w="med" len="med"/>
              <a:tailEnd type="none" w="med" len="med"/>
            </a:ln>
          </p:spPr>
        </p:sp>
        <p:sp>
          <p:nvSpPr>
            <p:cNvPr id="118790" name="Line 6"/>
            <p:cNvSpPr/>
            <p:nvPr/>
          </p:nvSpPr>
          <p:spPr>
            <a:xfrm>
              <a:off x="2109" y="1319"/>
              <a:ext cx="0" cy="288"/>
            </a:xfrm>
            <a:prstGeom prst="line">
              <a:avLst/>
            </a:prstGeom>
            <a:ln w="28575" cap="flat" cmpd="sng">
              <a:solidFill>
                <a:schemeClr val="tx1"/>
              </a:solidFill>
              <a:prstDash val="solid"/>
              <a:miter/>
              <a:headEnd type="none" w="med" len="med"/>
              <a:tailEnd type="none" w="med" len="med"/>
            </a:ln>
          </p:spPr>
        </p:sp>
      </p:grpSp>
      <p:sp>
        <p:nvSpPr>
          <p:cNvPr id="304137" name="Text Box 9"/>
          <p:cNvSpPr txBox="1"/>
          <p:nvPr/>
        </p:nvSpPr>
        <p:spPr>
          <a:xfrm>
            <a:off x="604838" y="5770563"/>
            <a:ext cx="6858000" cy="457200"/>
          </a:xfrm>
          <a:prstGeom prst="rect">
            <a:avLst/>
          </a:prstGeom>
          <a:noFill/>
          <a:ln w="12700">
            <a:noFill/>
          </a:ln>
        </p:spPr>
        <p:txBody>
          <a:bodyPr anchor="t" anchorCtr="0">
            <a:spAutoFit/>
          </a:bodyPr>
          <a:lstStyle/>
          <a:p>
            <a:pPr eaLnBrk="0" hangingPunct="0">
              <a:spcBef>
                <a:spcPct val="50000"/>
              </a:spcBef>
            </a:pPr>
            <a:r>
              <a:rPr lang="zh-CN" altLang="en-US" sz="2400" dirty="0">
                <a:solidFill>
                  <a:srgbClr val="CC0000"/>
                </a:solidFill>
                <a:latin typeface="黑体" panose="02010609060101010101" pitchFamily="49" charset="-122"/>
                <a:ea typeface="黑体" panose="02010609060101010101" pitchFamily="49" charset="-122"/>
              </a:rPr>
              <a:t>问题：浮点数表示不统一会带来什么问题？</a:t>
            </a:r>
          </a:p>
        </p:txBody>
      </p:sp>
      <p:sp>
        <p:nvSpPr>
          <p:cNvPr id="304138" name="Text Box 10"/>
          <p:cNvSpPr txBox="1"/>
          <p:nvPr/>
        </p:nvSpPr>
        <p:spPr>
          <a:xfrm>
            <a:off x="5589588" y="433388"/>
            <a:ext cx="3336925" cy="1463675"/>
          </a:xfrm>
          <a:prstGeom prst="rect">
            <a:avLst/>
          </a:prstGeom>
          <a:solidFill>
            <a:srgbClr val="FFFFFF"/>
          </a:solidFill>
          <a:ln w="12700">
            <a:noFill/>
          </a:ln>
        </p:spPr>
        <p:txBody>
          <a:bodyPr anchor="t" anchorCtr="0">
            <a:spAutoFit/>
          </a:bodyPr>
          <a:lstStyle/>
          <a:p>
            <a:pPr eaLnBrk="0" hangingPunct="0">
              <a:spcBef>
                <a:spcPct val="50000"/>
              </a:spcBef>
            </a:pPr>
            <a:r>
              <a:rPr lang="zh-CN" altLang="en-US" sz="2000" dirty="0">
                <a:solidFill>
                  <a:srgbClr val="FF0066"/>
                </a:solidFill>
                <a:latin typeface="黑体" panose="02010609060101010101" pitchFamily="49" charset="-122"/>
                <a:ea typeface="黑体" panose="02010609060101010101" pitchFamily="49" charset="-122"/>
              </a:rPr>
              <a:t>规定：</a:t>
            </a:r>
            <a:r>
              <a:rPr lang="zh-CN" altLang="en-US" sz="2000" dirty="0">
                <a:solidFill>
                  <a:srgbClr val="3333FF"/>
                </a:solidFill>
                <a:latin typeface="黑体" panose="02010609060101010101" pitchFamily="49" charset="-122"/>
                <a:ea typeface="黑体" panose="02010609060101010101" pitchFamily="49" charset="-122"/>
              </a:rPr>
              <a:t>小数点前总是</a:t>
            </a:r>
            <a:r>
              <a:rPr lang="zh-CN" altLang="en-US" sz="2000" dirty="0">
                <a:solidFill>
                  <a:srgbClr val="3333FF"/>
                </a:solidFill>
                <a:latin typeface="Times New Roman" panose="02020603050405020304" pitchFamily="18" charset="0"/>
                <a:ea typeface="黑体" panose="02010609060101010101" pitchFamily="49" charset="-122"/>
              </a:rPr>
              <a:t>“</a:t>
            </a:r>
            <a:r>
              <a:rPr lang="en-US" altLang="zh-CN" sz="2000" dirty="0">
                <a:solidFill>
                  <a:srgbClr val="3333FF"/>
                </a:solidFill>
                <a:latin typeface="黑体" panose="02010609060101010101" pitchFamily="49" charset="-122"/>
                <a:ea typeface="黑体" panose="02010609060101010101" pitchFamily="49" charset="-122"/>
              </a:rPr>
              <a:t>1</a:t>
            </a:r>
            <a:r>
              <a:rPr lang="en-US" altLang="zh-CN" sz="2000" dirty="0">
                <a:solidFill>
                  <a:srgbClr val="3333FF"/>
                </a:solidFill>
                <a:latin typeface="Times New Roman" panose="02020603050405020304" pitchFamily="18" charset="0"/>
                <a:ea typeface="黑体" panose="02010609060101010101" pitchFamily="49" charset="-122"/>
              </a:rPr>
              <a:t>”</a:t>
            </a:r>
            <a:r>
              <a:rPr lang="zh-CN" altLang="en-US" sz="2000" dirty="0">
                <a:solidFill>
                  <a:srgbClr val="3333FF"/>
                </a:solidFill>
                <a:latin typeface="黑体" panose="02010609060101010101" pitchFamily="49" charset="-122"/>
                <a:ea typeface="黑体" panose="02010609060101010101" pitchFamily="49" charset="-122"/>
              </a:rPr>
              <a:t>，故可隐含表示</a:t>
            </a:r>
          </a:p>
          <a:p>
            <a:pPr eaLnBrk="0" hangingPunct="0">
              <a:spcBef>
                <a:spcPct val="50000"/>
              </a:spcBef>
            </a:pPr>
            <a:r>
              <a:rPr lang="zh-CN" altLang="en-US" sz="2000" dirty="0">
                <a:solidFill>
                  <a:srgbClr val="009242"/>
                </a:solidFill>
                <a:latin typeface="黑体" panose="02010609060101010101" pitchFamily="49" charset="-122"/>
                <a:ea typeface="黑体" panose="02010609060101010101" pitchFamily="49" charset="-122"/>
              </a:rPr>
              <a:t>注意：和前面例子的规定不太一样</a:t>
            </a:r>
            <a:r>
              <a:rPr lang="en-US" altLang="zh-CN" sz="2000" dirty="0">
                <a:solidFill>
                  <a:srgbClr val="009242"/>
                </a:solidFill>
                <a:latin typeface="黑体" panose="02010609060101010101" pitchFamily="49" charset="-122"/>
                <a:ea typeface="黑体" panose="02010609060101010101" pitchFamily="49" charset="-122"/>
              </a:rPr>
              <a:t>,</a:t>
            </a:r>
            <a:r>
              <a:rPr lang="zh-CN" altLang="en-US" sz="2000" dirty="0">
                <a:solidFill>
                  <a:srgbClr val="009242"/>
                </a:solidFill>
                <a:latin typeface="黑体" panose="02010609060101010101" pitchFamily="49" charset="-122"/>
                <a:ea typeface="黑体" panose="02010609060101010101" pitchFamily="49" charset="-122"/>
              </a:rPr>
              <a:t>显然这里更合理</a:t>
            </a:r>
            <a:r>
              <a:rPr lang="en-US" altLang="zh-CN" sz="2000" dirty="0">
                <a:solidFill>
                  <a:srgbClr val="009242"/>
                </a:solidFill>
                <a:latin typeface="黑体" panose="02010609060101010101" pitchFamily="49" charset="-122"/>
                <a:ea typeface="黑体" panose="02010609060101010101" pitchFamily="49" charset="-122"/>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04138"/>
                                        </p:tgtEl>
                                        <p:attrNameLst>
                                          <p:attrName>style.visibility</p:attrName>
                                        </p:attrNameLst>
                                      </p:cBhvr>
                                      <p:to>
                                        <p:strVal val="visible"/>
                                      </p:to>
                                    </p:set>
                                    <p:animEffect transition="in" filter="blinds(horizontal)">
                                      <p:cBhvr>
                                        <p:cTn id="7" dur="500"/>
                                        <p:tgtEl>
                                          <p:spTgt spid="30413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04131">
                                            <p:txEl>
                                              <p:pRg st="6" end="6"/>
                                            </p:txEl>
                                          </p:spTgt>
                                        </p:tgtEl>
                                        <p:attrNameLst>
                                          <p:attrName>style.visibility</p:attrName>
                                        </p:attrNameLst>
                                      </p:cBhvr>
                                      <p:to>
                                        <p:strVal val="visible"/>
                                      </p:to>
                                    </p:set>
                                    <p:animEffect transition="in" filter="blinds(horizontal)">
                                      <p:cBhvr>
                                        <p:cTn id="12" dur="500"/>
                                        <p:tgtEl>
                                          <p:spTgt spid="304131">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04131">
                                            <p:txEl>
                                              <p:pRg st="7" end="7"/>
                                            </p:txEl>
                                          </p:spTgt>
                                        </p:tgtEl>
                                        <p:attrNameLst>
                                          <p:attrName>style.visibility</p:attrName>
                                        </p:attrNameLst>
                                      </p:cBhvr>
                                      <p:to>
                                        <p:strVal val="visible"/>
                                      </p:to>
                                    </p:set>
                                    <p:animEffect transition="in" filter="blinds(horizontal)">
                                      <p:cBhvr>
                                        <p:cTn id="17" dur="500"/>
                                        <p:tgtEl>
                                          <p:spTgt spid="304131">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04131">
                                            <p:txEl>
                                              <p:pRg st="8" end="8"/>
                                            </p:txEl>
                                          </p:spTgt>
                                        </p:tgtEl>
                                        <p:attrNameLst>
                                          <p:attrName>style.visibility</p:attrName>
                                        </p:attrNameLst>
                                      </p:cBhvr>
                                      <p:to>
                                        <p:strVal val="visible"/>
                                      </p:to>
                                    </p:set>
                                    <p:animEffect transition="in" filter="blinds(horizontal)">
                                      <p:cBhvr>
                                        <p:cTn id="22" dur="500"/>
                                        <p:tgtEl>
                                          <p:spTgt spid="304131">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04131">
                                            <p:txEl>
                                              <p:pRg st="9" end="9"/>
                                            </p:txEl>
                                          </p:spTgt>
                                        </p:tgtEl>
                                        <p:attrNameLst>
                                          <p:attrName>style.visibility</p:attrName>
                                        </p:attrNameLst>
                                      </p:cBhvr>
                                      <p:to>
                                        <p:strVal val="visible"/>
                                      </p:to>
                                    </p:set>
                                    <p:animEffect transition="in" filter="blinds(horizontal)">
                                      <p:cBhvr>
                                        <p:cTn id="27" dur="500"/>
                                        <p:tgtEl>
                                          <p:spTgt spid="304131">
                                            <p:txEl>
                                              <p:pRg st="9" end="9"/>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04131">
                                            <p:txEl>
                                              <p:pRg st="10" end="10"/>
                                            </p:txEl>
                                          </p:spTgt>
                                        </p:tgtEl>
                                        <p:attrNameLst>
                                          <p:attrName>style.visibility</p:attrName>
                                        </p:attrNameLst>
                                      </p:cBhvr>
                                      <p:to>
                                        <p:strVal val="visible"/>
                                      </p:to>
                                    </p:set>
                                    <p:animEffect transition="in" filter="blinds(horizontal)">
                                      <p:cBhvr>
                                        <p:cTn id="32" dur="500"/>
                                        <p:tgtEl>
                                          <p:spTgt spid="304131">
                                            <p:txEl>
                                              <p:pRg st="10" end="1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04137"/>
                                        </p:tgtEl>
                                        <p:attrNameLst>
                                          <p:attrName>style.visibility</p:attrName>
                                        </p:attrNameLst>
                                      </p:cBhvr>
                                      <p:to>
                                        <p:strVal val="visible"/>
                                      </p:to>
                                    </p:set>
                                    <p:animEffect transition="in" filter="blinds(horizontal)">
                                      <p:cBhvr>
                                        <p:cTn id="37" dur="500"/>
                                        <p:tgtEl>
                                          <p:spTgt spid="304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4137" grpId="0"/>
      <p:bldP spid="304138"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2"/>
          <p:cNvSpPr>
            <a:spLocks noGrp="1"/>
          </p:cNvSpPr>
          <p:nvPr>
            <p:ph type="title"/>
          </p:nvPr>
        </p:nvSpPr>
        <p:spPr>
          <a:xfrm>
            <a:off x="1028700" y="166688"/>
            <a:ext cx="7577138" cy="474662"/>
          </a:xfrm>
        </p:spPr>
        <p:txBody>
          <a:bodyPr vert="horz" wrap="square" lIns="63500" tIns="25400" rIns="63500" bIns="25400" anchor="t" anchorCtr="0">
            <a:spAutoFit/>
          </a:bodyPr>
          <a:lstStyle/>
          <a:p>
            <a:r>
              <a:rPr lang="zh-CN" altLang="en-US" dirty="0">
                <a:ea typeface="宋体" panose="02010600030101010101" pitchFamily="2" charset="-122"/>
              </a:rPr>
              <a:t>“</a:t>
            </a:r>
            <a:r>
              <a:rPr lang="en-US" altLang="zh-CN" dirty="0">
                <a:ea typeface="宋体" panose="02010600030101010101" pitchFamily="2" charset="-122"/>
              </a:rPr>
              <a:t>Father” of the IEEE 754 standard</a:t>
            </a:r>
          </a:p>
        </p:txBody>
      </p:sp>
      <p:sp>
        <p:nvSpPr>
          <p:cNvPr id="308227" name="Rectangle 3"/>
          <p:cNvSpPr>
            <a:spLocks noGrp="1"/>
          </p:cNvSpPr>
          <p:nvPr>
            <p:ph idx="1"/>
          </p:nvPr>
        </p:nvSpPr>
        <p:spPr>
          <a:xfrm>
            <a:off x="476250" y="2414588"/>
            <a:ext cx="5245100" cy="415925"/>
          </a:xfrm>
        </p:spPr>
        <p:txBody>
          <a:bodyPr vert="horz" wrap="square" lIns="63500" tIns="25400" rIns="63500" bIns="25400" anchor="t" anchorCtr="0">
            <a:spAutoFit/>
          </a:bodyPr>
          <a:lstStyle/>
          <a:p>
            <a:pPr marL="342900" indent="-342900">
              <a:buNone/>
            </a:pPr>
            <a:r>
              <a:rPr lang="zh-CN" altLang="en-US" sz="2000" dirty="0">
                <a:solidFill>
                  <a:srgbClr val="000000"/>
                </a:solidFill>
                <a:latin typeface="黑体" panose="02010609060101010101" pitchFamily="49" charset="-122"/>
                <a:ea typeface="黑体" panose="02010609060101010101" pitchFamily="49" charset="-122"/>
              </a:rPr>
              <a:t>现在所有计算机都采用</a:t>
            </a:r>
            <a:r>
              <a:rPr lang="en-US" altLang="zh-CN" sz="2000" dirty="0">
                <a:solidFill>
                  <a:srgbClr val="000000"/>
                </a:solidFill>
                <a:latin typeface="黑体" panose="02010609060101010101" pitchFamily="49" charset="-122"/>
                <a:ea typeface="黑体" panose="02010609060101010101" pitchFamily="49" charset="-122"/>
              </a:rPr>
              <a:t>IEEE 754</a:t>
            </a:r>
            <a:r>
              <a:rPr lang="zh-CN" altLang="en-US" sz="2000" dirty="0">
                <a:solidFill>
                  <a:srgbClr val="000000"/>
                </a:solidFill>
                <a:latin typeface="黑体" panose="02010609060101010101" pitchFamily="49" charset="-122"/>
                <a:ea typeface="黑体" panose="02010609060101010101" pitchFamily="49" charset="-122"/>
              </a:rPr>
              <a:t>来表示浮点数</a:t>
            </a:r>
            <a:endParaRPr lang="zh-CN" altLang="en-US" dirty="0">
              <a:latin typeface="黑体" panose="02010609060101010101" pitchFamily="49" charset="-122"/>
              <a:ea typeface="黑体" panose="02010609060101010101" pitchFamily="49" charset="-122"/>
            </a:endParaRPr>
          </a:p>
        </p:txBody>
      </p:sp>
      <p:sp>
        <p:nvSpPr>
          <p:cNvPr id="308232" name="Rectangle 8"/>
          <p:cNvSpPr/>
          <p:nvPr/>
        </p:nvSpPr>
        <p:spPr>
          <a:xfrm>
            <a:off x="485775" y="1520825"/>
            <a:ext cx="6070600" cy="396875"/>
          </a:xfrm>
          <a:prstGeom prst="rect">
            <a:avLst/>
          </a:prstGeom>
          <a:noFill/>
          <a:ln w="12700">
            <a:noFill/>
          </a:ln>
        </p:spPr>
        <p:txBody>
          <a:bodyPr wrap="none" anchor="t" anchorCtr="0">
            <a:spAutoFit/>
          </a:bodyPr>
          <a:lstStyle/>
          <a:p>
            <a:pPr eaLnBrk="0" hangingPunct="0"/>
            <a:r>
              <a:rPr lang="en-US" altLang="zh-CN" sz="2000" dirty="0">
                <a:latin typeface="黑体" panose="02010609060101010101" pitchFamily="49" charset="-122"/>
                <a:ea typeface="黑体" panose="02010609060101010101" pitchFamily="49" charset="-122"/>
              </a:rPr>
              <a:t>1970</a:t>
            </a:r>
            <a:r>
              <a:rPr lang="zh-CN" altLang="en-US" sz="2000" dirty="0">
                <a:latin typeface="黑体" panose="02010609060101010101" pitchFamily="49" charset="-122"/>
                <a:ea typeface="黑体" panose="02010609060101010101" pitchFamily="49" charset="-122"/>
              </a:rPr>
              <a:t>年代后期</a:t>
            </a:r>
            <a:r>
              <a:rPr lang="en-US" altLang="zh-CN" sz="2000" dirty="0">
                <a:latin typeface="黑体" panose="02010609060101010101" pitchFamily="49" charset="-122"/>
                <a:ea typeface="黑体" panose="02010609060101010101" pitchFamily="49" charset="-122"/>
              </a:rPr>
              <a:t>, IEEE</a:t>
            </a:r>
            <a:r>
              <a:rPr lang="zh-CN" altLang="en-US" sz="2000" dirty="0">
                <a:latin typeface="黑体" panose="02010609060101010101" pitchFamily="49" charset="-122"/>
                <a:ea typeface="黑体" panose="02010609060101010101" pitchFamily="49" charset="-122"/>
              </a:rPr>
              <a:t>成立委员会着手制定浮点数标准</a:t>
            </a:r>
          </a:p>
        </p:txBody>
      </p:sp>
      <p:sp>
        <p:nvSpPr>
          <p:cNvPr id="308233" name="Rectangle 9"/>
          <p:cNvSpPr/>
          <p:nvPr/>
        </p:nvSpPr>
        <p:spPr>
          <a:xfrm>
            <a:off x="465138" y="1970088"/>
            <a:ext cx="4538662" cy="396875"/>
          </a:xfrm>
          <a:prstGeom prst="rect">
            <a:avLst/>
          </a:prstGeom>
          <a:noFill/>
          <a:ln w="12700">
            <a:noFill/>
          </a:ln>
        </p:spPr>
        <p:txBody>
          <a:bodyPr wrap="none" anchor="t" anchorCtr="0">
            <a:spAutoFit/>
          </a:bodyPr>
          <a:lstStyle/>
          <a:p>
            <a:pPr eaLnBrk="0" hangingPunct="0"/>
            <a:r>
              <a:rPr lang="en-US" altLang="zh-CN" sz="2000" dirty="0">
                <a:latin typeface="黑体" panose="02010609060101010101" pitchFamily="49" charset="-122"/>
                <a:ea typeface="黑体" panose="02010609060101010101" pitchFamily="49" charset="-122"/>
              </a:rPr>
              <a:t>1985</a:t>
            </a:r>
            <a:r>
              <a:rPr lang="zh-CN" altLang="en-US" sz="2000" dirty="0">
                <a:latin typeface="黑体" panose="02010609060101010101" pitchFamily="49" charset="-122"/>
                <a:ea typeface="黑体" panose="02010609060101010101" pitchFamily="49" charset="-122"/>
              </a:rPr>
              <a:t>年完成浮点数标准</a:t>
            </a:r>
            <a:r>
              <a:rPr lang="en-US" altLang="zh-CN" sz="2000" dirty="0">
                <a:latin typeface="黑体" panose="02010609060101010101" pitchFamily="49" charset="-122"/>
                <a:ea typeface="黑体" panose="02010609060101010101" pitchFamily="49" charset="-122"/>
              </a:rPr>
              <a:t>IEEE 754</a:t>
            </a:r>
            <a:r>
              <a:rPr lang="zh-CN" altLang="en-US" sz="2000" dirty="0">
                <a:latin typeface="黑体" panose="02010609060101010101" pitchFamily="49" charset="-122"/>
                <a:ea typeface="黑体" panose="02010609060101010101" pitchFamily="49" charset="-122"/>
              </a:rPr>
              <a:t>的制定</a:t>
            </a:r>
          </a:p>
        </p:txBody>
      </p:sp>
      <p:grpSp>
        <p:nvGrpSpPr>
          <p:cNvPr id="2" name="Group 12"/>
          <p:cNvGrpSpPr/>
          <p:nvPr/>
        </p:nvGrpSpPr>
        <p:grpSpPr>
          <a:xfrm>
            <a:off x="165100" y="2681288"/>
            <a:ext cx="8907463" cy="3781425"/>
            <a:chOff x="104" y="1689"/>
            <a:chExt cx="5611" cy="2382"/>
          </a:xfrm>
        </p:grpSpPr>
        <p:pic>
          <p:nvPicPr>
            <p:cNvPr id="120838" name="Picture 4"/>
            <p:cNvPicPr>
              <a:picLocks noChangeAspect="1"/>
            </p:cNvPicPr>
            <p:nvPr/>
          </p:nvPicPr>
          <p:blipFill>
            <a:blip r:embed="rId3"/>
            <a:stretch>
              <a:fillRect/>
            </a:stretch>
          </p:blipFill>
          <p:spPr>
            <a:xfrm>
              <a:off x="3927" y="1689"/>
              <a:ext cx="1788" cy="2382"/>
            </a:xfrm>
            <a:prstGeom prst="rect">
              <a:avLst/>
            </a:prstGeom>
            <a:noFill/>
            <a:ln w="9525">
              <a:noFill/>
            </a:ln>
          </p:spPr>
        </p:pic>
        <p:pic>
          <p:nvPicPr>
            <p:cNvPr id="120839" name="Picture 5"/>
            <p:cNvPicPr>
              <a:picLocks noChangeAspect="1"/>
            </p:cNvPicPr>
            <p:nvPr/>
          </p:nvPicPr>
          <p:blipFill>
            <a:blip r:embed="rId4"/>
            <a:stretch>
              <a:fillRect/>
            </a:stretch>
          </p:blipFill>
          <p:spPr>
            <a:xfrm>
              <a:off x="387" y="2300"/>
              <a:ext cx="3139" cy="1164"/>
            </a:xfrm>
            <a:prstGeom prst="rect">
              <a:avLst/>
            </a:prstGeom>
            <a:noFill/>
            <a:ln w="9525">
              <a:noFill/>
            </a:ln>
          </p:spPr>
        </p:pic>
        <p:sp>
          <p:nvSpPr>
            <p:cNvPr id="120840" name="Text Box 6"/>
            <p:cNvSpPr txBox="1"/>
            <p:nvPr/>
          </p:nvSpPr>
          <p:spPr>
            <a:xfrm>
              <a:off x="3264" y="3696"/>
              <a:ext cx="2352" cy="327"/>
            </a:xfrm>
            <a:prstGeom prst="rect">
              <a:avLst/>
            </a:prstGeom>
            <a:solidFill>
              <a:schemeClr val="bg1"/>
            </a:solidFill>
            <a:ln w="9525">
              <a:noFill/>
            </a:ln>
          </p:spPr>
          <p:txBody>
            <a:bodyPr anchor="t" anchorCtr="0">
              <a:spAutoFit/>
            </a:bodyPr>
            <a:lstStyle/>
            <a:p>
              <a:pPr>
                <a:spcBef>
                  <a:spcPct val="50000"/>
                </a:spcBef>
              </a:pPr>
              <a:r>
                <a:rPr lang="en-US" altLang="zh-CN" sz="2800" dirty="0">
                  <a:latin typeface="Tahoma" panose="020B0604030504040204" pitchFamily="34" charset="0"/>
                </a:rPr>
                <a:t>Prof. William Kahan</a:t>
              </a:r>
              <a:r>
                <a:rPr lang="en-US" altLang="zh-CN" sz="2800" b="0" dirty="0">
                  <a:latin typeface="Tahoma" panose="020B0604030504040204" pitchFamily="34" charset="0"/>
                </a:rPr>
                <a:t> </a:t>
              </a:r>
            </a:p>
          </p:txBody>
        </p:sp>
        <p:sp>
          <p:nvSpPr>
            <p:cNvPr id="120841" name="Rectangle 7"/>
            <p:cNvSpPr/>
            <p:nvPr/>
          </p:nvSpPr>
          <p:spPr>
            <a:xfrm>
              <a:off x="284" y="3401"/>
              <a:ext cx="2925" cy="518"/>
            </a:xfrm>
            <a:prstGeom prst="rect">
              <a:avLst/>
            </a:prstGeom>
            <a:noFill/>
            <a:ln w="9525">
              <a:noFill/>
            </a:ln>
          </p:spPr>
          <p:txBody>
            <a:bodyPr anchor="t" anchorCtr="0">
              <a:spAutoFit/>
            </a:bodyPr>
            <a:lstStyle/>
            <a:p>
              <a:r>
                <a:rPr lang="en-US" altLang="zh-CN" sz="2400" b="0" dirty="0">
                  <a:solidFill>
                    <a:schemeClr val="tx2"/>
                  </a:solidFill>
                  <a:latin typeface="Arial" panose="020B0604020202020204" pitchFamily="34" charset="0"/>
                </a:rPr>
                <a:t>www.cs.berkeley.edu/~wkahan/</a:t>
              </a:r>
            </a:p>
            <a:p>
              <a:r>
                <a:rPr lang="en-US" altLang="zh-CN" sz="2400" b="0" dirty="0">
                  <a:solidFill>
                    <a:schemeClr val="tx2"/>
                  </a:solidFill>
                  <a:latin typeface="Arial" panose="020B0604020202020204" pitchFamily="34" charset="0"/>
                </a:rPr>
                <a:t>ieee754status/754story.html</a:t>
              </a:r>
              <a:endParaRPr lang="en-US" altLang="zh-CN" sz="2400" b="0" dirty="0">
                <a:solidFill>
                  <a:schemeClr val="tx2"/>
                </a:solidFill>
                <a:latin typeface="Arial" panose="020B0604020202020204" pitchFamily="34" charset="0"/>
                <a:ea typeface="Arial" panose="020B0604020202020204" pitchFamily="34" charset="0"/>
              </a:endParaRPr>
            </a:p>
          </p:txBody>
        </p:sp>
        <p:sp>
          <p:nvSpPr>
            <p:cNvPr id="120842" name="Rectangle 10"/>
            <p:cNvSpPr/>
            <p:nvPr/>
          </p:nvSpPr>
          <p:spPr>
            <a:xfrm>
              <a:off x="104" y="1850"/>
              <a:ext cx="3857" cy="634"/>
            </a:xfrm>
            <a:prstGeom prst="rect">
              <a:avLst/>
            </a:prstGeom>
            <a:noFill/>
            <a:ln w="12700">
              <a:noFill/>
            </a:ln>
          </p:spPr>
          <p:txBody>
            <a:bodyPr anchor="t" anchorCtr="0">
              <a:spAutoFit/>
            </a:bodyPr>
            <a:lstStyle/>
            <a:p>
              <a:pPr eaLnBrk="0" hangingPunct="0"/>
              <a:r>
                <a:rPr lang="en-US" altLang="zh-CN" sz="2000" dirty="0">
                  <a:latin typeface="Arial" panose="020B0604020202020204" pitchFamily="34" charset="0"/>
                </a:rPr>
                <a:t>This standard was primarily the work of one person, UC Berkeley math professor William Kahan.</a:t>
              </a:r>
              <a:endParaRPr lang="zh-CN" altLang="en-US" sz="2000" dirty="0">
                <a:latin typeface="Arial" panose="020B0604020202020204" pitchFamily="34" charset="0"/>
                <a:ea typeface="Arial" panose="020B0604020202020204" pitchFamily="34" charset="0"/>
              </a:endParaRPr>
            </a:p>
          </p:txBody>
        </p:sp>
      </p:grpSp>
      <p:sp>
        <p:nvSpPr>
          <p:cNvPr id="120843" name="Rectangle 11"/>
          <p:cNvSpPr/>
          <p:nvPr/>
        </p:nvSpPr>
        <p:spPr>
          <a:xfrm>
            <a:off x="269875" y="763588"/>
            <a:ext cx="8262938" cy="701675"/>
          </a:xfrm>
          <a:prstGeom prst="rect">
            <a:avLst/>
          </a:prstGeom>
          <a:noFill/>
          <a:ln w="12700">
            <a:noFill/>
          </a:ln>
        </p:spPr>
        <p:txBody>
          <a:bodyPr anchor="t" anchorCtr="0">
            <a:spAutoFit/>
          </a:bodyPr>
          <a:lstStyle/>
          <a:p>
            <a:pPr eaLnBrk="0" hangingPunct="0"/>
            <a:r>
              <a:rPr lang="zh-CN" altLang="en-US" dirty="0">
                <a:solidFill>
                  <a:srgbClr val="000000"/>
                </a:solidFill>
                <a:latin typeface="Times New Roman" panose="02020603050405020304" pitchFamily="18" charset="0"/>
                <a:ea typeface="宋体" panose="02010600030101010101" pitchFamily="2" charset="-122"/>
              </a:rPr>
              <a:t>     </a:t>
            </a:r>
            <a:r>
              <a:rPr lang="zh-CN" altLang="en-US" sz="2000" dirty="0">
                <a:solidFill>
                  <a:srgbClr val="000000"/>
                </a:solidFill>
                <a:latin typeface="黑体" panose="02010609060101010101" pitchFamily="49" charset="-122"/>
                <a:ea typeface="黑体" panose="02010609060101010101" pitchFamily="49" charset="-122"/>
              </a:rPr>
              <a:t>直到</a:t>
            </a:r>
            <a:r>
              <a:rPr lang="en-US" altLang="zh-CN" sz="2000" dirty="0">
                <a:solidFill>
                  <a:srgbClr val="000000"/>
                </a:solidFill>
                <a:latin typeface="黑体" panose="02010609060101010101" pitchFamily="49" charset="-122"/>
                <a:ea typeface="黑体" panose="02010609060101010101" pitchFamily="49" charset="-122"/>
              </a:rPr>
              <a:t>80</a:t>
            </a:r>
            <a:r>
              <a:rPr lang="zh-CN" altLang="en-US" sz="2000" dirty="0">
                <a:solidFill>
                  <a:srgbClr val="000000"/>
                </a:solidFill>
                <a:latin typeface="黑体" panose="02010609060101010101" pitchFamily="49" charset="-122"/>
                <a:ea typeface="黑体" panose="02010609060101010101" pitchFamily="49" charset="-122"/>
              </a:rPr>
              <a:t>年代初，各个机器内部的浮点数表示格式还没有统一</a:t>
            </a:r>
            <a:endParaRPr lang="zh-CN" altLang="en-US" sz="2000" b="0" dirty="0">
              <a:solidFill>
                <a:srgbClr val="000000"/>
              </a:solidFill>
              <a:latin typeface="黑体" panose="02010609060101010101" pitchFamily="49" charset="-122"/>
              <a:ea typeface="黑体" panose="02010609060101010101" pitchFamily="49" charset="-122"/>
            </a:endParaRPr>
          </a:p>
          <a:p>
            <a:pPr eaLnBrk="0" hangingPunct="0"/>
            <a:r>
              <a:rPr lang="zh-CN" altLang="en-US" sz="2000" b="0" dirty="0">
                <a:solidFill>
                  <a:srgbClr val="000000"/>
                </a:solidFill>
                <a:latin typeface="黑体" panose="02010609060101010101" pitchFamily="49" charset="-122"/>
                <a:ea typeface="黑体" panose="02010609060101010101" pitchFamily="49" charset="-122"/>
              </a:rPr>
              <a:t>  </a:t>
            </a:r>
            <a:r>
              <a:rPr lang="zh-CN" altLang="en-US" sz="2000" dirty="0">
                <a:solidFill>
                  <a:srgbClr val="000000"/>
                </a:solidFill>
                <a:latin typeface="黑体" panose="02010609060101010101" pitchFamily="49" charset="-122"/>
                <a:ea typeface="黑体" panose="02010609060101010101" pitchFamily="49" charset="-122"/>
              </a:rPr>
              <a:t>因而相互不兼容，机器之间传送数据时，带来麻烦</a:t>
            </a:r>
            <a:r>
              <a:rPr lang="zh-CN" altLang="en-US" sz="2000" dirty="0">
                <a:latin typeface="黑体" panose="02010609060101010101" pitchFamily="49" charset="-122"/>
                <a:ea typeface="黑体" panose="02010609060101010101" pitchFamily="49" charset="-122"/>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08232"/>
                                        </p:tgtEl>
                                        <p:attrNameLst>
                                          <p:attrName>style.visibility</p:attrName>
                                        </p:attrNameLst>
                                      </p:cBhvr>
                                      <p:to>
                                        <p:strVal val="visible"/>
                                      </p:to>
                                    </p:set>
                                    <p:animEffect transition="in" filter="blinds(horizontal)">
                                      <p:cBhvr>
                                        <p:cTn id="7" dur="500"/>
                                        <p:tgtEl>
                                          <p:spTgt spid="30823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08233"/>
                                        </p:tgtEl>
                                        <p:attrNameLst>
                                          <p:attrName>style.visibility</p:attrName>
                                        </p:attrNameLst>
                                      </p:cBhvr>
                                      <p:to>
                                        <p:strVal val="visible"/>
                                      </p:to>
                                    </p:set>
                                    <p:animEffect transition="in" filter="blinds(horizontal)">
                                      <p:cBhvr>
                                        <p:cTn id="10" dur="500"/>
                                        <p:tgtEl>
                                          <p:spTgt spid="308233"/>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08227">
                                            <p:txEl>
                                              <p:pRg st="0" end="0"/>
                                            </p:txEl>
                                          </p:spTgt>
                                        </p:tgtEl>
                                        <p:attrNameLst>
                                          <p:attrName>style.visibility</p:attrName>
                                        </p:attrNameLst>
                                      </p:cBhvr>
                                      <p:to>
                                        <p:strVal val="visible"/>
                                      </p:to>
                                    </p:set>
                                    <p:animEffect transition="in" filter="blinds(horizontal)">
                                      <p:cBhvr>
                                        <p:cTn id="13" dur="500"/>
                                        <p:tgtEl>
                                          <p:spTgt spid="308227">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8227" grpId="0" build="p"/>
      <p:bldP spid="308232" grpId="0"/>
      <p:bldP spid="308233"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Rectangle 2"/>
          <p:cNvSpPr>
            <a:spLocks noGrp="1"/>
          </p:cNvSpPr>
          <p:nvPr>
            <p:ph type="title"/>
          </p:nvPr>
        </p:nvSpPr>
        <p:spPr>
          <a:xfrm>
            <a:off x="503238" y="144463"/>
            <a:ext cx="7634287" cy="1016000"/>
          </a:xfrm>
        </p:spPr>
        <p:txBody>
          <a:bodyPr vert="horz" wrap="square" lIns="63500" tIns="25400" rIns="63500" bIns="25400" anchor="t" anchorCtr="0">
            <a:spAutoFit/>
          </a:bodyPr>
          <a:lstStyle/>
          <a:p>
            <a:pPr algn="ctr">
              <a:buNone/>
            </a:pPr>
            <a:r>
              <a:rPr lang="en-US" altLang="zh-CN" sz="3600" dirty="0">
                <a:solidFill>
                  <a:srgbClr val="CC3300"/>
                </a:solidFill>
              </a:rPr>
              <a:t>IEEE 754 Floating Point Standard</a:t>
            </a:r>
          </a:p>
        </p:txBody>
      </p:sp>
      <p:sp>
        <p:nvSpPr>
          <p:cNvPr id="122882" name="Rectangle 3"/>
          <p:cNvSpPr>
            <a:spLocks noGrp="1"/>
          </p:cNvSpPr>
          <p:nvPr>
            <p:ph idx="1"/>
          </p:nvPr>
        </p:nvSpPr>
        <p:spPr>
          <a:xfrm>
            <a:off x="503238" y="903288"/>
            <a:ext cx="8159750" cy="1785937"/>
          </a:xfrm>
        </p:spPr>
        <p:txBody>
          <a:bodyPr vert="horz" wrap="square" lIns="63500" tIns="25400" rIns="63500" bIns="25400" anchor="t" anchorCtr="0">
            <a:spAutoFit/>
          </a:bodyPr>
          <a:lstStyle/>
          <a:p>
            <a:pPr marL="342900" indent="-342900">
              <a:lnSpc>
                <a:spcPct val="90000"/>
              </a:lnSpc>
              <a:buNone/>
            </a:pPr>
            <a:r>
              <a:rPr lang="zh-CN" altLang="en-US" sz="2000" b="0" dirty="0"/>
              <a:t>    </a:t>
            </a:r>
          </a:p>
          <a:p>
            <a:pPr marL="342900" indent="-342900">
              <a:lnSpc>
                <a:spcPct val="90000"/>
              </a:lnSpc>
              <a:buNone/>
            </a:pPr>
            <a:r>
              <a:rPr lang="en-US" altLang="zh-CN" sz="2400" dirty="0"/>
              <a:t>Single Precision </a:t>
            </a:r>
            <a:r>
              <a:rPr lang="en-US" altLang="zh-CN" sz="2400" dirty="0">
                <a:solidFill>
                  <a:srgbClr val="000000"/>
                </a:solidFill>
              </a:rPr>
              <a:t>： ( </a:t>
            </a:r>
            <a:r>
              <a:rPr lang="en-US" altLang="zh-CN" sz="2400" dirty="0">
                <a:solidFill>
                  <a:srgbClr val="990000"/>
                </a:solidFill>
              </a:rPr>
              <a:t>Double Precision is similar </a:t>
            </a:r>
            <a:r>
              <a:rPr lang="en-US" altLang="zh-CN" sz="2400" dirty="0">
                <a:solidFill>
                  <a:srgbClr val="000000"/>
                </a:solidFill>
              </a:rPr>
              <a:t>)</a:t>
            </a:r>
            <a:endParaRPr lang="en-US" altLang="zh-CN" sz="2400" dirty="0">
              <a:solidFill>
                <a:srgbClr val="990000"/>
              </a:solidFill>
            </a:endParaRPr>
          </a:p>
          <a:p>
            <a:pPr marL="342900" indent="-342900">
              <a:lnSpc>
                <a:spcPct val="90000"/>
              </a:lnSpc>
              <a:buNone/>
            </a:pPr>
            <a:r>
              <a:rPr lang="en-US" altLang="zh-CN" sz="2400" dirty="0">
                <a:solidFill>
                  <a:srgbClr val="FF6600"/>
                </a:solidFill>
              </a:rPr>
              <a:t>		  S</a:t>
            </a:r>
            <a:r>
              <a:rPr lang="en-US" altLang="zh-CN" sz="2400" dirty="0">
                <a:solidFill>
                  <a:srgbClr val="00E0CB"/>
                </a:solidFill>
              </a:rPr>
              <a:t>     </a:t>
            </a:r>
            <a:r>
              <a:rPr lang="en-US" altLang="zh-CN" sz="2400" dirty="0">
                <a:solidFill>
                  <a:srgbClr val="009242"/>
                </a:solidFill>
              </a:rPr>
              <a:t>Exponent</a:t>
            </a:r>
            <a:r>
              <a:rPr lang="en-US" altLang="zh-CN" sz="2400" dirty="0">
                <a:solidFill>
                  <a:srgbClr val="FD0128"/>
                </a:solidFill>
              </a:rPr>
              <a:t>                </a:t>
            </a:r>
            <a:r>
              <a:rPr lang="en-US" altLang="zh-CN" sz="2400" dirty="0">
                <a:solidFill>
                  <a:srgbClr val="063DE9"/>
                </a:solidFill>
              </a:rPr>
              <a:t>Significand</a:t>
            </a:r>
            <a:endParaRPr lang="en-US" altLang="zh-CN" sz="2400" dirty="0">
              <a:solidFill>
                <a:srgbClr val="FD0128"/>
              </a:solidFill>
            </a:endParaRPr>
          </a:p>
          <a:p>
            <a:pPr marL="342900" indent="-342900">
              <a:lnSpc>
                <a:spcPct val="90000"/>
              </a:lnSpc>
              <a:buNone/>
            </a:pPr>
            <a:r>
              <a:rPr lang="en-US" altLang="zh-CN" sz="2400" dirty="0">
                <a:solidFill>
                  <a:srgbClr val="000000"/>
                </a:solidFill>
                <a:latin typeface="Arial,Bold" charset="0"/>
              </a:rPr>
              <a:t>          </a:t>
            </a:r>
            <a:r>
              <a:rPr lang="en-US" altLang="zh-CN" sz="2400" dirty="0">
                <a:solidFill>
                  <a:srgbClr val="000000"/>
                </a:solidFill>
              </a:rPr>
              <a:t>1 bit      8 bits                       23 bits</a:t>
            </a:r>
          </a:p>
          <a:p>
            <a:pPr marL="342900" indent="-342900">
              <a:lnSpc>
                <a:spcPct val="90000"/>
              </a:lnSpc>
              <a:buNone/>
            </a:pPr>
            <a:endParaRPr lang="zh-CN" altLang="en-US" sz="2400" dirty="0">
              <a:solidFill>
                <a:srgbClr val="CCCC00"/>
              </a:solidFill>
            </a:endParaRPr>
          </a:p>
        </p:txBody>
      </p:sp>
      <p:grpSp>
        <p:nvGrpSpPr>
          <p:cNvPr id="122883" name="Group 13"/>
          <p:cNvGrpSpPr/>
          <p:nvPr/>
        </p:nvGrpSpPr>
        <p:grpSpPr>
          <a:xfrm>
            <a:off x="1212850" y="1935163"/>
            <a:ext cx="6781800" cy="368300"/>
            <a:chOff x="611" y="1221"/>
            <a:chExt cx="4272" cy="295"/>
          </a:xfrm>
        </p:grpSpPr>
        <p:sp>
          <p:nvSpPr>
            <p:cNvPr id="122884" name="Rectangle 4"/>
            <p:cNvSpPr/>
            <p:nvPr/>
          </p:nvSpPr>
          <p:spPr>
            <a:xfrm>
              <a:off x="611" y="1228"/>
              <a:ext cx="4272" cy="288"/>
            </a:xfrm>
            <a:prstGeom prst="rect">
              <a:avLst/>
            </a:prstGeom>
            <a:noFill/>
            <a:ln w="28575" cap="flat" cmpd="sng">
              <a:solidFill>
                <a:schemeClr val="tx1"/>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22885" name="Line 5"/>
            <p:cNvSpPr/>
            <p:nvPr/>
          </p:nvSpPr>
          <p:spPr>
            <a:xfrm>
              <a:off x="1152" y="1221"/>
              <a:ext cx="0" cy="288"/>
            </a:xfrm>
            <a:prstGeom prst="line">
              <a:avLst/>
            </a:prstGeom>
            <a:ln w="28575" cap="flat" cmpd="sng">
              <a:solidFill>
                <a:schemeClr val="tx1"/>
              </a:solidFill>
              <a:prstDash val="solid"/>
              <a:miter/>
              <a:headEnd type="none" w="med" len="med"/>
              <a:tailEnd type="none" w="med" len="med"/>
            </a:ln>
          </p:spPr>
        </p:sp>
        <p:sp>
          <p:nvSpPr>
            <p:cNvPr id="122886" name="Line 6"/>
            <p:cNvSpPr/>
            <p:nvPr/>
          </p:nvSpPr>
          <p:spPr>
            <a:xfrm>
              <a:off x="2544" y="1221"/>
              <a:ext cx="0" cy="288"/>
            </a:xfrm>
            <a:prstGeom prst="line">
              <a:avLst/>
            </a:prstGeom>
            <a:ln w="28575" cap="flat" cmpd="sng">
              <a:solidFill>
                <a:schemeClr val="tx1"/>
              </a:solidFill>
              <a:prstDash val="solid"/>
              <a:miter/>
              <a:headEnd type="none" w="med" len="med"/>
              <a:tailEnd type="none" w="med" len="med"/>
            </a:ln>
          </p:spPr>
        </p:sp>
      </p:grpSp>
      <p:sp>
        <p:nvSpPr>
          <p:cNvPr id="310279" name="Text Box 7"/>
          <p:cNvSpPr txBox="1"/>
          <p:nvPr/>
        </p:nvSpPr>
        <p:spPr>
          <a:xfrm>
            <a:off x="201613" y="2406650"/>
            <a:ext cx="7091362" cy="420688"/>
          </a:xfrm>
          <a:prstGeom prst="rect">
            <a:avLst/>
          </a:prstGeom>
          <a:noFill/>
          <a:ln w="9525">
            <a:noFill/>
          </a:ln>
        </p:spPr>
        <p:txBody>
          <a:bodyPr anchor="t" anchorCtr="0">
            <a:spAutoFit/>
          </a:bodyPr>
          <a:lstStyle/>
          <a:p>
            <a:pPr>
              <a:lnSpc>
                <a:spcPct val="90000"/>
              </a:lnSpc>
              <a:spcBef>
                <a:spcPct val="20000"/>
              </a:spcBef>
              <a:buClr>
                <a:schemeClr val="folHlink"/>
              </a:buClr>
              <a:buSzPct val="60000"/>
              <a:buFont typeface="Wingdings" panose="05000000000000000000" pitchFamily="2" charset="2"/>
            </a:pPr>
            <a:r>
              <a:rPr lang="zh-CN" altLang="en-US" sz="2000" dirty="0">
                <a:latin typeface="Arial" panose="020B0604020202020204" pitchFamily="34" charset="0"/>
                <a:ea typeface="宋体" panose="02010600030101010101" pitchFamily="2" charset="-122"/>
              </a:rPr>
              <a:t>° </a:t>
            </a:r>
            <a:r>
              <a:rPr lang="en-US" altLang="zh-CN" sz="2400" dirty="0">
                <a:solidFill>
                  <a:srgbClr val="FF6600"/>
                </a:solidFill>
                <a:latin typeface="Arial" panose="020B0604020202020204" pitchFamily="34" charset="0"/>
              </a:rPr>
              <a:t>Sign bit: 1 </a:t>
            </a:r>
            <a:r>
              <a:rPr lang="zh-CN" altLang="en-US" sz="2400" dirty="0">
                <a:solidFill>
                  <a:srgbClr val="FF6600"/>
                </a:solidFill>
                <a:latin typeface="Arial" panose="020B0604020202020204" pitchFamily="34" charset="0"/>
                <a:ea typeface="宋体" panose="02010600030101010101" pitchFamily="2" charset="-122"/>
              </a:rPr>
              <a:t>表示</a:t>
            </a:r>
            <a:r>
              <a:rPr lang="en-US" altLang="zh-CN" sz="2400" dirty="0">
                <a:solidFill>
                  <a:srgbClr val="FF6600"/>
                </a:solidFill>
                <a:latin typeface="Arial" panose="020B0604020202020204" pitchFamily="34" charset="0"/>
              </a:rPr>
              <a:t>negative ; 0</a:t>
            </a:r>
            <a:r>
              <a:rPr lang="zh-CN" altLang="en-US" sz="2400" dirty="0">
                <a:solidFill>
                  <a:srgbClr val="FF6600"/>
                </a:solidFill>
                <a:latin typeface="Arial" panose="020B0604020202020204" pitchFamily="34" charset="0"/>
                <a:ea typeface="宋体" panose="02010600030101010101" pitchFamily="2" charset="-122"/>
              </a:rPr>
              <a:t>表示 </a:t>
            </a:r>
            <a:r>
              <a:rPr lang="en-US" altLang="zh-CN" sz="2400" dirty="0">
                <a:solidFill>
                  <a:srgbClr val="FF6600"/>
                </a:solidFill>
                <a:latin typeface="Arial" panose="020B0604020202020204" pitchFamily="34" charset="0"/>
              </a:rPr>
              <a:t>positive</a:t>
            </a:r>
            <a:endParaRPr lang="en-US" altLang="zh-CN" sz="2400" dirty="0">
              <a:solidFill>
                <a:srgbClr val="FF6600"/>
              </a:solidFill>
              <a:latin typeface="Arial" panose="020B0604020202020204" pitchFamily="34" charset="0"/>
              <a:ea typeface="Arial" panose="020B0604020202020204" pitchFamily="34" charset="0"/>
            </a:endParaRPr>
          </a:p>
        </p:txBody>
      </p:sp>
      <p:sp>
        <p:nvSpPr>
          <p:cNvPr id="310280" name="Text Box 8"/>
          <p:cNvSpPr txBox="1"/>
          <p:nvPr/>
        </p:nvSpPr>
        <p:spPr>
          <a:xfrm>
            <a:off x="174625" y="4100513"/>
            <a:ext cx="7962900" cy="1336675"/>
          </a:xfrm>
          <a:prstGeom prst="rect">
            <a:avLst/>
          </a:prstGeom>
          <a:noFill/>
          <a:ln w="9525">
            <a:noFill/>
          </a:ln>
        </p:spPr>
        <p:txBody>
          <a:bodyPr anchor="t" anchorCtr="0">
            <a:spAutoFit/>
          </a:bodyPr>
          <a:lstStyle/>
          <a:p>
            <a:pPr>
              <a:spcBef>
                <a:spcPct val="20000"/>
              </a:spcBef>
              <a:buClr>
                <a:schemeClr val="folHlink"/>
              </a:buClr>
              <a:buSzPct val="60000"/>
              <a:buFont typeface="Wingdings" panose="05000000000000000000" pitchFamily="2" charset="2"/>
            </a:pPr>
            <a:r>
              <a:rPr lang="zh-CN" altLang="en-US" sz="2800" b="0" dirty="0">
                <a:latin typeface="Times New Roman" panose="02020603050405020304" pitchFamily="18" charset="0"/>
                <a:ea typeface="宋体" panose="02010600030101010101" pitchFamily="2" charset="-122"/>
              </a:rPr>
              <a:t>°</a:t>
            </a:r>
            <a:r>
              <a:rPr lang="en-US" altLang="zh-CN" sz="2200" dirty="0">
                <a:solidFill>
                  <a:srgbClr val="3333FF"/>
                </a:solidFill>
                <a:latin typeface="微软雅黑" panose="020B0503020204020204" pitchFamily="34" charset="-122"/>
                <a:ea typeface="微软雅黑" panose="020B0503020204020204" pitchFamily="34" charset="-122"/>
              </a:rPr>
              <a:t>Significand</a:t>
            </a:r>
            <a:r>
              <a:rPr lang="zh-CN" altLang="en-US" sz="2200" dirty="0">
                <a:solidFill>
                  <a:srgbClr val="3333FF"/>
                </a:solidFill>
                <a:latin typeface="微软雅黑" panose="020B0503020204020204" pitchFamily="34" charset="-122"/>
                <a:ea typeface="微软雅黑" panose="020B0503020204020204" pitchFamily="34" charset="-122"/>
              </a:rPr>
              <a:t>（尾数）</a:t>
            </a:r>
            <a:r>
              <a:rPr lang="en-US" altLang="zh-CN" sz="2200" dirty="0">
                <a:solidFill>
                  <a:srgbClr val="3333FF"/>
                </a:solidFill>
                <a:latin typeface="微软雅黑" panose="020B0503020204020204" pitchFamily="34" charset="-122"/>
                <a:ea typeface="微软雅黑" panose="020B0503020204020204" pitchFamily="34" charset="-122"/>
              </a:rPr>
              <a:t>:</a:t>
            </a:r>
          </a:p>
          <a:p>
            <a:pPr>
              <a:spcBef>
                <a:spcPct val="20000"/>
              </a:spcBef>
              <a:buClr>
                <a:schemeClr val="folHlink"/>
              </a:buClr>
              <a:buSzPct val="60000"/>
              <a:buFont typeface="Wingdings" panose="05000000000000000000" pitchFamily="2" charset="2"/>
            </a:pPr>
            <a:r>
              <a:rPr lang="en-US" altLang="zh-CN" sz="2200" dirty="0">
                <a:solidFill>
                  <a:srgbClr val="3333FF"/>
                </a:solidFill>
                <a:latin typeface="微软雅黑" panose="020B0503020204020204" pitchFamily="34" charset="-122"/>
                <a:ea typeface="微软雅黑" panose="020B0503020204020204" pitchFamily="34" charset="-122"/>
              </a:rPr>
              <a:t>   • </a:t>
            </a:r>
            <a:r>
              <a:rPr lang="zh-CN" altLang="en-US" sz="2200" dirty="0">
                <a:solidFill>
                  <a:srgbClr val="3333FF"/>
                </a:solidFill>
                <a:latin typeface="微软雅黑" panose="020B0503020204020204" pitchFamily="34" charset="-122"/>
                <a:ea typeface="微软雅黑" panose="020B0503020204020204" pitchFamily="34" charset="-122"/>
              </a:rPr>
              <a:t>规格化尾数最高位总是</a:t>
            </a:r>
            <a:r>
              <a:rPr lang="en-US" altLang="zh-CN" sz="2200" dirty="0">
                <a:solidFill>
                  <a:srgbClr val="3333FF"/>
                </a:solidFill>
                <a:latin typeface="微软雅黑" panose="020B0503020204020204" pitchFamily="34" charset="-122"/>
                <a:ea typeface="微软雅黑" panose="020B0503020204020204" pitchFamily="34" charset="-122"/>
              </a:rPr>
              <a:t>1</a:t>
            </a:r>
            <a:r>
              <a:rPr lang="zh-CN" altLang="en-US" sz="2200" dirty="0">
                <a:solidFill>
                  <a:srgbClr val="3333FF"/>
                </a:solidFill>
                <a:latin typeface="微软雅黑" panose="020B0503020204020204" pitchFamily="34" charset="-122"/>
                <a:ea typeface="微软雅黑" panose="020B0503020204020204" pitchFamily="34" charset="-122"/>
              </a:rPr>
              <a:t>，所以隐含表示，省</a:t>
            </a:r>
            <a:r>
              <a:rPr lang="en-US" altLang="zh-CN" sz="2200" dirty="0">
                <a:solidFill>
                  <a:srgbClr val="3333FF"/>
                </a:solidFill>
                <a:latin typeface="微软雅黑" panose="020B0503020204020204" pitchFamily="34" charset="-122"/>
                <a:ea typeface="微软雅黑" panose="020B0503020204020204" pitchFamily="34" charset="-122"/>
              </a:rPr>
              <a:t>1</a:t>
            </a:r>
            <a:r>
              <a:rPr lang="zh-CN" altLang="en-US" sz="2200" dirty="0">
                <a:solidFill>
                  <a:srgbClr val="3333FF"/>
                </a:solidFill>
                <a:latin typeface="微软雅黑" panose="020B0503020204020204" pitchFamily="34" charset="-122"/>
                <a:ea typeface="微软雅黑" panose="020B0503020204020204" pitchFamily="34" charset="-122"/>
              </a:rPr>
              <a:t>位</a:t>
            </a:r>
          </a:p>
          <a:p>
            <a:pPr>
              <a:spcBef>
                <a:spcPct val="20000"/>
              </a:spcBef>
              <a:buClr>
                <a:schemeClr val="folHlink"/>
              </a:buClr>
              <a:buSzPct val="60000"/>
              <a:buFont typeface="Wingdings" panose="05000000000000000000" pitchFamily="2" charset="2"/>
            </a:pPr>
            <a:r>
              <a:rPr lang="en-US" altLang="zh-CN" sz="2200" dirty="0">
                <a:solidFill>
                  <a:srgbClr val="3333FF"/>
                </a:solidFill>
                <a:latin typeface="微软雅黑" panose="020B0503020204020204" pitchFamily="34" charset="-122"/>
                <a:ea typeface="微软雅黑" panose="020B0503020204020204" pitchFamily="34" charset="-122"/>
              </a:rPr>
              <a:t>   • 1 + 23 bits </a:t>
            </a:r>
            <a:r>
              <a:rPr lang="zh-CN" altLang="en-US" sz="2200" dirty="0">
                <a:solidFill>
                  <a:srgbClr val="3333FF"/>
                </a:solidFill>
                <a:latin typeface="微软雅黑" panose="020B0503020204020204" pitchFamily="34" charset="-122"/>
                <a:ea typeface="微软雅黑" panose="020B0503020204020204" pitchFamily="34" charset="-122"/>
              </a:rPr>
              <a:t>（ </a:t>
            </a:r>
            <a:r>
              <a:rPr lang="en-US" altLang="zh-CN" sz="2200" dirty="0">
                <a:solidFill>
                  <a:srgbClr val="3333FF"/>
                </a:solidFill>
                <a:latin typeface="微软雅黑" panose="020B0503020204020204" pitchFamily="34" charset="-122"/>
                <a:ea typeface="微软雅黑" panose="020B0503020204020204" pitchFamily="34" charset="-122"/>
              </a:rPr>
              <a:t>single</a:t>
            </a:r>
            <a:r>
              <a:rPr lang="zh-CN" altLang="en-US" sz="2200" dirty="0">
                <a:solidFill>
                  <a:srgbClr val="3333FF"/>
                </a:solidFill>
                <a:latin typeface="微软雅黑" panose="020B0503020204020204" pitchFamily="34" charset="-122"/>
                <a:ea typeface="微软雅黑" panose="020B0503020204020204" pitchFamily="34" charset="-122"/>
              </a:rPr>
              <a:t>），</a:t>
            </a:r>
            <a:r>
              <a:rPr lang="en-US" altLang="zh-CN" sz="2200" dirty="0">
                <a:solidFill>
                  <a:srgbClr val="3333FF"/>
                </a:solidFill>
                <a:latin typeface="微软雅黑" panose="020B0503020204020204" pitchFamily="34" charset="-122"/>
                <a:ea typeface="微软雅黑" panose="020B0503020204020204" pitchFamily="34" charset="-122"/>
              </a:rPr>
              <a:t>1 + 52 bits </a:t>
            </a:r>
            <a:r>
              <a:rPr lang="zh-CN" altLang="en-US" sz="2200" dirty="0">
                <a:solidFill>
                  <a:srgbClr val="3333FF"/>
                </a:solidFill>
                <a:latin typeface="微软雅黑" panose="020B0503020204020204" pitchFamily="34" charset="-122"/>
                <a:ea typeface="微软雅黑" panose="020B0503020204020204" pitchFamily="34" charset="-122"/>
              </a:rPr>
              <a:t>（</a:t>
            </a:r>
            <a:r>
              <a:rPr lang="en-US" altLang="zh-CN" sz="2200" dirty="0">
                <a:solidFill>
                  <a:srgbClr val="3333FF"/>
                </a:solidFill>
                <a:latin typeface="微软雅黑" panose="020B0503020204020204" pitchFamily="34" charset="-122"/>
                <a:ea typeface="微软雅黑" panose="020B0503020204020204" pitchFamily="34" charset="-122"/>
              </a:rPr>
              <a:t>double</a:t>
            </a:r>
            <a:r>
              <a:rPr lang="zh-CN" altLang="en-US" sz="2200" dirty="0">
                <a:solidFill>
                  <a:srgbClr val="3333FF"/>
                </a:solidFill>
                <a:latin typeface="微软雅黑" panose="020B0503020204020204" pitchFamily="34" charset="-122"/>
                <a:ea typeface="微软雅黑" panose="020B0503020204020204" pitchFamily="34" charset="-122"/>
              </a:rPr>
              <a:t>）</a:t>
            </a:r>
          </a:p>
        </p:txBody>
      </p:sp>
      <p:sp>
        <p:nvSpPr>
          <p:cNvPr id="310281" name="Text Box 9"/>
          <p:cNvSpPr txBox="1"/>
          <p:nvPr/>
        </p:nvSpPr>
        <p:spPr>
          <a:xfrm>
            <a:off x="182563" y="2767013"/>
            <a:ext cx="8961437" cy="1381125"/>
          </a:xfrm>
          <a:prstGeom prst="rect">
            <a:avLst/>
          </a:prstGeom>
          <a:noFill/>
          <a:ln w="9525">
            <a:noFill/>
          </a:ln>
        </p:spPr>
        <p:txBody>
          <a:bodyPr anchor="t" anchorCtr="0">
            <a:spAutoFit/>
          </a:bodyPr>
          <a:lstStyle/>
          <a:p>
            <a:pPr>
              <a:lnSpc>
                <a:spcPct val="120000"/>
              </a:lnSpc>
              <a:buClr>
                <a:schemeClr val="folHlink"/>
              </a:buClr>
              <a:buSzPct val="60000"/>
              <a:buFont typeface="Wingdings" panose="05000000000000000000" pitchFamily="2" charset="2"/>
            </a:pPr>
            <a:r>
              <a:rPr lang="zh-CN" altLang="en-US" sz="2800" b="0" dirty="0">
                <a:latin typeface="Times New Roman" panose="02020603050405020304" pitchFamily="18" charset="0"/>
                <a:ea typeface="宋体" panose="02010600030101010101" pitchFamily="2" charset="-122"/>
              </a:rPr>
              <a:t>°</a:t>
            </a:r>
            <a:r>
              <a:rPr lang="en-US" altLang="zh-CN" sz="2200" dirty="0">
                <a:solidFill>
                  <a:srgbClr val="006600"/>
                </a:solidFill>
                <a:latin typeface="微软雅黑" panose="020B0503020204020204" pitchFamily="34" charset="-122"/>
                <a:ea typeface="微软雅黑" panose="020B0503020204020204" pitchFamily="34" charset="-122"/>
              </a:rPr>
              <a:t>Exponent</a:t>
            </a:r>
            <a:r>
              <a:rPr lang="zh-CN" altLang="en-US" sz="2200" dirty="0">
                <a:solidFill>
                  <a:srgbClr val="006600"/>
                </a:solidFill>
                <a:latin typeface="微软雅黑" panose="020B0503020204020204" pitchFamily="34" charset="-122"/>
                <a:ea typeface="微软雅黑" panose="020B0503020204020204" pitchFamily="34" charset="-122"/>
              </a:rPr>
              <a:t>（阶码 </a:t>
            </a:r>
            <a:r>
              <a:rPr lang="en-US" altLang="zh-CN" sz="2200" dirty="0">
                <a:solidFill>
                  <a:srgbClr val="006600"/>
                </a:solidFill>
                <a:latin typeface="微软雅黑" panose="020B0503020204020204" pitchFamily="34" charset="-122"/>
                <a:ea typeface="微软雅黑" panose="020B0503020204020204" pitchFamily="34" charset="-122"/>
              </a:rPr>
              <a:t>/ </a:t>
            </a:r>
            <a:r>
              <a:rPr lang="zh-CN" altLang="en-US" sz="2200" dirty="0">
                <a:solidFill>
                  <a:srgbClr val="006600"/>
                </a:solidFill>
                <a:latin typeface="微软雅黑" panose="020B0503020204020204" pitchFamily="34" charset="-122"/>
                <a:ea typeface="微软雅黑" panose="020B0503020204020204" pitchFamily="34" charset="-122"/>
              </a:rPr>
              <a:t>指数）</a:t>
            </a:r>
            <a:r>
              <a:rPr lang="en-US" altLang="zh-CN" sz="2200" dirty="0">
                <a:solidFill>
                  <a:srgbClr val="006600"/>
                </a:solidFill>
                <a:latin typeface="微软雅黑" panose="020B0503020204020204" pitchFamily="34" charset="-122"/>
                <a:ea typeface="微软雅黑" panose="020B0503020204020204" pitchFamily="34" charset="-122"/>
              </a:rPr>
              <a:t>:  </a:t>
            </a:r>
          </a:p>
          <a:p>
            <a:pPr lvl="1" indent="0" eaLnBrk="1" hangingPunct="1">
              <a:lnSpc>
                <a:spcPct val="120000"/>
              </a:lnSpc>
              <a:buClr>
                <a:srgbClr val="006600"/>
              </a:buClr>
              <a:buChar char="•"/>
            </a:pPr>
            <a:r>
              <a:rPr lang="en-US" altLang="zh-CN" sz="2200" dirty="0">
                <a:solidFill>
                  <a:srgbClr val="006600"/>
                </a:solidFill>
                <a:latin typeface="微软雅黑" panose="020B0503020204020204" pitchFamily="34" charset="-122"/>
                <a:ea typeface="微软雅黑" panose="020B0503020204020204" pitchFamily="34" charset="-122"/>
              </a:rPr>
              <a:t>SP</a:t>
            </a:r>
            <a:r>
              <a:rPr lang="zh-CN" altLang="en-US" sz="2200" dirty="0">
                <a:solidFill>
                  <a:srgbClr val="006600"/>
                </a:solidFill>
                <a:latin typeface="微软雅黑" panose="020B0503020204020204" pitchFamily="34" charset="-122"/>
                <a:ea typeface="微软雅黑" panose="020B0503020204020204" pitchFamily="34" charset="-122"/>
              </a:rPr>
              <a:t>规格化数阶码范围为</a:t>
            </a:r>
            <a:r>
              <a:rPr lang="en-US" altLang="zh-CN" sz="2200" dirty="0">
                <a:solidFill>
                  <a:srgbClr val="006600"/>
                </a:solidFill>
                <a:latin typeface="微软雅黑" panose="020B0503020204020204" pitchFamily="34" charset="-122"/>
                <a:ea typeface="微软雅黑" panose="020B0503020204020204" pitchFamily="34" charset="-122"/>
              </a:rPr>
              <a:t>0000 0001 (-126) ~ 1111 1110 (127)</a:t>
            </a:r>
          </a:p>
          <a:p>
            <a:pPr lvl="1" indent="0" eaLnBrk="1" hangingPunct="1">
              <a:lnSpc>
                <a:spcPct val="120000"/>
              </a:lnSpc>
              <a:buClr>
                <a:srgbClr val="006600"/>
              </a:buClr>
              <a:buChar char="•"/>
            </a:pPr>
            <a:r>
              <a:rPr lang="en-US" altLang="zh-CN" sz="2200" dirty="0">
                <a:solidFill>
                  <a:srgbClr val="006600"/>
                </a:solidFill>
                <a:latin typeface="微软雅黑" panose="020B0503020204020204" pitchFamily="34" charset="-122"/>
                <a:ea typeface="微软雅黑" panose="020B0503020204020204" pitchFamily="34" charset="-122"/>
              </a:rPr>
              <a:t>bias</a:t>
            </a:r>
            <a:r>
              <a:rPr lang="zh-CN" altLang="en-US" sz="2200" dirty="0">
                <a:solidFill>
                  <a:srgbClr val="006600"/>
                </a:solidFill>
                <a:latin typeface="微软雅黑" panose="020B0503020204020204" pitchFamily="34" charset="-122"/>
                <a:ea typeface="微软雅黑" panose="020B0503020204020204" pitchFamily="34" charset="-122"/>
              </a:rPr>
              <a:t>为</a:t>
            </a:r>
            <a:r>
              <a:rPr lang="en-US" altLang="zh-CN" sz="2200" dirty="0">
                <a:solidFill>
                  <a:srgbClr val="006600"/>
                </a:solidFill>
                <a:latin typeface="微软雅黑" panose="020B0503020204020204" pitchFamily="34" charset="-122"/>
                <a:ea typeface="微软雅黑" panose="020B0503020204020204" pitchFamily="34" charset="-122"/>
              </a:rPr>
              <a:t>127 (single), 1023 (double)</a:t>
            </a:r>
            <a:endParaRPr lang="zh-CN" altLang="en-US" sz="2200" dirty="0">
              <a:solidFill>
                <a:srgbClr val="006600"/>
              </a:solidFill>
              <a:latin typeface="微软雅黑" panose="020B0503020204020204" pitchFamily="34" charset="-122"/>
              <a:ea typeface="微软雅黑" panose="020B0503020204020204" pitchFamily="34" charset="-122"/>
            </a:endParaRPr>
          </a:p>
        </p:txBody>
      </p:sp>
      <p:sp>
        <p:nvSpPr>
          <p:cNvPr id="310282" name="Text Box 10"/>
          <p:cNvSpPr txBox="1"/>
          <p:nvPr/>
        </p:nvSpPr>
        <p:spPr>
          <a:xfrm>
            <a:off x="130175" y="5627688"/>
            <a:ext cx="7239000" cy="457200"/>
          </a:xfrm>
          <a:prstGeom prst="rect">
            <a:avLst/>
          </a:prstGeom>
          <a:noFill/>
          <a:ln w="9525">
            <a:noFill/>
          </a:ln>
        </p:spPr>
        <p:txBody>
          <a:bodyPr anchor="t" anchorCtr="0">
            <a:spAutoFit/>
          </a:bodyPr>
          <a:lstStyle/>
          <a:p>
            <a:pPr>
              <a:spcBef>
                <a:spcPct val="20000"/>
              </a:spcBef>
              <a:buClr>
                <a:schemeClr val="folHlink"/>
              </a:buClr>
              <a:buSzPct val="60000"/>
              <a:buFont typeface="Wingdings" panose="05000000000000000000" pitchFamily="2" charset="2"/>
            </a:pPr>
            <a:r>
              <a:rPr lang="en-US" altLang="zh-CN" sz="2400" dirty="0">
                <a:solidFill>
                  <a:srgbClr val="990000"/>
                </a:solidFill>
                <a:latin typeface="Arial" panose="020B0604020202020204" pitchFamily="34" charset="0"/>
              </a:rPr>
              <a:t>SP:  (-1)</a:t>
            </a:r>
            <a:r>
              <a:rPr lang="en-US" altLang="zh-CN" sz="2400" baseline="30000" dirty="0">
                <a:solidFill>
                  <a:srgbClr val="FF9900"/>
                </a:solidFill>
                <a:latin typeface="Arial" panose="020B0604020202020204" pitchFamily="34" charset="0"/>
              </a:rPr>
              <a:t>S</a:t>
            </a:r>
            <a:r>
              <a:rPr lang="en-US" altLang="zh-CN" sz="2400" dirty="0">
                <a:solidFill>
                  <a:srgbClr val="990000"/>
                </a:solidFill>
                <a:latin typeface="Arial" panose="020B0604020202020204" pitchFamily="34" charset="0"/>
              </a:rPr>
              <a:t> x (1 + </a:t>
            </a:r>
            <a:r>
              <a:rPr lang="en-US" altLang="zh-CN" sz="2400" dirty="0">
                <a:solidFill>
                  <a:schemeClr val="accent2"/>
                </a:solidFill>
                <a:latin typeface="Arial" panose="020B0604020202020204" pitchFamily="34" charset="0"/>
              </a:rPr>
              <a:t>Significand</a:t>
            </a:r>
            <a:r>
              <a:rPr lang="en-US" altLang="zh-CN" sz="2400" dirty="0">
                <a:solidFill>
                  <a:srgbClr val="990000"/>
                </a:solidFill>
                <a:latin typeface="Arial" panose="020B0604020202020204" pitchFamily="34" charset="0"/>
              </a:rPr>
              <a:t>) x 2</a:t>
            </a:r>
            <a:r>
              <a:rPr lang="en-US" altLang="zh-CN" sz="2400" baseline="30000" dirty="0">
                <a:solidFill>
                  <a:srgbClr val="990000"/>
                </a:solidFill>
                <a:latin typeface="Arial" panose="020B0604020202020204" pitchFamily="34" charset="0"/>
              </a:rPr>
              <a:t>(</a:t>
            </a:r>
            <a:r>
              <a:rPr lang="en-US" altLang="zh-CN" sz="2400" baseline="30000" dirty="0">
                <a:solidFill>
                  <a:srgbClr val="009242"/>
                </a:solidFill>
                <a:latin typeface="Arial" panose="020B0604020202020204" pitchFamily="34" charset="0"/>
              </a:rPr>
              <a:t>Exponent</a:t>
            </a:r>
            <a:r>
              <a:rPr lang="en-US" altLang="zh-CN" sz="2400" baseline="30000" dirty="0">
                <a:solidFill>
                  <a:srgbClr val="990000"/>
                </a:solidFill>
                <a:latin typeface="Arial" panose="020B0604020202020204" pitchFamily="34" charset="0"/>
              </a:rPr>
              <a:t>-127)</a:t>
            </a:r>
            <a:endParaRPr lang="en-US" altLang="zh-CN" sz="2400" baseline="30000" dirty="0">
              <a:solidFill>
                <a:srgbClr val="990000"/>
              </a:solidFill>
              <a:latin typeface="Arial" panose="020B0604020202020204" pitchFamily="34" charset="0"/>
              <a:ea typeface="Arial" panose="020B0604020202020204" pitchFamily="34" charset="0"/>
            </a:endParaRPr>
          </a:p>
        </p:txBody>
      </p:sp>
      <p:sp>
        <p:nvSpPr>
          <p:cNvPr id="310283" name="Text Box 11"/>
          <p:cNvSpPr txBox="1"/>
          <p:nvPr/>
        </p:nvSpPr>
        <p:spPr>
          <a:xfrm>
            <a:off x="130175" y="6092825"/>
            <a:ext cx="6511925" cy="457200"/>
          </a:xfrm>
          <a:prstGeom prst="rect">
            <a:avLst/>
          </a:prstGeom>
          <a:noFill/>
          <a:ln w="9525">
            <a:noFill/>
          </a:ln>
        </p:spPr>
        <p:txBody>
          <a:bodyPr anchor="t" anchorCtr="0">
            <a:spAutoFit/>
          </a:bodyPr>
          <a:lstStyle/>
          <a:p>
            <a:pPr>
              <a:spcBef>
                <a:spcPct val="20000"/>
              </a:spcBef>
              <a:buClr>
                <a:schemeClr val="folHlink"/>
              </a:buClr>
              <a:buSzPct val="60000"/>
              <a:buFont typeface="Wingdings" panose="05000000000000000000" pitchFamily="2" charset="2"/>
            </a:pPr>
            <a:r>
              <a:rPr lang="en-US" altLang="zh-CN" sz="2400" dirty="0">
                <a:solidFill>
                  <a:srgbClr val="990000"/>
                </a:solidFill>
                <a:latin typeface="Arial" panose="020B0604020202020204" pitchFamily="34" charset="0"/>
              </a:rPr>
              <a:t>DP:  (-1)</a:t>
            </a:r>
            <a:r>
              <a:rPr lang="en-US" altLang="zh-CN" sz="2400" baseline="30000" dirty="0">
                <a:solidFill>
                  <a:srgbClr val="FF9900"/>
                </a:solidFill>
                <a:latin typeface="Arial" panose="020B0604020202020204" pitchFamily="34" charset="0"/>
              </a:rPr>
              <a:t>S</a:t>
            </a:r>
            <a:r>
              <a:rPr lang="en-US" altLang="zh-CN" sz="2400" dirty="0">
                <a:solidFill>
                  <a:srgbClr val="990000"/>
                </a:solidFill>
                <a:latin typeface="Arial" panose="020B0604020202020204" pitchFamily="34" charset="0"/>
              </a:rPr>
              <a:t> x (1 + </a:t>
            </a:r>
            <a:r>
              <a:rPr lang="en-US" altLang="zh-CN" sz="2400" dirty="0">
                <a:solidFill>
                  <a:schemeClr val="accent2"/>
                </a:solidFill>
                <a:latin typeface="Arial" panose="020B0604020202020204" pitchFamily="34" charset="0"/>
              </a:rPr>
              <a:t>Significand</a:t>
            </a:r>
            <a:r>
              <a:rPr lang="en-US" altLang="zh-CN" sz="2400" dirty="0">
                <a:solidFill>
                  <a:srgbClr val="990000"/>
                </a:solidFill>
                <a:latin typeface="Arial" panose="020B0604020202020204" pitchFamily="34" charset="0"/>
              </a:rPr>
              <a:t>) x 2</a:t>
            </a:r>
            <a:r>
              <a:rPr lang="en-US" altLang="zh-CN" sz="2400" baseline="30000" dirty="0">
                <a:solidFill>
                  <a:srgbClr val="990000"/>
                </a:solidFill>
                <a:latin typeface="Arial" panose="020B0604020202020204" pitchFamily="34" charset="0"/>
              </a:rPr>
              <a:t>(</a:t>
            </a:r>
            <a:r>
              <a:rPr lang="en-US" altLang="zh-CN" sz="2400" baseline="30000" dirty="0">
                <a:solidFill>
                  <a:srgbClr val="009242"/>
                </a:solidFill>
                <a:latin typeface="Arial" panose="020B0604020202020204" pitchFamily="34" charset="0"/>
              </a:rPr>
              <a:t>Exponent</a:t>
            </a:r>
            <a:r>
              <a:rPr lang="en-US" altLang="zh-CN" sz="2400" baseline="30000" dirty="0">
                <a:solidFill>
                  <a:srgbClr val="990000"/>
                </a:solidFill>
                <a:latin typeface="Arial" panose="020B0604020202020204" pitchFamily="34" charset="0"/>
              </a:rPr>
              <a:t>-1023)</a:t>
            </a:r>
            <a:endParaRPr lang="en-US" altLang="zh-CN" sz="2400" baseline="30000" dirty="0">
              <a:solidFill>
                <a:srgbClr val="990000"/>
              </a:solidFill>
              <a:latin typeface="Arial" panose="020B0604020202020204" pitchFamily="34" charset="0"/>
              <a:ea typeface="Arial" panose="020B0604020202020204" pitchFamily="34" charset="0"/>
            </a:endParaRPr>
          </a:p>
        </p:txBody>
      </p:sp>
      <p:sp>
        <p:nvSpPr>
          <p:cNvPr id="310284" name="Text Box 12"/>
          <p:cNvSpPr txBox="1"/>
          <p:nvPr/>
        </p:nvSpPr>
        <p:spPr>
          <a:xfrm>
            <a:off x="4933950" y="2905125"/>
            <a:ext cx="3878263" cy="430213"/>
          </a:xfrm>
          <a:prstGeom prst="rect">
            <a:avLst/>
          </a:prstGeom>
          <a:noFill/>
          <a:ln w="12700">
            <a:noFill/>
          </a:ln>
        </p:spPr>
        <p:txBody>
          <a:bodyPr anchor="t" anchorCtr="0">
            <a:spAutoFit/>
          </a:bodyPr>
          <a:lstStyle/>
          <a:p>
            <a:pPr eaLnBrk="0" hangingPunct="0">
              <a:spcBef>
                <a:spcPct val="50000"/>
              </a:spcBef>
            </a:pPr>
            <a:r>
              <a:rPr lang="zh-CN" altLang="en-US" sz="2200" dirty="0">
                <a:solidFill>
                  <a:srgbClr val="CC0000"/>
                </a:solidFill>
                <a:latin typeface="黑体" panose="02010609060101010101" pitchFamily="49" charset="-122"/>
                <a:ea typeface="黑体" panose="02010609060101010101" pitchFamily="49" charset="-122"/>
              </a:rPr>
              <a:t>全</a:t>
            </a:r>
            <a:r>
              <a:rPr lang="en-US" altLang="zh-CN" sz="2200" dirty="0">
                <a:solidFill>
                  <a:srgbClr val="CC0000"/>
                </a:solidFill>
                <a:latin typeface="黑体" panose="02010609060101010101" pitchFamily="49" charset="-122"/>
                <a:ea typeface="黑体" panose="02010609060101010101" pitchFamily="49" charset="-122"/>
              </a:rPr>
              <a:t>0</a:t>
            </a:r>
            <a:r>
              <a:rPr lang="zh-CN" altLang="en-US" sz="2200" dirty="0">
                <a:solidFill>
                  <a:srgbClr val="CC0000"/>
                </a:solidFill>
                <a:latin typeface="黑体" panose="02010609060101010101" pitchFamily="49" charset="-122"/>
                <a:ea typeface="黑体" panose="02010609060101010101" pitchFamily="49" charset="-122"/>
              </a:rPr>
              <a:t>和全</a:t>
            </a:r>
            <a:r>
              <a:rPr lang="en-US" altLang="zh-CN" sz="2200" dirty="0">
                <a:solidFill>
                  <a:srgbClr val="CC0000"/>
                </a:solidFill>
                <a:latin typeface="黑体" panose="02010609060101010101" pitchFamily="49" charset="-122"/>
                <a:ea typeface="黑体" panose="02010609060101010101" pitchFamily="49" charset="-122"/>
              </a:rPr>
              <a:t>1</a:t>
            </a:r>
            <a:r>
              <a:rPr lang="zh-CN" altLang="en-US" sz="2200" dirty="0">
                <a:solidFill>
                  <a:srgbClr val="CC0000"/>
                </a:solidFill>
                <a:latin typeface="黑体" panose="02010609060101010101" pitchFamily="49" charset="-122"/>
                <a:ea typeface="黑体" panose="02010609060101010101" pitchFamily="49" charset="-122"/>
              </a:rPr>
              <a:t>用来表示特殊值！</a:t>
            </a:r>
          </a:p>
        </p:txBody>
      </p:sp>
      <p:sp>
        <p:nvSpPr>
          <p:cNvPr id="310286" name="Rectangle 14"/>
          <p:cNvSpPr/>
          <p:nvPr/>
        </p:nvSpPr>
        <p:spPr>
          <a:xfrm>
            <a:off x="5514975" y="3800475"/>
            <a:ext cx="3367088" cy="822325"/>
          </a:xfrm>
          <a:prstGeom prst="rect">
            <a:avLst/>
          </a:prstGeom>
          <a:noFill/>
          <a:ln w="12700">
            <a:noFill/>
          </a:ln>
        </p:spPr>
        <p:txBody>
          <a:bodyPr anchor="t" anchorCtr="0">
            <a:spAutoFit/>
          </a:bodyPr>
          <a:lstStyle/>
          <a:p>
            <a:pPr lvl="1" indent="0" eaLnBrk="1" hangingPunct="1">
              <a:lnSpc>
                <a:spcPct val="120000"/>
              </a:lnSpc>
              <a:buClr>
                <a:srgbClr val="006600"/>
              </a:buClr>
            </a:pPr>
            <a:r>
              <a:rPr lang="zh-CN" altLang="en-US" sz="2000" dirty="0">
                <a:solidFill>
                  <a:srgbClr val="CC0000"/>
                </a:solidFill>
                <a:latin typeface="黑体" panose="02010609060101010101" pitchFamily="49" charset="-122"/>
                <a:ea typeface="黑体" panose="02010609060101010101" pitchFamily="49" charset="-122"/>
              </a:rPr>
              <a:t>为什么用</a:t>
            </a:r>
            <a:r>
              <a:rPr lang="en-US" altLang="zh-CN" sz="2000" dirty="0">
                <a:solidFill>
                  <a:srgbClr val="CC0000"/>
                </a:solidFill>
                <a:latin typeface="黑体" panose="02010609060101010101" pitchFamily="49" charset="-122"/>
                <a:ea typeface="黑体" panose="02010609060101010101" pitchFamily="49" charset="-122"/>
              </a:rPr>
              <a:t>127</a:t>
            </a:r>
            <a:r>
              <a:rPr lang="zh-CN" altLang="en-US" sz="2000" dirty="0">
                <a:solidFill>
                  <a:srgbClr val="CC0000"/>
                </a:solidFill>
                <a:latin typeface="黑体" panose="02010609060101010101" pitchFamily="49" charset="-122"/>
                <a:ea typeface="黑体" panose="02010609060101010101" pitchFamily="49" charset="-122"/>
              </a:rPr>
              <a:t>？若用</a:t>
            </a:r>
            <a:r>
              <a:rPr lang="en-US" altLang="zh-CN" sz="2000" dirty="0">
                <a:solidFill>
                  <a:srgbClr val="CC0000"/>
                </a:solidFill>
                <a:latin typeface="黑体" panose="02010609060101010101" pitchFamily="49" charset="-122"/>
                <a:ea typeface="黑体" panose="02010609060101010101" pitchFamily="49" charset="-122"/>
              </a:rPr>
              <a:t>128,</a:t>
            </a:r>
            <a:r>
              <a:rPr lang="zh-CN" altLang="en-US" sz="2000" dirty="0">
                <a:solidFill>
                  <a:srgbClr val="CC0000"/>
                </a:solidFill>
                <a:latin typeface="黑体" panose="02010609060101010101" pitchFamily="49" charset="-122"/>
                <a:ea typeface="黑体" panose="02010609060101010101" pitchFamily="49" charset="-122"/>
              </a:rPr>
              <a:t>则阶码范围为多少？</a:t>
            </a:r>
          </a:p>
        </p:txBody>
      </p:sp>
      <p:grpSp>
        <p:nvGrpSpPr>
          <p:cNvPr id="3" name="Group 17"/>
          <p:cNvGrpSpPr/>
          <p:nvPr/>
        </p:nvGrpSpPr>
        <p:grpSpPr>
          <a:xfrm>
            <a:off x="6049963" y="4618038"/>
            <a:ext cx="2963862" cy="1681162"/>
            <a:chOff x="3912" y="2947"/>
            <a:chExt cx="1721" cy="1097"/>
          </a:xfrm>
        </p:grpSpPr>
        <p:sp>
          <p:nvSpPr>
            <p:cNvPr id="122895" name="Rectangle 15"/>
            <p:cNvSpPr/>
            <p:nvPr/>
          </p:nvSpPr>
          <p:spPr>
            <a:xfrm>
              <a:off x="3912" y="3507"/>
              <a:ext cx="1721" cy="537"/>
            </a:xfrm>
            <a:prstGeom prst="rect">
              <a:avLst/>
            </a:prstGeom>
            <a:noFill/>
            <a:ln w="12700">
              <a:noFill/>
            </a:ln>
          </p:spPr>
          <p:txBody>
            <a:bodyPr anchor="t" anchorCtr="0">
              <a:spAutoFit/>
            </a:bodyPr>
            <a:lstStyle/>
            <a:p>
              <a:pPr lvl="1" indent="0" eaLnBrk="1" hangingPunct="1">
                <a:lnSpc>
                  <a:spcPct val="120000"/>
                </a:lnSpc>
                <a:buClr>
                  <a:srgbClr val="006600"/>
                </a:buClr>
              </a:pPr>
              <a:r>
                <a:rPr lang="en-US" altLang="zh-CN" sz="2000" dirty="0">
                  <a:solidFill>
                    <a:srgbClr val="FF0066"/>
                  </a:solidFill>
                  <a:latin typeface="Arial" panose="020B0604020202020204" pitchFamily="34" charset="0"/>
                </a:rPr>
                <a:t>0000 0001 (-127) </a:t>
              </a:r>
              <a:r>
                <a:rPr lang="zh-CN" altLang="en-US" sz="2000" dirty="0">
                  <a:solidFill>
                    <a:srgbClr val="FF0066"/>
                  </a:solidFill>
                  <a:latin typeface="Arial" panose="020B0604020202020204" pitchFamily="34" charset="0"/>
                  <a:ea typeface="宋体" panose="02010600030101010101" pitchFamily="2" charset="-122"/>
                </a:rPr>
                <a:t>～ </a:t>
              </a:r>
              <a:r>
                <a:rPr lang="en-US" altLang="zh-CN" sz="2000" dirty="0">
                  <a:solidFill>
                    <a:srgbClr val="FF0066"/>
                  </a:solidFill>
                  <a:latin typeface="Arial" panose="020B0604020202020204" pitchFamily="34" charset="0"/>
                </a:rPr>
                <a:t>1111 1110 (126)</a:t>
              </a:r>
            </a:p>
          </p:txBody>
        </p:sp>
        <p:sp>
          <p:nvSpPr>
            <p:cNvPr id="122896" name="Line 16"/>
            <p:cNvSpPr/>
            <p:nvPr/>
          </p:nvSpPr>
          <p:spPr>
            <a:xfrm>
              <a:off x="4969" y="2947"/>
              <a:ext cx="241" cy="643"/>
            </a:xfrm>
            <a:prstGeom prst="line">
              <a:avLst/>
            </a:prstGeom>
            <a:ln w="12700" cap="flat" cmpd="sng">
              <a:solidFill>
                <a:srgbClr val="000000"/>
              </a:solidFill>
              <a:prstDash val="solid"/>
              <a:round/>
              <a:headEnd type="none" w="med" len="med"/>
              <a:tailEnd type="triangle" w="med" len="med"/>
            </a:ln>
          </p:spPr>
        </p:sp>
      </p:grpSp>
      <p:sp>
        <p:nvSpPr>
          <p:cNvPr id="122897" name="Rectangle 19"/>
          <p:cNvSpPr/>
          <p:nvPr/>
        </p:nvSpPr>
        <p:spPr>
          <a:xfrm>
            <a:off x="174625" y="703263"/>
            <a:ext cx="5164138" cy="396875"/>
          </a:xfrm>
          <a:prstGeom prst="rect">
            <a:avLst/>
          </a:prstGeom>
          <a:noFill/>
          <a:ln w="12700">
            <a:noFill/>
          </a:ln>
        </p:spPr>
        <p:txBody>
          <a:bodyPr wrap="none" anchor="t" anchorCtr="0">
            <a:spAutoFit/>
          </a:bodyPr>
          <a:lstStyle/>
          <a:p>
            <a:pPr eaLnBrk="0" hangingPunct="0"/>
            <a:r>
              <a:rPr lang="zh-CN" altLang="en-US" sz="2000" dirty="0">
                <a:solidFill>
                  <a:srgbClr val="FF6600"/>
                </a:solidFill>
                <a:latin typeface="微软雅黑" panose="020B0503020204020204" pitchFamily="34" charset="-122"/>
                <a:ea typeface="微软雅黑" panose="020B0503020204020204" pitchFamily="34" charset="-122"/>
              </a:rPr>
              <a:t>规格化数：</a:t>
            </a:r>
            <a:r>
              <a:rPr lang="en-US" altLang="zh-CN" sz="2000" dirty="0">
                <a:solidFill>
                  <a:srgbClr val="FF6600"/>
                </a:solidFill>
                <a:latin typeface="微软雅黑" panose="020B0503020204020204" pitchFamily="34" charset="-122"/>
                <a:ea typeface="微软雅黑" panose="020B0503020204020204" pitchFamily="34" charset="-122"/>
              </a:rPr>
              <a:t>+/-</a:t>
            </a:r>
            <a:r>
              <a:rPr lang="en-US" altLang="zh-CN" sz="2000" dirty="0">
                <a:solidFill>
                  <a:srgbClr val="081D58"/>
                </a:solidFill>
                <a:latin typeface="微软雅黑" panose="020B0503020204020204" pitchFamily="34" charset="-122"/>
                <a:ea typeface="微软雅黑" panose="020B0503020204020204" pitchFamily="34" charset="-122"/>
              </a:rPr>
              <a:t>1</a:t>
            </a:r>
            <a:r>
              <a:rPr lang="en-US" altLang="zh-CN"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63DE9"/>
                </a:solidFill>
                <a:latin typeface="微软雅黑" panose="020B0503020204020204" pitchFamily="34" charset="-122"/>
                <a:ea typeface="微软雅黑" panose="020B0503020204020204" pitchFamily="34" charset="-122"/>
              </a:rPr>
              <a:t>xxxxxxxxxx</a:t>
            </a:r>
            <a:r>
              <a:rPr lang="en-US" altLang="zh-CN" sz="2000" baseline="-25000" dirty="0">
                <a:solidFill>
                  <a:srgbClr val="000000"/>
                </a:solidFill>
                <a:latin typeface="微软雅黑" panose="020B0503020204020204" pitchFamily="34" charset="-122"/>
                <a:ea typeface="微软雅黑" panose="020B0503020204020204" pitchFamily="34" charset="-122"/>
              </a:rPr>
              <a:t>two</a:t>
            </a:r>
            <a:r>
              <a:rPr lang="en-US" altLang="zh-CN" sz="2000" dirty="0">
                <a:solidFill>
                  <a:srgbClr val="000000"/>
                </a:solidFill>
                <a:latin typeface="微软雅黑" panose="020B0503020204020204" pitchFamily="34" charset="-122"/>
                <a:ea typeface="微软雅黑" panose="020B0503020204020204" pitchFamily="34" charset="-122"/>
              </a:rPr>
              <a:t> x 2</a:t>
            </a:r>
            <a:r>
              <a:rPr lang="en-US" altLang="zh-CN" sz="2000" baseline="30000" dirty="0">
                <a:solidFill>
                  <a:srgbClr val="009242"/>
                </a:solidFill>
                <a:latin typeface="微软雅黑" panose="020B0503020204020204" pitchFamily="34" charset="-122"/>
                <a:ea typeface="微软雅黑" panose="020B0503020204020204" pitchFamily="34" charset="-122"/>
              </a:rPr>
              <a:t>Exponent</a:t>
            </a:r>
            <a:endParaRPr lang="zh-CN" altLang="en-US" sz="2000" baseline="30000" dirty="0">
              <a:solidFill>
                <a:srgbClr val="00924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102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310281">
                                            <p:txEl>
                                              <p:pRg st="0" end="0"/>
                                            </p:txEl>
                                          </p:spTgt>
                                        </p:tgtEl>
                                        <p:attrNameLst>
                                          <p:attrName>style.visibility</p:attrName>
                                        </p:attrNameLst>
                                      </p:cBhvr>
                                      <p:to>
                                        <p:strVal val="visible"/>
                                      </p:to>
                                    </p:set>
                                    <p:animEffect transition="in" filter="blinds(horizontal)">
                                      <p:cBhvr>
                                        <p:cTn id="11" dur="500"/>
                                        <p:tgtEl>
                                          <p:spTgt spid="310281">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310281">
                                            <p:txEl>
                                              <p:pRg st="1" end="1"/>
                                            </p:txEl>
                                          </p:spTgt>
                                        </p:tgtEl>
                                        <p:attrNameLst>
                                          <p:attrName>style.visibility</p:attrName>
                                        </p:attrNameLst>
                                      </p:cBhvr>
                                      <p:to>
                                        <p:strVal val="visible"/>
                                      </p:to>
                                    </p:set>
                                    <p:animEffect transition="in" filter="blinds(horizontal)">
                                      <p:cBhvr>
                                        <p:cTn id="16" dur="500"/>
                                        <p:tgtEl>
                                          <p:spTgt spid="310281">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10284"/>
                                        </p:tgtEl>
                                        <p:attrNameLst>
                                          <p:attrName>style.visibility</p:attrName>
                                        </p:attrNameLst>
                                      </p:cBhvr>
                                      <p:to>
                                        <p:strVal val="visible"/>
                                      </p:to>
                                    </p:set>
                                    <p:animEffect transition="in" filter="blinds(horizontal)">
                                      <p:cBhvr>
                                        <p:cTn id="21" dur="500"/>
                                        <p:tgtEl>
                                          <p:spTgt spid="310284"/>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310281">
                                            <p:txEl>
                                              <p:pRg st="2" end="2"/>
                                            </p:txEl>
                                          </p:spTgt>
                                        </p:tgtEl>
                                        <p:attrNameLst>
                                          <p:attrName>style.visibility</p:attrName>
                                        </p:attrNameLst>
                                      </p:cBhvr>
                                      <p:to>
                                        <p:strVal val="visible"/>
                                      </p:to>
                                    </p:set>
                                    <p:animEffect transition="in" filter="blinds(horizontal)">
                                      <p:cBhvr>
                                        <p:cTn id="26" dur="500"/>
                                        <p:tgtEl>
                                          <p:spTgt spid="310281">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31028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310282"/>
                                        </p:tgtEl>
                                        <p:attrNameLst>
                                          <p:attrName>style.visibility</p:attrName>
                                        </p:attrNameLst>
                                      </p:cBhvr>
                                      <p:to>
                                        <p:strVal val="visible"/>
                                      </p:to>
                                    </p:set>
                                    <p:animEffect transition="in" filter="blinds(horizontal)">
                                      <p:cBhvr>
                                        <p:cTn id="35" dur="500"/>
                                        <p:tgtEl>
                                          <p:spTgt spid="310282"/>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310283"/>
                                        </p:tgtEl>
                                        <p:attrNameLst>
                                          <p:attrName>style.visibility</p:attrName>
                                        </p:attrNameLst>
                                      </p:cBhvr>
                                      <p:to>
                                        <p:strVal val="visible"/>
                                      </p:to>
                                    </p:set>
                                    <p:animEffect transition="in" filter="blinds(horizontal)">
                                      <p:cBhvr>
                                        <p:cTn id="40" dur="500"/>
                                        <p:tgtEl>
                                          <p:spTgt spid="310283"/>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310286"/>
                                        </p:tgtEl>
                                        <p:attrNameLst>
                                          <p:attrName>style.visibility</p:attrName>
                                        </p:attrNameLst>
                                      </p:cBhvr>
                                      <p:to>
                                        <p:strVal val="visible"/>
                                      </p:to>
                                    </p:set>
                                    <p:animEffect transition="in" filter="blinds(horizontal)">
                                      <p:cBhvr>
                                        <p:cTn id="45" dur="500"/>
                                        <p:tgtEl>
                                          <p:spTgt spid="310286"/>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nodeType="clickEffect">
                                  <p:stCondLst>
                                    <p:cond delay="0"/>
                                  </p:stCondLst>
                                  <p:childTnLst>
                                    <p:set>
                                      <p:cBhvr>
                                        <p:cTn id="49" dur="1" fill="hold">
                                          <p:stCondLst>
                                            <p:cond delay="0"/>
                                          </p:stCondLst>
                                        </p:cTn>
                                        <p:tgtEl>
                                          <p:spTgt spid="3"/>
                                        </p:tgtEl>
                                        <p:attrNameLst>
                                          <p:attrName>style.visibility</p:attrName>
                                        </p:attrNameLst>
                                      </p:cBhvr>
                                      <p:to>
                                        <p:strVal val="visible"/>
                                      </p:to>
                                    </p:set>
                                    <p:animEffect transition="in" filter="blinds(horizontal)">
                                      <p:cBhvr>
                                        <p:cTn id="5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0279" grpId="0"/>
      <p:bldP spid="310280" grpId="0"/>
      <p:bldP spid="310282" grpId="0"/>
      <p:bldP spid="310283" grpId="0"/>
      <p:bldP spid="310284" grpId="0"/>
      <p:bldP spid="310286"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2"/>
          <p:cNvSpPr>
            <a:spLocks noGrp="1"/>
          </p:cNvSpPr>
          <p:nvPr>
            <p:ph type="title"/>
          </p:nvPr>
        </p:nvSpPr>
        <p:spPr>
          <a:xfrm>
            <a:off x="823913" y="157163"/>
            <a:ext cx="8077200" cy="533400"/>
          </a:xfrm>
        </p:spPr>
        <p:txBody>
          <a:bodyPr vert="horz" wrap="square" lIns="63500" tIns="25400" rIns="63500" bIns="25400" anchor="t" anchorCtr="0">
            <a:spAutoFit/>
          </a:bodyPr>
          <a:lstStyle/>
          <a:p>
            <a:pPr algn="ctr">
              <a:buNone/>
            </a:pPr>
            <a:r>
              <a:rPr lang="en-US" altLang="zh-CN" sz="3600" dirty="0">
                <a:solidFill>
                  <a:srgbClr val="CC3300"/>
                </a:solidFill>
              </a:rPr>
              <a:t>Ex: Converting Binary FP to Decimal</a:t>
            </a:r>
          </a:p>
        </p:txBody>
      </p:sp>
      <p:sp>
        <p:nvSpPr>
          <p:cNvPr id="312323" name="Rectangle 3"/>
          <p:cNvSpPr>
            <a:spLocks noGrp="1"/>
          </p:cNvSpPr>
          <p:nvPr>
            <p:ph idx="1"/>
          </p:nvPr>
        </p:nvSpPr>
        <p:spPr>
          <a:xfrm>
            <a:off x="508000" y="1520825"/>
            <a:ext cx="7905750" cy="979488"/>
          </a:xfrm>
        </p:spPr>
        <p:txBody>
          <a:bodyPr vert="horz" wrap="square" lIns="63500" tIns="25400" rIns="63500" bIns="25400" anchor="t" anchorCtr="0">
            <a:spAutoFit/>
          </a:bodyPr>
          <a:lstStyle/>
          <a:p>
            <a:pPr marL="342900" indent="-342900">
              <a:buNone/>
            </a:pPr>
            <a:r>
              <a:rPr lang="zh-CN" altLang="en-US" sz="2700" b="0" dirty="0"/>
              <a:t>10111 1101 110 0000 0000 0000 0000 0000</a:t>
            </a:r>
            <a:endParaRPr lang="zh-CN" altLang="en-US" sz="2700" dirty="0"/>
          </a:p>
          <a:p>
            <a:pPr marL="342900" indent="-342900">
              <a:buNone/>
            </a:pPr>
            <a:endParaRPr lang="zh-CN" altLang="en-US" dirty="0"/>
          </a:p>
        </p:txBody>
      </p:sp>
      <p:grpSp>
        <p:nvGrpSpPr>
          <p:cNvPr id="124931" name="Group 13"/>
          <p:cNvGrpSpPr/>
          <p:nvPr/>
        </p:nvGrpSpPr>
        <p:grpSpPr>
          <a:xfrm>
            <a:off x="565150" y="1598613"/>
            <a:ext cx="6869113" cy="457200"/>
            <a:chOff x="336" y="1063"/>
            <a:chExt cx="4608" cy="288"/>
          </a:xfrm>
        </p:grpSpPr>
        <p:sp>
          <p:nvSpPr>
            <p:cNvPr id="124932" name="Rectangle 4"/>
            <p:cNvSpPr/>
            <p:nvPr/>
          </p:nvSpPr>
          <p:spPr>
            <a:xfrm>
              <a:off x="336" y="1063"/>
              <a:ext cx="4608" cy="288"/>
            </a:xfrm>
            <a:prstGeom prst="rect">
              <a:avLst/>
            </a:prstGeom>
            <a:noFill/>
            <a:ln w="28575" cap="flat" cmpd="sng">
              <a:solidFill>
                <a:schemeClr val="accent1"/>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24933" name="Line 5"/>
            <p:cNvSpPr/>
            <p:nvPr/>
          </p:nvSpPr>
          <p:spPr>
            <a:xfrm>
              <a:off x="463" y="1063"/>
              <a:ext cx="1" cy="288"/>
            </a:xfrm>
            <a:prstGeom prst="line">
              <a:avLst/>
            </a:prstGeom>
            <a:ln w="28575" cap="flat" cmpd="sng">
              <a:solidFill>
                <a:schemeClr val="accent1"/>
              </a:solidFill>
              <a:prstDash val="solid"/>
              <a:miter/>
              <a:headEnd type="none" w="med" len="med"/>
              <a:tailEnd type="none" w="med" len="med"/>
            </a:ln>
          </p:spPr>
        </p:sp>
        <p:sp>
          <p:nvSpPr>
            <p:cNvPr id="124934" name="Line 6"/>
            <p:cNvSpPr/>
            <p:nvPr/>
          </p:nvSpPr>
          <p:spPr>
            <a:xfrm>
              <a:off x="1532" y="1063"/>
              <a:ext cx="1" cy="288"/>
            </a:xfrm>
            <a:prstGeom prst="line">
              <a:avLst/>
            </a:prstGeom>
            <a:ln w="28575" cap="flat" cmpd="sng">
              <a:solidFill>
                <a:schemeClr val="accent1"/>
              </a:solidFill>
              <a:prstDash val="solid"/>
              <a:miter/>
              <a:headEnd type="none" w="med" len="med"/>
              <a:tailEnd type="none" w="med" len="med"/>
            </a:ln>
          </p:spPr>
        </p:sp>
      </p:grpSp>
      <p:sp>
        <p:nvSpPr>
          <p:cNvPr id="312327" name="Text Box 7"/>
          <p:cNvSpPr txBox="1"/>
          <p:nvPr/>
        </p:nvSpPr>
        <p:spPr>
          <a:xfrm>
            <a:off x="358775" y="2714625"/>
            <a:ext cx="7010400" cy="457200"/>
          </a:xfrm>
          <a:prstGeom prst="rect">
            <a:avLst/>
          </a:prstGeom>
          <a:noFill/>
          <a:ln w="9525">
            <a:noFill/>
          </a:ln>
        </p:spPr>
        <p:txBody>
          <a:bodyPr anchor="t" anchorCtr="0">
            <a:spAutoFit/>
          </a:bodyPr>
          <a:lstStyle/>
          <a:p>
            <a:pPr>
              <a:spcBef>
                <a:spcPct val="50000"/>
              </a:spcBef>
            </a:pPr>
            <a:r>
              <a:rPr lang="zh-CN" altLang="en-US" sz="2400" b="0" dirty="0">
                <a:latin typeface="Times New Roman" panose="02020603050405020304" pitchFamily="18" charset="0"/>
                <a:ea typeface="宋体" panose="02010600030101010101" pitchFamily="2" charset="-122"/>
              </a:rPr>
              <a:t>°</a:t>
            </a:r>
            <a:r>
              <a:rPr lang="en-US" altLang="zh-CN" sz="2400" dirty="0">
                <a:solidFill>
                  <a:srgbClr val="CC0000"/>
                </a:solidFill>
                <a:latin typeface="Arial" panose="020B0604020202020204" pitchFamily="34" charset="0"/>
              </a:rPr>
              <a:t>Sign</a:t>
            </a:r>
            <a:r>
              <a:rPr lang="en-US" altLang="zh-CN" sz="2400" dirty="0">
                <a:latin typeface="Arial" panose="020B0604020202020204" pitchFamily="34" charset="0"/>
              </a:rPr>
              <a:t>: 1 =&gt; negative</a:t>
            </a:r>
            <a:endParaRPr lang="en-US" altLang="zh-CN" sz="2400" b="0" dirty="0">
              <a:latin typeface="Arial" panose="020B0604020202020204" pitchFamily="34" charset="0"/>
            </a:endParaRPr>
          </a:p>
        </p:txBody>
      </p:sp>
      <p:sp>
        <p:nvSpPr>
          <p:cNvPr id="312328" name="Text Box 8"/>
          <p:cNvSpPr txBox="1"/>
          <p:nvPr/>
        </p:nvSpPr>
        <p:spPr>
          <a:xfrm>
            <a:off x="347663" y="3240088"/>
            <a:ext cx="7315200" cy="1260475"/>
          </a:xfrm>
          <a:prstGeom prst="rect">
            <a:avLst/>
          </a:prstGeom>
          <a:noFill/>
          <a:ln w="9525">
            <a:noFill/>
          </a:ln>
        </p:spPr>
        <p:txBody>
          <a:bodyPr anchor="t" anchorCtr="0">
            <a:spAutoFit/>
          </a:bodyPr>
          <a:lstStyle/>
          <a:p>
            <a:pPr>
              <a:spcBef>
                <a:spcPct val="10000"/>
              </a:spcBef>
            </a:pPr>
            <a:r>
              <a:rPr lang="zh-CN" altLang="en-US" sz="2400" b="0" dirty="0">
                <a:latin typeface="Arial" panose="020B0604020202020204" pitchFamily="34" charset="0"/>
                <a:ea typeface="宋体" panose="02010600030101010101" pitchFamily="2" charset="-122"/>
              </a:rPr>
              <a:t>°</a:t>
            </a:r>
            <a:r>
              <a:rPr lang="en-US" altLang="zh-CN" sz="2400" dirty="0">
                <a:solidFill>
                  <a:srgbClr val="CC0000"/>
                </a:solidFill>
                <a:latin typeface="Arial" panose="020B0604020202020204" pitchFamily="34" charset="0"/>
              </a:rPr>
              <a:t>Exponent</a:t>
            </a:r>
            <a:r>
              <a:rPr lang="en-US" altLang="zh-CN" sz="2400" dirty="0">
                <a:latin typeface="Arial" panose="020B0604020202020204" pitchFamily="34" charset="0"/>
              </a:rPr>
              <a:t>:</a:t>
            </a:r>
          </a:p>
          <a:p>
            <a:pPr>
              <a:spcBef>
                <a:spcPct val="10000"/>
              </a:spcBef>
            </a:pPr>
            <a:r>
              <a:rPr lang="en-US" altLang="zh-CN" sz="2400" b="0" dirty="0">
                <a:latin typeface="Arial" panose="020B0604020202020204" pitchFamily="34" charset="0"/>
              </a:rPr>
              <a:t>               • </a:t>
            </a:r>
            <a:r>
              <a:rPr lang="en-US" altLang="zh-CN" sz="2400" dirty="0">
                <a:latin typeface="Arial" panose="020B0604020202020204" pitchFamily="34" charset="0"/>
              </a:rPr>
              <a:t>0111 1101</a:t>
            </a:r>
            <a:r>
              <a:rPr lang="en-US" altLang="zh-CN" sz="2400" baseline="-25000" dirty="0">
                <a:latin typeface="Arial" panose="020B0604020202020204" pitchFamily="34" charset="0"/>
              </a:rPr>
              <a:t>two</a:t>
            </a:r>
            <a:r>
              <a:rPr lang="en-US" altLang="zh-CN" sz="2400" dirty="0">
                <a:latin typeface="Arial" panose="020B0604020202020204" pitchFamily="34" charset="0"/>
              </a:rPr>
              <a:t> = 125</a:t>
            </a:r>
            <a:r>
              <a:rPr lang="en-US" altLang="zh-CN" sz="2400" baseline="-25000" dirty="0">
                <a:latin typeface="Arial" panose="020B0604020202020204" pitchFamily="34" charset="0"/>
              </a:rPr>
              <a:t>ten</a:t>
            </a:r>
          </a:p>
          <a:p>
            <a:pPr>
              <a:spcBef>
                <a:spcPct val="10000"/>
              </a:spcBef>
            </a:pPr>
            <a:r>
              <a:rPr lang="en-US" altLang="zh-CN" sz="2400" b="0" dirty="0">
                <a:latin typeface="Arial" panose="020B0604020202020204" pitchFamily="34" charset="0"/>
              </a:rPr>
              <a:t>               • </a:t>
            </a:r>
            <a:r>
              <a:rPr lang="en-US" altLang="zh-CN" sz="2400" dirty="0">
                <a:latin typeface="Arial" panose="020B0604020202020204" pitchFamily="34" charset="0"/>
              </a:rPr>
              <a:t>Bias adjustment: 125 - 127 = -2</a:t>
            </a:r>
            <a:endParaRPr lang="en-US" altLang="zh-CN" sz="2400" b="0" dirty="0">
              <a:latin typeface="Arial" panose="020B0604020202020204" pitchFamily="34" charset="0"/>
            </a:endParaRPr>
          </a:p>
        </p:txBody>
      </p:sp>
      <p:sp>
        <p:nvSpPr>
          <p:cNvPr id="312329" name="Text Box 9"/>
          <p:cNvSpPr txBox="1"/>
          <p:nvPr/>
        </p:nvSpPr>
        <p:spPr>
          <a:xfrm>
            <a:off x="336550" y="4559300"/>
            <a:ext cx="8229600" cy="1260475"/>
          </a:xfrm>
          <a:prstGeom prst="rect">
            <a:avLst/>
          </a:prstGeom>
          <a:noFill/>
          <a:ln w="9525">
            <a:noFill/>
          </a:ln>
        </p:spPr>
        <p:txBody>
          <a:bodyPr anchor="t" anchorCtr="0">
            <a:spAutoFit/>
          </a:bodyPr>
          <a:lstStyle/>
          <a:p>
            <a:pPr>
              <a:spcBef>
                <a:spcPct val="10000"/>
              </a:spcBef>
            </a:pPr>
            <a:r>
              <a:rPr lang="zh-CN" altLang="en-US" sz="2400" b="0" dirty="0">
                <a:latin typeface="Arial" panose="020B0604020202020204" pitchFamily="34" charset="0"/>
                <a:ea typeface="宋体" panose="02010600030101010101" pitchFamily="2" charset="-122"/>
              </a:rPr>
              <a:t>°</a:t>
            </a:r>
            <a:r>
              <a:rPr lang="en-US" altLang="zh-CN" sz="2400" dirty="0">
                <a:solidFill>
                  <a:srgbClr val="CC0000"/>
                </a:solidFill>
                <a:latin typeface="Arial" panose="020B0604020202020204" pitchFamily="34" charset="0"/>
              </a:rPr>
              <a:t>Significand</a:t>
            </a:r>
            <a:r>
              <a:rPr lang="en-US" altLang="zh-CN" sz="2400" dirty="0">
                <a:latin typeface="Arial" panose="020B0604020202020204" pitchFamily="34" charset="0"/>
              </a:rPr>
              <a:t>:</a:t>
            </a:r>
          </a:p>
          <a:p>
            <a:pPr>
              <a:spcBef>
                <a:spcPct val="10000"/>
              </a:spcBef>
            </a:pPr>
            <a:r>
              <a:rPr lang="en-US" altLang="zh-CN" sz="2400" dirty="0">
                <a:latin typeface="Arial" panose="020B0604020202020204" pitchFamily="34" charset="0"/>
              </a:rPr>
              <a:t>           </a:t>
            </a:r>
            <a:r>
              <a:rPr lang="en-US" altLang="zh-CN" sz="2400" dirty="0">
                <a:solidFill>
                  <a:srgbClr val="FF0066"/>
                </a:solidFill>
                <a:latin typeface="Arial" panose="020B0604020202020204" pitchFamily="34" charset="0"/>
              </a:rPr>
              <a:t>1 +</a:t>
            </a:r>
            <a:r>
              <a:rPr lang="en-US" altLang="zh-CN" sz="2400" dirty="0">
                <a:latin typeface="Arial" panose="020B0604020202020204" pitchFamily="34" charset="0"/>
              </a:rPr>
              <a:t> 1</a:t>
            </a:r>
            <a:r>
              <a:rPr lang="en-US" altLang="zh-CN" sz="2400" b="0" dirty="0">
                <a:latin typeface="Arial" panose="020B0604020202020204" pitchFamily="34" charset="0"/>
              </a:rPr>
              <a:t>x</a:t>
            </a:r>
            <a:r>
              <a:rPr lang="en-US" altLang="zh-CN" sz="2400" dirty="0">
                <a:latin typeface="Arial" panose="020B0604020202020204" pitchFamily="34" charset="0"/>
              </a:rPr>
              <a:t>2</a:t>
            </a:r>
            <a:r>
              <a:rPr lang="en-US" altLang="zh-CN" sz="2400" baseline="30000" dirty="0">
                <a:latin typeface="Arial" panose="020B0604020202020204" pitchFamily="34" charset="0"/>
              </a:rPr>
              <a:t>-1</a:t>
            </a:r>
            <a:r>
              <a:rPr lang="en-US" altLang="zh-CN" sz="2400" dirty="0">
                <a:latin typeface="Arial" panose="020B0604020202020204" pitchFamily="34" charset="0"/>
              </a:rPr>
              <a:t>+ 1</a:t>
            </a:r>
            <a:r>
              <a:rPr lang="en-US" altLang="zh-CN" sz="2400" b="0" dirty="0">
                <a:latin typeface="Arial" panose="020B0604020202020204" pitchFamily="34" charset="0"/>
              </a:rPr>
              <a:t>x</a:t>
            </a:r>
            <a:r>
              <a:rPr lang="en-US" altLang="zh-CN" sz="2400" dirty="0">
                <a:latin typeface="Arial" panose="020B0604020202020204" pitchFamily="34" charset="0"/>
              </a:rPr>
              <a:t>2</a:t>
            </a:r>
            <a:r>
              <a:rPr lang="en-US" altLang="zh-CN" sz="2400" baseline="30000" dirty="0">
                <a:latin typeface="Arial" panose="020B0604020202020204" pitchFamily="34" charset="0"/>
              </a:rPr>
              <a:t>-2</a:t>
            </a:r>
            <a:r>
              <a:rPr lang="en-US" altLang="zh-CN" sz="2400" dirty="0">
                <a:latin typeface="Arial" panose="020B0604020202020204" pitchFamily="34" charset="0"/>
              </a:rPr>
              <a:t> + 0</a:t>
            </a:r>
            <a:r>
              <a:rPr lang="en-US" altLang="zh-CN" sz="2400" b="0" dirty="0">
                <a:latin typeface="Arial" panose="020B0604020202020204" pitchFamily="34" charset="0"/>
              </a:rPr>
              <a:t>x</a:t>
            </a:r>
            <a:r>
              <a:rPr lang="en-US" altLang="zh-CN" sz="2400" dirty="0">
                <a:latin typeface="Arial" panose="020B0604020202020204" pitchFamily="34" charset="0"/>
              </a:rPr>
              <a:t>2</a:t>
            </a:r>
            <a:r>
              <a:rPr lang="en-US" altLang="zh-CN" sz="2400" baseline="30000" dirty="0">
                <a:latin typeface="Arial" panose="020B0604020202020204" pitchFamily="34" charset="0"/>
              </a:rPr>
              <a:t>-3</a:t>
            </a:r>
            <a:r>
              <a:rPr lang="en-US" altLang="zh-CN" sz="2400" dirty="0">
                <a:latin typeface="Arial" panose="020B0604020202020204" pitchFamily="34" charset="0"/>
              </a:rPr>
              <a:t> + 0</a:t>
            </a:r>
            <a:r>
              <a:rPr lang="en-US" altLang="zh-CN" sz="2400" b="0" dirty="0">
                <a:latin typeface="Arial" panose="020B0604020202020204" pitchFamily="34" charset="0"/>
              </a:rPr>
              <a:t>x</a:t>
            </a:r>
            <a:r>
              <a:rPr lang="en-US" altLang="zh-CN" sz="2400" dirty="0">
                <a:latin typeface="Arial" panose="020B0604020202020204" pitchFamily="34" charset="0"/>
              </a:rPr>
              <a:t>2</a:t>
            </a:r>
            <a:r>
              <a:rPr lang="en-US" altLang="zh-CN" sz="2400" baseline="30000" dirty="0">
                <a:latin typeface="Arial" panose="020B0604020202020204" pitchFamily="34" charset="0"/>
              </a:rPr>
              <a:t>-4</a:t>
            </a:r>
            <a:r>
              <a:rPr lang="en-US" altLang="zh-CN" sz="2400" dirty="0">
                <a:latin typeface="Arial" panose="020B0604020202020204" pitchFamily="34" charset="0"/>
              </a:rPr>
              <a:t> + 0</a:t>
            </a:r>
            <a:r>
              <a:rPr lang="en-US" altLang="zh-CN" sz="2400" b="0" dirty="0">
                <a:latin typeface="Arial" panose="020B0604020202020204" pitchFamily="34" charset="0"/>
              </a:rPr>
              <a:t>x</a:t>
            </a:r>
            <a:r>
              <a:rPr lang="en-US" altLang="zh-CN" sz="2400" dirty="0">
                <a:latin typeface="Arial" panose="020B0604020202020204" pitchFamily="34" charset="0"/>
              </a:rPr>
              <a:t>2</a:t>
            </a:r>
            <a:r>
              <a:rPr lang="en-US" altLang="zh-CN" sz="2400" baseline="30000" dirty="0">
                <a:latin typeface="Arial" panose="020B0604020202020204" pitchFamily="34" charset="0"/>
              </a:rPr>
              <a:t>-5</a:t>
            </a:r>
            <a:r>
              <a:rPr lang="en-US" altLang="zh-CN" sz="2400" dirty="0">
                <a:latin typeface="Arial" panose="020B0604020202020204" pitchFamily="34" charset="0"/>
              </a:rPr>
              <a:t> +...</a:t>
            </a:r>
          </a:p>
          <a:p>
            <a:pPr>
              <a:spcBef>
                <a:spcPct val="10000"/>
              </a:spcBef>
            </a:pPr>
            <a:r>
              <a:rPr lang="en-US" altLang="zh-CN" sz="2400" dirty="0">
                <a:latin typeface="Arial" panose="020B0604020202020204" pitchFamily="34" charset="0"/>
              </a:rPr>
              <a:t>         =1+2</a:t>
            </a:r>
            <a:r>
              <a:rPr lang="en-US" altLang="zh-CN" sz="2400" baseline="30000" dirty="0">
                <a:latin typeface="Arial" panose="020B0604020202020204" pitchFamily="34" charset="0"/>
              </a:rPr>
              <a:t>-1</a:t>
            </a:r>
            <a:r>
              <a:rPr lang="en-US" altLang="zh-CN" sz="2400" dirty="0">
                <a:latin typeface="Arial" panose="020B0604020202020204" pitchFamily="34" charset="0"/>
              </a:rPr>
              <a:t> +2</a:t>
            </a:r>
            <a:r>
              <a:rPr lang="en-US" altLang="zh-CN" sz="2400" baseline="30000" dirty="0">
                <a:latin typeface="Arial" panose="020B0604020202020204" pitchFamily="34" charset="0"/>
              </a:rPr>
              <a:t>-2</a:t>
            </a:r>
            <a:r>
              <a:rPr lang="en-US" altLang="zh-CN" sz="2400" dirty="0">
                <a:latin typeface="Arial" panose="020B0604020202020204" pitchFamily="34" charset="0"/>
              </a:rPr>
              <a:t> = 1+0.5 +0.25 = 1.75</a:t>
            </a:r>
          </a:p>
        </p:txBody>
      </p:sp>
      <p:sp>
        <p:nvSpPr>
          <p:cNvPr id="312330" name="Text Box 10"/>
          <p:cNvSpPr txBox="1"/>
          <p:nvPr/>
        </p:nvSpPr>
        <p:spPr>
          <a:xfrm>
            <a:off x="381000" y="5908675"/>
            <a:ext cx="8458200" cy="457200"/>
          </a:xfrm>
          <a:prstGeom prst="rect">
            <a:avLst/>
          </a:prstGeom>
          <a:noFill/>
          <a:ln w="9525">
            <a:noFill/>
          </a:ln>
        </p:spPr>
        <p:txBody>
          <a:bodyPr anchor="t" anchorCtr="0">
            <a:spAutoFit/>
          </a:bodyPr>
          <a:lstStyle/>
          <a:p>
            <a:pPr>
              <a:spcBef>
                <a:spcPct val="50000"/>
              </a:spcBef>
            </a:pPr>
            <a:r>
              <a:rPr lang="zh-CN" altLang="en-US" sz="2400" b="0" dirty="0">
                <a:latin typeface="Arial" panose="020B0604020202020204" pitchFamily="34" charset="0"/>
                <a:ea typeface="宋体" panose="02010600030101010101" pitchFamily="2" charset="-122"/>
              </a:rPr>
              <a:t>°</a:t>
            </a:r>
            <a:r>
              <a:rPr lang="en-US" altLang="zh-CN" sz="2400" dirty="0">
                <a:solidFill>
                  <a:srgbClr val="CC0000"/>
                </a:solidFill>
                <a:latin typeface="Arial" panose="020B0604020202020204" pitchFamily="34" charset="0"/>
              </a:rPr>
              <a:t>Represents</a:t>
            </a:r>
            <a:r>
              <a:rPr lang="en-US" altLang="zh-CN" sz="2400" dirty="0">
                <a:latin typeface="Arial" panose="020B0604020202020204" pitchFamily="34" charset="0"/>
              </a:rPr>
              <a:t>: -1.75</a:t>
            </a:r>
            <a:r>
              <a:rPr lang="en-US" altLang="zh-CN" sz="2400" baseline="-25000" dirty="0">
                <a:latin typeface="Arial" panose="020B0604020202020204" pitchFamily="34" charset="0"/>
              </a:rPr>
              <a:t>ten</a:t>
            </a:r>
            <a:r>
              <a:rPr lang="en-US" altLang="zh-CN" sz="2400" b="0" dirty="0">
                <a:latin typeface="Arial" panose="020B0604020202020204" pitchFamily="34" charset="0"/>
              </a:rPr>
              <a:t>x</a:t>
            </a:r>
            <a:r>
              <a:rPr lang="en-US" altLang="zh-CN" sz="2400" dirty="0">
                <a:latin typeface="Arial" panose="020B0604020202020204" pitchFamily="34" charset="0"/>
              </a:rPr>
              <a:t>2</a:t>
            </a:r>
            <a:r>
              <a:rPr lang="en-US" altLang="zh-CN" sz="2400" baseline="30000" dirty="0">
                <a:latin typeface="Arial" panose="020B0604020202020204" pitchFamily="34" charset="0"/>
              </a:rPr>
              <a:t>-2</a:t>
            </a:r>
            <a:r>
              <a:rPr lang="en-US" altLang="zh-CN" sz="2400" dirty="0">
                <a:latin typeface="Arial" panose="020B0604020202020204" pitchFamily="34" charset="0"/>
              </a:rPr>
              <a:t> = - 0.4375</a:t>
            </a:r>
          </a:p>
        </p:txBody>
      </p:sp>
      <p:sp>
        <p:nvSpPr>
          <p:cNvPr id="312331" name="Rectangle 11"/>
          <p:cNvSpPr/>
          <p:nvPr/>
        </p:nvSpPr>
        <p:spPr>
          <a:xfrm>
            <a:off x="1295400" y="2193925"/>
            <a:ext cx="6356350" cy="519113"/>
          </a:xfrm>
          <a:prstGeom prst="rect">
            <a:avLst/>
          </a:prstGeom>
          <a:noFill/>
          <a:ln w="9525">
            <a:noFill/>
          </a:ln>
        </p:spPr>
        <p:txBody>
          <a:bodyPr wrap="none" anchor="t" anchorCtr="0">
            <a:spAutoFit/>
          </a:bodyPr>
          <a:lstStyle/>
          <a:p>
            <a:r>
              <a:rPr lang="zh-CN" altLang="en-US" sz="2800" dirty="0">
                <a:solidFill>
                  <a:srgbClr val="996633"/>
                </a:solidFill>
                <a:latin typeface="Arial" panose="020B0604020202020204" pitchFamily="34" charset="0"/>
                <a:ea typeface="宋体" panose="02010600030101010101" pitchFamily="2" charset="-122"/>
              </a:rPr>
              <a:t>(-1)</a:t>
            </a:r>
            <a:r>
              <a:rPr lang="en-US" altLang="zh-CN" sz="2800" baseline="30000" dirty="0">
                <a:solidFill>
                  <a:srgbClr val="996633"/>
                </a:solidFill>
                <a:latin typeface="Arial" panose="020B0604020202020204" pitchFamily="34" charset="0"/>
              </a:rPr>
              <a:t>S</a:t>
            </a:r>
            <a:r>
              <a:rPr lang="en-US" altLang="zh-CN" sz="2800" dirty="0">
                <a:solidFill>
                  <a:srgbClr val="996633"/>
                </a:solidFill>
                <a:latin typeface="Arial" panose="020B0604020202020204" pitchFamily="34" charset="0"/>
              </a:rPr>
              <a:t> </a:t>
            </a:r>
            <a:r>
              <a:rPr lang="en-US" altLang="zh-CN" sz="2800" b="0" dirty="0">
                <a:solidFill>
                  <a:srgbClr val="996633"/>
                </a:solidFill>
                <a:latin typeface="Arial" panose="020B0604020202020204" pitchFamily="34" charset="0"/>
              </a:rPr>
              <a:t>x</a:t>
            </a:r>
            <a:r>
              <a:rPr lang="en-US" altLang="zh-CN" sz="2800" dirty="0">
                <a:solidFill>
                  <a:srgbClr val="996633"/>
                </a:solidFill>
                <a:latin typeface="Arial" panose="020B0604020202020204" pitchFamily="34" charset="0"/>
              </a:rPr>
              <a:t> (</a:t>
            </a:r>
            <a:r>
              <a:rPr lang="en-US" altLang="zh-CN" sz="2800" dirty="0">
                <a:solidFill>
                  <a:srgbClr val="FF0066"/>
                </a:solidFill>
                <a:latin typeface="Arial" panose="020B0604020202020204" pitchFamily="34" charset="0"/>
              </a:rPr>
              <a:t>1 +</a:t>
            </a:r>
            <a:r>
              <a:rPr lang="en-US" altLang="zh-CN" sz="2800" dirty="0">
                <a:solidFill>
                  <a:srgbClr val="996633"/>
                </a:solidFill>
                <a:latin typeface="Arial" panose="020B0604020202020204" pitchFamily="34" charset="0"/>
              </a:rPr>
              <a:t> Significand) </a:t>
            </a:r>
            <a:r>
              <a:rPr lang="en-US" altLang="zh-CN" sz="2800" b="0" dirty="0">
                <a:solidFill>
                  <a:srgbClr val="996633"/>
                </a:solidFill>
                <a:latin typeface="Arial" panose="020B0604020202020204" pitchFamily="34" charset="0"/>
              </a:rPr>
              <a:t>x</a:t>
            </a:r>
            <a:r>
              <a:rPr lang="en-US" altLang="zh-CN" sz="2800" dirty="0">
                <a:solidFill>
                  <a:srgbClr val="996633"/>
                </a:solidFill>
                <a:latin typeface="Arial" panose="020B0604020202020204" pitchFamily="34" charset="0"/>
              </a:rPr>
              <a:t> 2</a:t>
            </a:r>
            <a:r>
              <a:rPr lang="en-US" altLang="zh-CN" sz="2800" baseline="30000" dirty="0">
                <a:solidFill>
                  <a:srgbClr val="996633"/>
                </a:solidFill>
                <a:latin typeface="Arial" panose="020B0604020202020204" pitchFamily="34" charset="0"/>
              </a:rPr>
              <a:t>(Exponent-127)</a:t>
            </a:r>
          </a:p>
        </p:txBody>
      </p:sp>
      <p:sp>
        <p:nvSpPr>
          <p:cNvPr id="124940" name="Text Box 12"/>
          <p:cNvSpPr txBox="1"/>
          <p:nvPr/>
        </p:nvSpPr>
        <p:spPr>
          <a:xfrm>
            <a:off x="144463" y="827088"/>
            <a:ext cx="8667750" cy="457200"/>
          </a:xfrm>
          <a:prstGeom prst="rect">
            <a:avLst/>
          </a:prstGeom>
          <a:noFill/>
          <a:ln w="9525">
            <a:noFill/>
          </a:ln>
        </p:spPr>
        <p:txBody>
          <a:bodyPr anchor="t" anchorCtr="0">
            <a:spAutoFit/>
          </a:bodyPr>
          <a:lstStyle/>
          <a:p>
            <a:pPr>
              <a:spcBef>
                <a:spcPct val="50000"/>
              </a:spcBef>
            </a:pPr>
            <a:r>
              <a:rPr lang="en-GB" altLang="zh-CN" sz="2400" dirty="0">
                <a:latin typeface="Arial" panose="020B0604020202020204" pitchFamily="34" charset="0"/>
              </a:rPr>
              <a:t>BEE00000H</a:t>
            </a:r>
            <a:r>
              <a:rPr lang="en-GB" altLang="zh-CN" sz="2400" baseline="-30000" dirty="0">
                <a:latin typeface="Arial" panose="020B0604020202020204" pitchFamily="34" charset="0"/>
              </a:rPr>
              <a:t> </a:t>
            </a:r>
            <a:r>
              <a:rPr lang="en-GB" altLang="zh-CN" sz="2400" dirty="0">
                <a:latin typeface="Arial" panose="020B0604020202020204" pitchFamily="34" charset="0"/>
              </a:rPr>
              <a:t>is the hex. Rep. Of an IEEE 754 SP FP number</a:t>
            </a:r>
            <a:endParaRPr lang="en-US" altLang="zh-CN" sz="2400" dirty="0">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123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123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3123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3123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3123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3123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2323" grpId="0" build="p"/>
      <p:bldP spid="312327" grpId="0"/>
      <p:bldP spid="312328" grpId="0"/>
      <p:bldP spid="312329" grpId="0"/>
      <p:bldP spid="312330" grpId="0"/>
      <p:bldP spid="31233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p:cNvSpPr>
          <p:nvPr>
            <p:ph type="title"/>
          </p:nvPr>
        </p:nvSpPr>
        <p:spPr>
          <a:xfrm>
            <a:off x="1687513" y="203200"/>
            <a:ext cx="5629275" cy="528638"/>
          </a:xfrm>
        </p:spPr>
        <p:txBody>
          <a:bodyPr vert="horz" wrap="square" lIns="63500" tIns="25400" rIns="63500" bIns="25400" anchor="t" anchorCtr="0">
            <a:spAutoFit/>
          </a:bodyPr>
          <a:lstStyle/>
          <a:p>
            <a:r>
              <a:rPr lang="zh-CN" altLang="en-US" sz="3600" dirty="0"/>
              <a:t>第一讲 计算机系统概述</a:t>
            </a:r>
          </a:p>
        </p:txBody>
      </p:sp>
      <p:sp>
        <p:nvSpPr>
          <p:cNvPr id="23554" name="Rectangle 3"/>
          <p:cNvSpPr>
            <a:spLocks noGrp="1"/>
          </p:cNvSpPr>
          <p:nvPr>
            <p:ph idx="1"/>
          </p:nvPr>
        </p:nvSpPr>
        <p:spPr>
          <a:xfrm>
            <a:off x="1120775" y="1177925"/>
            <a:ext cx="6965950" cy="4926013"/>
          </a:xfrm>
        </p:spPr>
        <p:txBody>
          <a:bodyPr vert="horz" wrap="square" lIns="63500" tIns="25400" rIns="63500" bIns="25400" anchor="t" anchorCtr="0">
            <a:spAutoFit/>
          </a:bodyPr>
          <a:lstStyle/>
          <a:p>
            <a:pPr>
              <a:spcBef>
                <a:spcPct val="45000"/>
              </a:spcBef>
            </a:pPr>
            <a:r>
              <a:rPr lang="zh-CN" altLang="en-US" dirty="0">
                <a:latin typeface="微软雅黑" panose="020B0503020204020204" pitchFamily="34" charset="-122"/>
                <a:ea typeface="微软雅黑" panose="020B0503020204020204" pitchFamily="34" charset="-122"/>
              </a:rPr>
              <a:t>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诺依曼结构计算机</a:t>
            </a:r>
            <a:endParaRPr lang="en-US" altLang="zh-CN"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冯</a:t>
            </a:r>
            <a:r>
              <a:rPr lang="en-US" altLang="zh-CN" sz="2200" dirty="0">
                <a:latin typeface="微软雅黑" panose="020B0503020204020204" pitchFamily="34" charset="-122"/>
                <a:ea typeface="微软雅黑" panose="020B0503020204020204" pitchFamily="34" charset="-122"/>
              </a:rPr>
              <a:t>.</a:t>
            </a:r>
            <a:r>
              <a:rPr lang="zh-CN" altLang="en-US" sz="2200" dirty="0">
                <a:latin typeface="微软雅黑" panose="020B0503020204020204" pitchFamily="34" charset="-122"/>
                <a:ea typeface="微软雅黑" panose="020B0503020204020204" pitchFamily="34" charset="-122"/>
              </a:rPr>
              <a:t>诺依曼结构基本思想</a:t>
            </a:r>
            <a:endParaRPr lang="en-US" altLang="zh-CN" sz="2200"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计算机硬件的基本组成</a:t>
            </a:r>
          </a:p>
          <a:p>
            <a:pPr>
              <a:spcBef>
                <a:spcPct val="45000"/>
              </a:spcBef>
            </a:pPr>
            <a:r>
              <a:rPr lang="zh-CN" altLang="en-US" dirty="0">
                <a:latin typeface="微软雅黑" panose="020B0503020204020204" pitchFamily="34" charset="-122"/>
                <a:ea typeface="微软雅黑" panose="020B0503020204020204" pitchFamily="34" charset="-122"/>
              </a:rPr>
              <a:t>程序的表示和执行过程</a:t>
            </a:r>
            <a:endParaRPr lang="en-US" altLang="zh-CN"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机器级语言和高级编程语言</a:t>
            </a:r>
            <a:endParaRPr lang="en-US" altLang="zh-CN" sz="2200" dirty="0">
              <a:latin typeface="微软雅黑" panose="020B0503020204020204" pitchFamily="34" charset="-122"/>
              <a:ea typeface="微软雅黑" panose="020B0503020204020204" pitchFamily="34" charset="-122"/>
            </a:endParaRPr>
          </a:p>
          <a:p>
            <a:pPr lvl="1">
              <a:spcBef>
                <a:spcPct val="45000"/>
              </a:spcBef>
            </a:pPr>
            <a:r>
              <a:rPr lang="zh-CN" altLang="en-US" sz="2200" dirty="0">
                <a:latin typeface="微软雅黑" panose="020B0503020204020204" pitchFamily="34" charset="-122"/>
                <a:ea typeface="微软雅黑" panose="020B0503020204020204" pitchFamily="34" charset="-122"/>
              </a:rPr>
              <a:t>翻译程序：汇编、编译、解释</a:t>
            </a:r>
            <a:endParaRPr lang="en-US" altLang="zh-CN" sz="2200" dirty="0">
              <a:latin typeface="微软雅黑" panose="020B0503020204020204" pitchFamily="34" charset="-122"/>
              <a:ea typeface="微软雅黑" panose="020B0503020204020204" pitchFamily="34" charset="-122"/>
            </a:endParaRPr>
          </a:p>
          <a:p>
            <a:pPr>
              <a:spcBef>
                <a:spcPct val="45000"/>
              </a:spcBef>
            </a:pPr>
            <a:r>
              <a:rPr lang="zh-CN" altLang="en-US" dirty="0">
                <a:latin typeface="微软雅黑" panose="020B0503020204020204" pitchFamily="34" charset="-122"/>
                <a:ea typeface="微软雅黑" panose="020B0503020204020204" pitchFamily="34" charset="-122"/>
              </a:rPr>
              <a:t>计算机系统抽象层</a:t>
            </a:r>
          </a:p>
          <a:p>
            <a:pPr lvl="1">
              <a:spcBef>
                <a:spcPct val="45000"/>
              </a:spcBef>
            </a:pPr>
            <a:r>
              <a:rPr lang="zh-CN" altLang="en-US" sz="2200" dirty="0">
                <a:latin typeface="微软雅黑" panose="020B0503020204020204" pitchFamily="34" charset="-122"/>
                <a:ea typeface="微软雅黑" panose="020B0503020204020204" pitchFamily="34" charset="-122"/>
              </a:rPr>
              <a:t>计算机硬件和软件的接口：指令系统</a:t>
            </a:r>
          </a:p>
          <a:p>
            <a:pPr lvl="1">
              <a:spcBef>
                <a:spcPct val="45000"/>
              </a:spcBef>
            </a:pPr>
            <a:r>
              <a:rPr lang="zh-CN" altLang="en-US" sz="2200" dirty="0">
                <a:latin typeface="微软雅黑" panose="020B0503020204020204" pitchFamily="34" charset="-122"/>
                <a:ea typeface="微软雅黑" panose="020B0503020204020204" pitchFamily="34" charset="-122"/>
              </a:rPr>
              <a:t>本课程内容在计算机系统中的位置</a:t>
            </a:r>
          </a:p>
        </p:txBody>
      </p:sp>
      <p:sp>
        <p:nvSpPr>
          <p:cNvPr id="2" name="矩形 1"/>
          <p:cNvSpPr/>
          <p:nvPr/>
        </p:nvSpPr>
        <p:spPr>
          <a:xfrm>
            <a:off x="688975" y="1039813"/>
            <a:ext cx="5661025" cy="1778000"/>
          </a:xfrm>
          <a:prstGeom prst="rect">
            <a:avLst/>
          </a:prstGeom>
          <a:solidFill>
            <a:srgbClr val="FF3300">
              <a:alpha val="34117"/>
            </a:srgbClr>
          </a:solidFill>
          <a:ln w="12700" cap="flat" cmpd="sng">
            <a:solidFill>
              <a:srgbClr val="000000"/>
            </a:solidFill>
            <a:prstDash val="solid"/>
            <a:round/>
            <a:headEnd type="none" w="med" len="med"/>
            <a:tailEnd type="none" w="med" len="med"/>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2"/>
          <p:cNvSpPr>
            <a:spLocks noGrp="1"/>
          </p:cNvSpPr>
          <p:nvPr>
            <p:ph type="title"/>
          </p:nvPr>
        </p:nvSpPr>
        <p:spPr>
          <a:xfrm>
            <a:off x="1012825" y="177800"/>
            <a:ext cx="7521575" cy="1016000"/>
          </a:xfrm>
        </p:spPr>
        <p:txBody>
          <a:bodyPr vert="horz" wrap="square" lIns="63500" tIns="25400" rIns="63500" bIns="25400" anchor="t" anchorCtr="0">
            <a:spAutoFit/>
          </a:bodyPr>
          <a:lstStyle/>
          <a:p>
            <a:pPr algn="ctr">
              <a:buNone/>
            </a:pPr>
            <a:r>
              <a:rPr lang="en-US" altLang="zh-CN" sz="3600" dirty="0">
                <a:solidFill>
                  <a:srgbClr val="CC3300"/>
                </a:solidFill>
              </a:rPr>
              <a:t>Ex: Converting Decimal to FP</a:t>
            </a:r>
          </a:p>
        </p:txBody>
      </p:sp>
      <p:sp>
        <p:nvSpPr>
          <p:cNvPr id="126978" name="Rectangle 3"/>
          <p:cNvSpPr>
            <a:spLocks noGrp="1"/>
          </p:cNvSpPr>
          <p:nvPr>
            <p:ph idx="1"/>
          </p:nvPr>
        </p:nvSpPr>
        <p:spPr>
          <a:xfrm>
            <a:off x="2909888" y="768350"/>
            <a:ext cx="4883150" cy="563563"/>
          </a:xfrm>
        </p:spPr>
        <p:txBody>
          <a:bodyPr vert="horz" wrap="square" lIns="63500" tIns="25400" rIns="63500" bIns="25400" anchor="t" anchorCtr="0">
            <a:spAutoFit/>
          </a:bodyPr>
          <a:lstStyle/>
          <a:p>
            <a:pPr marL="342900" indent="-342900">
              <a:buNone/>
            </a:pPr>
            <a:r>
              <a:rPr lang="zh-CN" altLang="en-US" sz="2800" dirty="0"/>
              <a:t>-12.75 </a:t>
            </a:r>
            <a:endParaRPr lang="en-US" altLang="zh-CN" sz="2800" baseline="30000" dirty="0"/>
          </a:p>
        </p:txBody>
      </p:sp>
      <p:sp>
        <p:nvSpPr>
          <p:cNvPr id="314372" name="Text Box 4"/>
          <p:cNvSpPr txBox="1"/>
          <p:nvPr/>
        </p:nvSpPr>
        <p:spPr>
          <a:xfrm>
            <a:off x="442913" y="1419225"/>
            <a:ext cx="8458200" cy="457200"/>
          </a:xfrm>
          <a:prstGeom prst="rect">
            <a:avLst/>
          </a:prstGeom>
          <a:noFill/>
          <a:ln w="9525">
            <a:noFill/>
          </a:ln>
        </p:spPr>
        <p:txBody>
          <a:bodyPr anchor="t" anchorCtr="0">
            <a:spAutoFit/>
          </a:bodyPr>
          <a:lstStyle/>
          <a:p>
            <a:pPr>
              <a:spcBef>
                <a:spcPct val="50000"/>
              </a:spcBef>
            </a:pPr>
            <a:r>
              <a:rPr lang="zh-CN" altLang="en-US" sz="2400" dirty="0">
                <a:latin typeface="Arial" panose="020B0604020202020204" pitchFamily="34" charset="0"/>
                <a:ea typeface="宋体" panose="02010600030101010101" pitchFamily="2" charset="-122"/>
              </a:rPr>
              <a:t>1. </a:t>
            </a:r>
            <a:r>
              <a:rPr lang="en-US" altLang="zh-CN" sz="2400" dirty="0">
                <a:latin typeface="Arial" panose="020B0604020202020204" pitchFamily="34" charset="0"/>
              </a:rPr>
              <a:t>Denormalize: -12.75</a:t>
            </a:r>
            <a:endParaRPr lang="en-US" altLang="zh-CN" sz="2400" b="0" dirty="0">
              <a:latin typeface="Arial" panose="020B0604020202020204" pitchFamily="34" charset="0"/>
            </a:endParaRPr>
          </a:p>
        </p:txBody>
      </p:sp>
      <p:sp>
        <p:nvSpPr>
          <p:cNvPr id="314373" name="Text Box 5"/>
          <p:cNvSpPr txBox="1"/>
          <p:nvPr/>
        </p:nvSpPr>
        <p:spPr>
          <a:xfrm>
            <a:off x="457200" y="1833563"/>
            <a:ext cx="8077200" cy="858837"/>
          </a:xfrm>
          <a:prstGeom prst="rect">
            <a:avLst/>
          </a:prstGeom>
          <a:noFill/>
          <a:ln w="9525">
            <a:noFill/>
          </a:ln>
        </p:spPr>
        <p:txBody>
          <a:bodyPr anchor="t" anchorCtr="0">
            <a:spAutoFit/>
          </a:bodyPr>
          <a:lstStyle/>
          <a:p>
            <a:pPr>
              <a:spcBef>
                <a:spcPct val="10000"/>
              </a:spcBef>
            </a:pPr>
            <a:r>
              <a:rPr lang="zh-CN" altLang="en-US" sz="2400" dirty="0">
                <a:solidFill>
                  <a:srgbClr val="000000"/>
                </a:solidFill>
                <a:latin typeface="Arial" panose="020B0604020202020204" pitchFamily="34" charset="0"/>
                <a:ea typeface="宋体" panose="02010600030101010101" pitchFamily="2" charset="-122"/>
              </a:rPr>
              <a:t>2. </a:t>
            </a:r>
            <a:r>
              <a:rPr lang="en-US" altLang="zh-CN" sz="2400" dirty="0">
                <a:solidFill>
                  <a:srgbClr val="000000"/>
                </a:solidFill>
                <a:latin typeface="Arial" panose="020B0604020202020204" pitchFamily="34" charset="0"/>
              </a:rPr>
              <a:t>Convert integer part:</a:t>
            </a:r>
          </a:p>
          <a:p>
            <a:pPr>
              <a:spcBef>
                <a:spcPct val="10000"/>
              </a:spcBef>
            </a:pPr>
            <a:r>
              <a:rPr lang="en-US" altLang="zh-CN" sz="2400" dirty="0">
                <a:solidFill>
                  <a:srgbClr val="000000"/>
                </a:solidFill>
                <a:latin typeface="Arial" panose="020B0604020202020204" pitchFamily="34" charset="0"/>
              </a:rPr>
              <a:t>           12 = </a:t>
            </a:r>
            <a:r>
              <a:rPr lang="en-US" altLang="zh-CN" sz="2400" dirty="0">
                <a:solidFill>
                  <a:srgbClr val="063DE9"/>
                </a:solidFill>
                <a:latin typeface="Arial" panose="020B0604020202020204" pitchFamily="34" charset="0"/>
              </a:rPr>
              <a:t>8 </a:t>
            </a:r>
            <a:r>
              <a:rPr lang="en-US" altLang="zh-CN" sz="2400" dirty="0">
                <a:solidFill>
                  <a:srgbClr val="000000"/>
                </a:solidFill>
                <a:latin typeface="Arial" panose="020B0604020202020204" pitchFamily="34" charset="0"/>
              </a:rPr>
              <a:t>+ </a:t>
            </a:r>
            <a:r>
              <a:rPr lang="en-US" altLang="zh-CN" sz="2400" dirty="0">
                <a:solidFill>
                  <a:srgbClr val="063DE9"/>
                </a:solidFill>
                <a:latin typeface="Arial" panose="020B0604020202020204" pitchFamily="34" charset="0"/>
              </a:rPr>
              <a:t>4 </a:t>
            </a:r>
            <a:r>
              <a:rPr lang="en-US" altLang="zh-CN" sz="2400" dirty="0">
                <a:solidFill>
                  <a:srgbClr val="000000"/>
                </a:solidFill>
                <a:latin typeface="Arial" panose="020B0604020202020204" pitchFamily="34" charset="0"/>
              </a:rPr>
              <a:t>= </a:t>
            </a:r>
            <a:r>
              <a:rPr lang="en-US" altLang="zh-CN" sz="2400" dirty="0">
                <a:solidFill>
                  <a:srgbClr val="063DE9"/>
                </a:solidFill>
                <a:latin typeface="Arial" panose="020B0604020202020204" pitchFamily="34" charset="0"/>
              </a:rPr>
              <a:t>1100</a:t>
            </a:r>
            <a:r>
              <a:rPr lang="en-US" altLang="zh-CN" sz="2400" baseline="-25000" dirty="0">
                <a:solidFill>
                  <a:srgbClr val="000000"/>
                </a:solidFill>
                <a:latin typeface="Arial" panose="020B0604020202020204" pitchFamily="34" charset="0"/>
              </a:rPr>
              <a:t>2</a:t>
            </a:r>
            <a:endParaRPr lang="en-US" altLang="zh-CN" sz="2400" b="0" baseline="-25000" dirty="0">
              <a:solidFill>
                <a:srgbClr val="000000"/>
              </a:solidFill>
              <a:latin typeface="Arial" panose="020B0604020202020204" pitchFamily="34" charset="0"/>
            </a:endParaRPr>
          </a:p>
        </p:txBody>
      </p:sp>
      <p:sp>
        <p:nvSpPr>
          <p:cNvPr id="314374" name="Text Box 6"/>
          <p:cNvSpPr txBox="1"/>
          <p:nvPr/>
        </p:nvSpPr>
        <p:spPr>
          <a:xfrm>
            <a:off x="457200" y="2686050"/>
            <a:ext cx="8229600" cy="858838"/>
          </a:xfrm>
          <a:prstGeom prst="rect">
            <a:avLst/>
          </a:prstGeom>
          <a:noFill/>
          <a:ln w="9525">
            <a:noFill/>
          </a:ln>
        </p:spPr>
        <p:txBody>
          <a:bodyPr anchor="t" anchorCtr="0">
            <a:spAutoFit/>
          </a:bodyPr>
          <a:lstStyle/>
          <a:p>
            <a:pPr>
              <a:spcBef>
                <a:spcPct val="10000"/>
              </a:spcBef>
            </a:pPr>
            <a:r>
              <a:rPr lang="zh-CN" altLang="en-US" sz="2400" dirty="0">
                <a:solidFill>
                  <a:srgbClr val="000000"/>
                </a:solidFill>
                <a:latin typeface="Arial" panose="020B0604020202020204" pitchFamily="34" charset="0"/>
                <a:ea typeface="宋体" panose="02010600030101010101" pitchFamily="2" charset="-122"/>
              </a:rPr>
              <a:t>3. </a:t>
            </a:r>
            <a:r>
              <a:rPr lang="en-US" altLang="zh-CN" sz="2400" dirty="0">
                <a:solidFill>
                  <a:srgbClr val="000000"/>
                </a:solidFill>
                <a:latin typeface="Arial" panose="020B0604020202020204" pitchFamily="34" charset="0"/>
              </a:rPr>
              <a:t>Convert fractional part:</a:t>
            </a:r>
          </a:p>
          <a:p>
            <a:pPr>
              <a:spcBef>
                <a:spcPct val="10000"/>
              </a:spcBef>
            </a:pPr>
            <a:r>
              <a:rPr lang="en-US" altLang="zh-CN" sz="2400" dirty="0">
                <a:solidFill>
                  <a:srgbClr val="000000"/>
                </a:solidFill>
                <a:latin typeface="Arial" panose="020B0604020202020204" pitchFamily="34" charset="0"/>
              </a:rPr>
              <a:t>           .75 = </a:t>
            </a:r>
            <a:r>
              <a:rPr lang="en-US" altLang="zh-CN" sz="2400" dirty="0">
                <a:solidFill>
                  <a:srgbClr val="063DE9"/>
                </a:solidFill>
                <a:latin typeface="Arial" panose="020B0604020202020204" pitchFamily="34" charset="0"/>
              </a:rPr>
              <a:t>.5 + .25 = .11</a:t>
            </a:r>
            <a:r>
              <a:rPr lang="en-US" altLang="zh-CN" sz="2400" baseline="-25000" dirty="0">
                <a:solidFill>
                  <a:srgbClr val="000000"/>
                </a:solidFill>
                <a:latin typeface="Arial" panose="020B0604020202020204" pitchFamily="34" charset="0"/>
              </a:rPr>
              <a:t>2</a:t>
            </a:r>
            <a:endParaRPr lang="en-US" altLang="zh-CN" sz="2400" b="0" baseline="-25000" dirty="0">
              <a:solidFill>
                <a:srgbClr val="000000"/>
              </a:solidFill>
              <a:latin typeface="Arial" panose="020B0604020202020204" pitchFamily="34" charset="0"/>
            </a:endParaRPr>
          </a:p>
        </p:txBody>
      </p:sp>
      <p:sp>
        <p:nvSpPr>
          <p:cNvPr id="314375" name="Text Box 7"/>
          <p:cNvSpPr txBox="1"/>
          <p:nvPr/>
        </p:nvSpPr>
        <p:spPr>
          <a:xfrm>
            <a:off x="457200" y="3600450"/>
            <a:ext cx="7696200" cy="858838"/>
          </a:xfrm>
          <a:prstGeom prst="rect">
            <a:avLst/>
          </a:prstGeom>
          <a:noFill/>
          <a:ln w="9525">
            <a:noFill/>
          </a:ln>
        </p:spPr>
        <p:txBody>
          <a:bodyPr anchor="t" anchorCtr="0">
            <a:spAutoFit/>
          </a:bodyPr>
          <a:lstStyle/>
          <a:p>
            <a:pPr>
              <a:spcBef>
                <a:spcPct val="10000"/>
              </a:spcBef>
            </a:pPr>
            <a:r>
              <a:rPr lang="zh-CN" altLang="en-US" sz="2400" dirty="0">
                <a:latin typeface="Arial" panose="020B0604020202020204" pitchFamily="34" charset="0"/>
                <a:ea typeface="宋体" panose="02010600030101010101" pitchFamily="2" charset="-122"/>
              </a:rPr>
              <a:t>4. </a:t>
            </a:r>
            <a:r>
              <a:rPr lang="en-US" altLang="zh-CN" sz="2400" dirty="0">
                <a:latin typeface="Arial" panose="020B0604020202020204" pitchFamily="34" charset="0"/>
              </a:rPr>
              <a:t>Put parts together and normalize:</a:t>
            </a:r>
          </a:p>
          <a:p>
            <a:pPr>
              <a:spcBef>
                <a:spcPct val="10000"/>
              </a:spcBef>
            </a:pPr>
            <a:r>
              <a:rPr lang="en-US" altLang="zh-CN" sz="2400" dirty="0">
                <a:latin typeface="Arial" panose="020B0604020202020204" pitchFamily="34" charset="0"/>
              </a:rPr>
              <a:t>           1100.11 = </a:t>
            </a:r>
            <a:r>
              <a:rPr lang="en-US" altLang="zh-CN" sz="2400" dirty="0">
                <a:solidFill>
                  <a:srgbClr val="FF0066"/>
                </a:solidFill>
                <a:latin typeface="Arial" panose="020B0604020202020204" pitchFamily="34" charset="0"/>
              </a:rPr>
              <a:t>1.</a:t>
            </a:r>
            <a:r>
              <a:rPr lang="en-US" altLang="zh-CN" sz="2400" dirty="0">
                <a:latin typeface="Arial" panose="020B0604020202020204" pitchFamily="34" charset="0"/>
              </a:rPr>
              <a:t>10011</a:t>
            </a:r>
            <a:r>
              <a:rPr lang="en-US" altLang="zh-CN" sz="2400" b="0" dirty="0">
                <a:latin typeface="Arial" panose="020B0604020202020204" pitchFamily="34" charset="0"/>
              </a:rPr>
              <a:t> x</a:t>
            </a:r>
            <a:r>
              <a:rPr lang="en-US" altLang="zh-CN" sz="2400" dirty="0">
                <a:latin typeface="Arial" panose="020B0604020202020204" pitchFamily="34" charset="0"/>
              </a:rPr>
              <a:t> 2</a:t>
            </a:r>
            <a:r>
              <a:rPr lang="en-US" altLang="zh-CN" sz="2400" baseline="30000" dirty="0">
                <a:latin typeface="Arial" panose="020B0604020202020204" pitchFamily="34" charset="0"/>
              </a:rPr>
              <a:t>3</a:t>
            </a:r>
            <a:endParaRPr lang="en-US" altLang="zh-CN" sz="2400" b="0" baseline="30000" dirty="0">
              <a:latin typeface="Arial" panose="020B0604020202020204" pitchFamily="34" charset="0"/>
            </a:endParaRPr>
          </a:p>
        </p:txBody>
      </p:sp>
      <p:sp>
        <p:nvSpPr>
          <p:cNvPr id="314376" name="Text Box 8"/>
          <p:cNvSpPr txBox="1"/>
          <p:nvPr/>
        </p:nvSpPr>
        <p:spPr>
          <a:xfrm>
            <a:off x="457200" y="4514850"/>
            <a:ext cx="7883525" cy="457200"/>
          </a:xfrm>
          <a:prstGeom prst="rect">
            <a:avLst/>
          </a:prstGeom>
          <a:noFill/>
          <a:ln w="9525">
            <a:noFill/>
          </a:ln>
        </p:spPr>
        <p:txBody>
          <a:bodyPr anchor="t" anchorCtr="0">
            <a:spAutoFit/>
          </a:bodyPr>
          <a:lstStyle/>
          <a:p>
            <a:pPr>
              <a:spcBef>
                <a:spcPct val="50000"/>
              </a:spcBef>
            </a:pPr>
            <a:r>
              <a:rPr lang="zh-CN" altLang="en-US" sz="2400" dirty="0">
                <a:latin typeface="Arial" panose="020B0604020202020204" pitchFamily="34" charset="0"/>
                <a:ea typeface="宋体" panose="02010600030101010101" pitchFamily="2" charset="-122"/>
              </a:rPr>
              <a:t>5. </a:t>
            </a:r>
            <a:r>
              <a:rPr lang="en-US" altLang="zh-CN" sz="2400" dirty="0">
                <a:latin typeface="Arial" panose="020B0604020202020204" pitchFamily="34" charset="0"/>
              </a:rPr>
              <a:t>Convert exponent: 127 + 3 = </a:t>
            </a:r>
            <a:r>
              <a:rPr lang="en-US" altLang="zh-CN" sz="2400" dirty="0">
                <a:solidFill>
                  <a:srgbClr val="3333FF"/>
                </a:solidFill>
                <a:latin typeface="Arial" panose="020B0604020202020204" pitchFamily="34" charset="0"/>
              </a:rPr>
              <a:t>128 </a:t>
            </a:r>
            <a:r>
              <a:rPr lang="en-US" altLang="zh-CN" sz="2400" dirty="0">
                <a:latin typeface="Arial" panose="020B0604020202020204" pitchFamily="34" charset="0"/>
              </a:rPr>
              <a:t>+ </a:t>
            </a:r>
            <a:r>
              <a:rPr lang="en-US" altLang="zh-CN" sz="2400" dirty="0">
                <a:solidFill>
                  <a:srgbClr val="3333FF"/>
                </a:solidFill>
                <a:latin typeface="Arial" panose="020B0604020202020204" pitchFamily="34" charset="0"/>
              </a:rPr>
              <a:t>2 </a:t>
            </a:r>
            <a:r>
              <a:rPr lang="en-US" altLang="zh-CN" sz="2400" dirty="0">
                <a:latin typeface="Arial" panose="020B0604020202020204" pitchFamily="34" charset="0"/>
              </a:rPr>
              <a:t>= </a:t>
            </a:r>
            <a:r>
              <a:rPr lang="en-US" altLang="zh-CN" sz="2400" dirty="0">
                <a:solidFill>
                  <a:srgbClr val="3333FF"/>
                </a:solidFill>
                <a:latin typeface="Arial" panose="020B0604020202020204" pitchFamily="34" charset="0"/>
              </a:rPr>
              <a:t>1000 0010</a:t>
            </a:r>
            <a:r>
              <a:rPr lang="en-US" altLang="zh-CN" sz="2400" baseline="-25000" dirty="0">
                <a:latin typeface="Arial" panose="020B0604020202020204" pitchFamily="34" charset="0"/>
              </a:rPr>
              <a:t>2</a:t>
            </a:r>
            <a:endParaRPr lang="en-US" altLang="zh-CN" sz="2400" b="0" dirty="0">
              <a:latin typeface="Arial" panose="020B0604020202020204" pitchFamily="34" charset="0"/>
            </a:endParaRPr>
          </a:p>
        </p:txBody>
      </p:sp>
      <p:sp>
        <p:nvSpPr>
          <p:cNvPr id="314377" name="Text Box 9"/>
          <p:cNvSpPr txBox="1"/>
          <p:nvPr/>
        </p:nvSpPr>
        <p:spPr>
          <a:xfrm>
            <a:off x="674688" y="5256213"/>
            <a:ext cx="6764337" cy="519112"/>
          </a:xfrm>
          <a:prstGeom prst="rect">
            <a:avLst/>
          </a:prstGeom>
          <a:noFill/>
          <a:ln w="9525">
            <a:noFill/>
          </a:ln>
        </p:spPr>
        <p:txBody>
          <a:bodyPr anchor="t" anchorCtr="0">
            <a:spAutoFit/>
          </a:bodyPr>
          <a:lstStyle/>
          <a:p>
            <a:pPr>
              <a:spcBef>
                <a:spcPct val="50000"/>
              </a:spcBef>
            </a:pPr>
            <a:r>
              <a:rPr lang="zh-CN" altLang="en-US" sz="2800" dirty="0">
                <a:latin typeface="Times New Roman" panose="02020603050405020304" pitchFamily="18" charset="0"/>
                <a:ea typeface="宋体" panose="02010600030101010101" pitchFamily="2" charset="-122"/>
              </a:rPr>
              <a:t>11000 0010 100 1100 0000 0000 0000 0000</a:t>
            </a:r>
            <a:endParaRPr lang="zh-CN" altLang="en-US" sz="2800" b="0" dirty="0">
              <a:latin typeface="Times New Roman" panose="02020603050405020304" pitchFamily="18" charset="0"/>
              <a:ea typeface="宋体" panose="02010600030101010101" pitchFamily="2" charset="-122"/>
            </a:endParaRPr>
          </a:p>
        </p:txBody>
      </p:sp>
      <p:sp>
        <p:nvSpPr>
          <p:cNvPr id="126985" name="Rectangle 10"/>
          <p:cNvSpPr/>
          <p:nvPr/>
        </p:nvSpPr>
        <p:spPr>
          <a:xfrm>
            <a:off x="735013" y="5332413"/>
            <a:ext cx="6440487" cy="457200"/>
          </a:xfrm>
          <a:prstGeom prst="rect">
            <a:avLst/>
          </a:prstGeom>
          <a:noFill/>
          <a:ln w="28575" cap="flat" cmpd="sng">
            <a:solidFill>
              <a:schemeClr val="accent1"/>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26986" name="Line 11"/>
          <p:cNvSpPr/>
          <p:nvPr/>
        </p:nvSpPr>
        <p:spPr>
          <a:xfrm>
            <a:off x="935038" y="5332413"/>
            <a:ext cx="0" cy="457200"/>
          </a:xfrm>
          <a:prstGeom prst="line">
            <a:avLst/>
          </a:prstGeom>
          <a:ln w="28575" cap="flat" cmpd="sng">
            <a:solidFill>
              <a:schemeClr val="accent1"/>
            </a:solidFill>
            <a:prstDash val="solid"/>
            <a:miter/>
            <a:headEnd type="none" w="med" len="med"/>
            <a:tailEnd type="none" w="med" len="med"/>
          </a:ln>
        </p:spPr>
      </p:sp>
      <p:sp>
        <p:nvSpPr>
          <p:cNvPr id="126987" name="Line 12"/>
          <p:cNvSpPr/>
          <p:nvPr/>
        </p:nvSpPr>
        <p:spPr>
          <a:xfrm>
            <a:off x="2498725" y="5319713"/>
            <a:ext cx="0" cy="457200"/>
          </a:xfrm>
          <a:prstGeom prst="line">
            <a:avLst/>
          </a:prstGeom>
          <a:ln w="28575" cap="flat" cmpd="sng">
            <a:solidFill>
              <a:schemeClr val="accent1"/>
            </a:solidFill>
            <a:prstDash val="solid"/>
            <a:miter/>
            <a:headEnd type="none" w="med" len="med"/>
            <a:tailEnd type="none" w="med" len="med"/>
          </a:ln>
        </p:spPr>
      </p:sp>
      <p:sp>
        <p:nvSpPr>
          <p:cNvPr id="314381" name="Text Box 13"/>
          <p:cNvSpPr txBox="1"/>
          <p:nvPr/>
        </p:nvSpPr>
        <p:spPr>
          <a:xfrm>
            <a:off x="717550" y="5997575"/>
            <a:ext cx="5029200" cy="457200"/>
          </a:xfrm>
          <a:prstGeom prst="rect">
            <a:avLst/>
          </a:prstGeom>
          <a:noFill/>
          <a:ln w="9525">
            <a:noFill/>
          </a:ln>
        </p:spPr>
        <p:txBody>
          <a:bodyPr anchor="t" anchorCtr="0">
            <a:spAutoFit/>
          </a:bodyPr>
          <a:lstStyle/>
          <a:p>
            <a:pPr>
              <a:spcBef>
                <a:spcPct val="50000"/>
              </a:spcBef>
            </a:pPr>
            <a:r>
              <a:rPr lang="en-US" altLang="zh-CN" sz="2400" dirty="0">
                <a:latin typeface="Arial" panose="020B0604020202020204" pitchFamily="34" charset="0"/>
              </a:rPr>
              <a:t>The Hex rep.  is  C14C0000H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143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143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31437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31437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31437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14377"/>
                                        </p:tgtEl>
                                        <p:attrNameLst>
                                          <p:attrName>style.visibility</p:attrName>
                                        </p:attrNameLst>
                                      </p:cBhvr>
                                      <p:to>
                                        <p:strVal val="visible"/>
                                      </p:to>
                                    </p:set>
                                    <p:animEffect transition="in" filter="blinds(horizontal)">
                                      <p:cBhvr>
                                        <p:cTn id="27" dur="500"/>
                                        <p:tgtEl>
                                          <p:spTgt spid="314377"/>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499"/>
                                          </p:stCondLst>
                                        </p:cTn>
                                        <p:tgtEl>
                                          <p:spTgt spid="3143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4372" grpId="0"/>
      <p:bldP spid="314373" grpId="0"/>
      <p:bldP spid="314374" grpId="0"/>
      <p:bldP spid="314375" grpId="0"/>
      <p:bldP spid="314376" grpId="0"/>
      <p:bldP spid="314377" grpId="0"/>
      <p:bldP spid="314381" grpId="0"/>
    </p:bldLst>
  </p:timing>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9025" name="Rectangle 2"/>
          <p:cNvSpPr>
            <a:spLocks noGrp="1"/>
          </p:cNvSpPr>
          <p:nvPr>
            <p:ph type="title"/>
          </p:nvPr>
        </p:nvSpPr>
        <p:spPr>
          <a:xfrm>
            <a:off x="800100" y="190500"/>
            <a:ext cx="7804150" cy="1016000"/>
          </a:xfrm>
        </p:spPr>
        <p:txBody>
          <a:bodyPr vert="horz" wrap="square" lIns="63500" tIns="25400" rIns="63500" bIns="25400" anchor="t" anchorCtr="0">
            <a:spAutoFit/>
          </a:bodyPr>
          <a:lstStyle/>
          <a:p>
            <a:pPr algn="ctr">
              <a:buNone/>
            </a:pPr>
            <a:r>
              <a:rPr lang="en-US" altLang="zh-CN" sz="3600" dirty="0">
                <a:solidFill>
                  <a:srgbClr val="CC3300"/>
                </a:solidFill>
              </a:rPr>
              <a:t>Normalized numbers</a:t>
            </a:r>
            <a:r>
              <a:rPr lang="zh-CN" altLang="en-US" sz="3600" dirty="0">
                <a:solidFill>
                  <a:srgbClr val="CC3300"/>
                </a:solidFill>
              </a:rPr>
              <a:t>（规格化数）</a:t>
            </a:r>
          </a:p>
        </p:txBody>
      </p:sp>
      <p:sp>
        <p:nvSpPr>
          <p:cNvPr id="316419" name="Text Box 3"/>
          <p:cNvSpPr txBox="1"/>
          <p:nvPr/>
        </p:nvSpPr>
        <p:spPr>
          <a:xfrm>
            <a:off x="1524000" y="2392363"/>
            <a:ext cx="6629400" cy="3724275"/>
          </a:xfrm>
          <a:prstGeom prst="rect">
            <a:avLst/>
          </a:prstGeom>
          <a:noFill/>
          <a:ln w="9525">
            <a:noFill/>
          </a:ln>
        </p:spPr>
        <p:txBody>
          <a:bodyPr anchor="t" anchorCtr="0">
            <a:spAutoFit/>
          </a:bodyPr>
          <a:lstStyle/>
          <a:p>
            <a:pPr>
              <a:spcBef>
                <a:spcPct val="50000"/>
              </a:spcBef>
            </a:pPr>
            <a:r>
              <a:rPr lang="en-US" altLang="zh-CN" sz="2800" dirty="0">
                <a:solidFill>
                  <a:schemeClr val="tx2"/>
                </a:solidFill>
                <a:latin typeface="Arial" panose="020B0604020202020204" pitchFamily="34" charset="0"/>
              </a:rPr>
              <a:t>Exponent    Significand            Object</a:t>
            </a:r>
          </a:p>
          <a:p>
            <a:pPr>
              <a:spcBef>
                <a:spcPct val="50000"/>
              </a:spcBef>
            </a:pPr>
            <a:r>
              <a:rPr lang="en-US" altLang="zh-CN" sz="2800" dirty="0">
                <a:solidFill>
                  <a:srgbClr val="CC0000"/>
                </a:solidFill>
                <a:latin typeface="Arial" panose="020B0604020202020204" pitchFamily="34" charset="0"/>
              </a:rPr>
              <a:t>1-254            anything               Norms</a:t>
            </a:r>
          </a:p>
          <a:p>
            <a:r>
              <a:rPr lang="en-US" altLang="zh-CN" sz="2800" dirty="0">
                <a:solidFill>
                  <a:srgbClr val="CC0000"/>
                </a:solidFill>
                <a:latin typeface="Arial" panose="020B0604020202020204" pitchFamily="34" charset="0"/>
              </a:rPr>
              <a:t>               implicit leading 1</a:t>
            </a:r>
          </a:p>
          <a:p>
            <a:pPr eaLnBrk="0" hangingPunct="0"/>
            <a:r>
              <a:rPr lang="en-US" altLang="zh-CN" sz="2800" dirty="0">
                <a:latin typeface="Arial" panose="020B0604020202020204" pitchFamily="34" charset="0"/>
              </a:rPr>
              <a:t>0                    0                               ?</a:t>
            </a:r>
          </a:p>
          <a:p>
            <a:pPr eaLnBrk="0" hangingPunct="0"/>
            <a:r>
              <a:rPr lang="en-US" altLang="zh-CN" sz="2800" dirty="0">
                <a:latin typeface="Arial" panose="020B0604020202020204" pitchFamily="34" charset="0"/>
              </a:rPr>
              <a:t>0                    nonzero                   ? </a:t>
            </a:r>
            <a:endParaRPr lang="en-US" altLang="zh-CN" sz="2800" dirty="0">
              <a:solidFill>
                <a:srgbClr val="CC0000"/>
              </a:solidFill>
              <a:latin typeface="Arial" panose="020B0604020202020204" pitchFamily="34" charset="0"/>
            </a:endParaRPr>
          </a:p>
          <a:p>
            <a:pPr>
              <a:spcBef>
                <a:spcPct val="50000"/>
              </a:spcBef>
            </a:pPr>
            <a:r>
              <a:rPr lang="en-US" altLang="zh-CN" sz="2800" dirty="0">
                <a:latin typeface="Arial" panose="020B0604020202020204" pitchFamily="34" charset="0"/>
              </a:rPr>
              <a:t>255                0                               ?</a:t>
            </a:r>
          </a:p>
          <a:p>
            <a:pPr>
              <a:spcBef>
                <a:spcPct val="50000"/>
              </a:spcBef>
            </a:pPr>
            <a:r>
              <a:rPr lang="en-US" altLang="zh-CN" sz="2800" dirty="0">
                <a:latin typeface="Arial" panose="020B0604020202020204" pitchFamily="34" charset="0"/>
              </a:rPr>
              <a:t>255                nonzero                   ?</a:t>
            </a:r>
          </a:p>
        </p:txBody>
      </p:sp>
      <p:sp>
        <p:nvSpPr>
          <p:cNvPr id="129027" name="Text Box 4"/>
          <p:cNvSpPr txBox="1"/>
          <p:nvPr/>
        </p:nvSpPr>
        <p:spPr>
          <a:xfrm>
            <a:off x="381000" y="963613"/>
            <a:ext cx="8763000" cy="1160462"/>
          </a:xfrm>
          <a:prstGeom prst="rect">
            <a:avLst/>
          </a:prstGeom>
          <a:noFill/>
          <a:ln w="9525">
            <a:noFill/>
          </a:ln>
        </p:spPr>
        <p:txBody>
          <a:bodyPr anchor="t" anchorCtr="0">
            <a:spAutoFit/>
          </a:bodyPr>
          <a:lstStyle/>
          <a:p>
            <a:pPr>
              <a:spcBef>
                <a:spcPct val="50000"/>
              </a:spcBef>
            </a:pPr>
            <a:r>
              <a:rPr lang="zh-CN" altLang="en-US" sz="2800" dirty="0">
                <a:solidFill>
                  <a:schemeClr val="accent2"/>
                </a:solidFill>
                <a:latin typeface="Arial" panose="020B0604020202020204" pitchFamily="34" charset="0"/>
                <a:ea typeface="黑体" panose="02010609060101010101" pitchFamily="49" charset="-122"/>
              </a:rPr>
              <a:t>前面的定义都是针对规格化数（</a:t>
            </a:r>
            <a:r>
              <a:rPr lang="en-US" altLang="zh-CN" sz="2800" dirty="0">
                <a:solidFill>
                  <a:schemeClr val="accent2"/>
                </a:solidFill>
                <a:latin typeface="Arial" panose="020B0604020202020204" pitchFamily="34" charset="0"/>
                <a:ea typeface="黑体" panose="02010609060101010101" pitchFamily="49" charset="-122"/>
              </a:rPr>
              <a:t>normalized form</a:t>
            </a:r>
            <a:r>
              <a:rPr lang="zh-CN" altLang="en-US" sz="2800" dirty="0">
                <a:solidFill>
                  <a:schemeClr val="accent2"/>
                </a:solidFill>
                <a:latin typeface="Arial" panose="020B0604020202020204" pitchFamily="34" charset="0"/>
                <a:ea typeface="黑体" panose="02010609060101010101" pitchFamily="49" charset="-122"/>
              </a:rPr>
              <a:t>）</a:t>
            </a:r>
          </a:p>
          <a:p>
            <a:pPr>
              <a:spcBef>
                <a:spcPct val="50000"/>
              </a:spcBef>
            </a:pPr>
            <a:r>
              <a:rPr lang="en-US" altLang="zh-CN" sz="2800" dirty="0">
                <a:latin typeface="Arial" panose="020B0604020202020204" pitchFamily="34" charset="0"/>
                <a:ea typeface="黑体" panose="02010609060101010101" pitchFamily="49" charset="-122"/>
              </a:rPr>
              <a:t>How about other patterns?</a:t>
            </a:r>
          </a:p>
        </p:txBody>
      </p:sp>
      <p:sp>
        <p:nvSpPr>
          <p:cNvPr id="129028" name="Line 5"/>
          <p:cNvSpPr/>
          <p:nvPr/>
        </p:nvSpPr>
        <p:spPr>
          <a:xfrm>
            <a:off x="1500188" y="2960688"/>
            <a:ext cx="6478587" cy="0"/>
          </a:xfrm>
          <a:prstGeom prst="line">
            <a:avLst/>
          </a:prstGeom>
          <a:ln w="9525" cap="flat" cmpd="sng">
            <a:solidFill>
              <a:schemeClr val="tx1"/>
            </a:solidFill>
            <a:prstDash val="solid"/>
            <a:miter/>
            <a:headEnd type="none" w="med" len="med"/>
            <a:tailEnd type="none" w="med" len="med"/>
          </a:ln>
        </p:spPr>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16419">
                                            <p:txEl>
                                              <p:pRg st="1" end="1"/>
                                            </p:txEl>
                                          </p:spTgt>
                                        </p:tgtEl>
                                        <p:attrNameLst>
                                          <p:attrName>style.visibility</p:attrName>
                                        </p:attrNameLst>
                                      </p:cBhvr>
                                      <p:to>
                                        <p:strVal val="visible"/>
                                      </p:to>
                                    </p:set>
                                    <p:animEffect transition="in" filter="blinds(horizontal)">
                                      <p:cBhvr>
                                        <p:cTn id="7" dur="500"/>
                                        <p:tgtEl>
                                          <p:spTgt spid="316419">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16419">
                                            <p:txEl>
                                              <p:pRg st="2" end="2"/>
                                            </p:txEl>
                                          </p:spTgt>
                                        </p:tgtEl>
                                        <p:attrNameLst>
                                          <p:attrName>style.visibility</p:attrName>
                                        </p:attrNameLst>
                                      </p:cBhvr>
                                      <p:to>
                                        <p:strVal val="visible"/>
                                      </p:to>
                                    </p:set>
                                    <p:animEffect transition="in" filter="blinds(horizontal)">
                                      <p:cBhvr>
                                        <p:cTn id="10" dur="500"/>
                                        <p:tgtEl>
                                          <p:spTgt spid="316419">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16419">
                                            <p:txEl>
                                              <p:pRg st="3" end="3"/>
                                            </p:txEl>
                                          </p:spTgt>
                                        </p:tgtEl>
                                        <p:attrNameLst>
                                          <p:attrName>style.visibility</p:attrName>
                                        </p:attrNameLst>
                                      </p:cBhvr>
                                      <p:to>
                                        <p:strVal val="visible"/>
                                      </p:to>
                                    </p:set>
                                    <p:animEffect transition="in" filter="blinds(horizontal)">
                                      <p:cBhvr>
                                        <p:cTn id="15" dur="500"/>
                                        <p:tgtEl>
                                          <p:spTgt spid="316419">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16419">
                                            <p:txEl>
                                              <p:pRg st="4" end="4"/>
                                            </p:txEl>
                                          </p:spTgt>
                                        </p:tgtEl>
                                        <p:attrNameLst>
                                          <p:attrName>style.visibility</p:attrName>
                                        </p:attrNameLst>
                                      </p:cBhvr>
                                      <p:to>
                                        <p:strVal val="visible"/>
                                      </p:to>
                                    </p:set>
                                    <p:animEffect transition="in" filter="blinds(horizontal)">
                                      <p:cBhvr>
                                        <p:cTn id="20" dur="500"/>
                                        <p:tgtEl>
                                          <p:spTgt spid="316419">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16419">
                                            <p:txEl>
                                              <p:pRg st="5" end="5"/>
                                            </p:txEl>
                                          </p:spTgt>
                                        </p:tgtEl>
                                        <p:attrNameLst>
                                          <p:attrName>style.visibility</p:attrName>
                                        </p:attrNameLst>
                                      </p:cBhvr>
                                      <p:to>
                                        <p:strVal val="visible"/>
                                      </p:to>
                                    </p:set>
                                    <p:animEffect transition="in" filter="blinds(horizontal)">
                                      <p:cBhvr>
                                        <p:cTn id="25" dur="500"/>
                                        <p:tgtEl>
                                          <p:spTgt spid="316419">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316419">
                                            <p:txEl>
                                              <p:pRg st="6" end="6"/>
                                            </p:txEl>
                                          </p:spTgt>
                                        </p:tgtEl>
                                        <p:attrNameLst>
                                          <p:attrName>style.visibility</p:attrName>
                                        </p:attrNameLst>
                                      </p:cBhvr>
                                      <p:to>
                                        <p:strVal val="visible"/>
                                      </p:to>
                                    </p:set>
                                    <p:animEffect transition="in" filter="blinds(horizontal)">
                                      <p:cBhvr>
                                        <p:cTn id="30" dur="500"/>
                                        <p:tgtEl>
                                          <p:spTgt spid="3164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1073" name="Rectangle 2"/>
          <p:cNvSpPr>
            <a:spLocks noGrp="1"/>
          </p:cNvSpPr>
          <p:nvPr>
            <p:ph type="title"/>
          </p:nvPr>
        </p:nvSpPr>
        <p:spPr/>
        <p:txBody>
          <a:bodyPr vert="horz" wrap="square" lIns="63500" tIns="25400" rIns="63500" bIns="25400" anchor="t" anchorCtr="0">
            <a:spAutoFit/>
          </a:bodyPr>
          <a:lstStyle/>
          <a:p>
            <a:r>
              <a:rPr lang="en-US" altLang="zh-CN" dirty="0">
                <a:ea typeface="宋体" panose="02010600030101010101" pitchFamily="2" charset="-122"/>
              </a:rPr>
              <a:t>Representation for 0</a:t>
            </a:r>
          </a:p>
        </p:txBody>
      </p:sp>
      <p:sp>
        <p:nvSpPr>
          <p:cNvPr id="318467" name="Rectangle 3"/>
          <p:cNvSpPr>
            <a:spLocks noGrp="1"/>
          </p:cNvSpPr>
          <p:nvPr>
            <p:ph idx="1"/>
          </p:nvPr>
        </p:nvSpPr>
        <p:spPr>
          <a:xfrm>
            <a:off x="268288" y="1081088"/>
            <a:ext cx="7902575" cy="3897312"/>
          </a:xfrm>
        </p:spPr>
        <p:txBody>
          <a:bodyPr vert="horz" wrap="square" lIns="63500" tIns="25400" rIns="63500" bIns="25400" anchor="t" anchorCtr="0">
            <a:spAutoFit/>
          </a:bodyPr>
          <a:lstStyle/>
          <a:p>
            <a:pPr marL="342900" indent="-342900">
              <a:buNone/>
            </a:pPr>
            <a:r>
              <a:rPr lang="en-US" altLang="zh-CN" sz="2800" dirty="0"/>
              <a:t>How to represent 0?</a:t>
            </a:r>
          </a:p>
          <a:p>
            <a:pPr marL="342900" indent="-342900">
              <a:buNone/>
            </a:pPr>
            <a:r>
              <a:rPr lang="en-US" altLang="zh-CN" sz="2800" dirty="0"/>
              <a:t>     </a:t>
            </a:r>
            <a:r>
              <a:rPr lang="en-US" altLang="zh-CN" sz="2800" dirty="0">
                <a:solidFill>
                  <a:srgbClr val="CC0000"/>
                </a:solidFill>
              </a:rPr>
              <a:t>exponent</a:t>
            </a:r>
            <a:r>
              <a:rPr lang="en-US" altLang="zh-CN" sz="2800" dirty="0"/>
              <a:t>: all zeros</a:t>
            </a:r>
          </a:p>
          <a:p>
            <a:pPr marL="342900" indent="-342900">
              <a:buNone/>
            </a:pPr>
            <a:r>
              <a:rPr lang="en-US" altLang="zh-CN" sz="2800" dirty="0"/>
              <a:t>     </a:t>
            </a:r>
            <a:r>
              <a:rPr lang="en-US" altLang="zh-CN" sz="2800" dirty="0">
                <a:solidFill>
                  <a:srgbClr val="3333FF"/>
                </a:solidFill>
              </a:rPr>
              <a:t>significand</a:t>
            </a:r>
            <a:r>
              <a:rPr lang="en-US" altLang="zh-CN" sz="2800" dirty="0"/>
              <a:t>: all zeros</a:t>
            </a:r>
          </a:p>
          <a:p>
            <a:pPr marL="342900" indent="-342900">
              <a:buNone/>
            </a:pPr>
            <a:r>
              <a:rPr lang="en-US" altLang="zh-CN" sz="2800" dirty="0"/>
              <a:t>     </a:t>
            </a:r>
            <a:r>
              <a:rPr lang="en-US" altLang="zh-CN" sz="2800" dirty="0">
                <a:solidFill>
                  <a:srgbClr val="FF6600"/>
                </a:solidFill>
              </a:rPr>
              <a:t>What about sign?</a:t>
            </a:r>
            <a:r>
              <a:rPr lang="en-US" altLang="zh-CN" sz="2800" dirty="0"/>
              <a:t> Both cases valid.</a:t>
            </a:r>
          </a:p>
          <a:p>
            <a:pPr marL="342900" indent="-342900">
              <a:buNone/>
            </a:pPr>
            <a:r>
              <a:rPr lang="en-US" altLang="zh-CN" sz="2800" dirty="0"/>
              <a:t>  +0: 0 00000000 00000000000000000000000</a:t>
            </a:r>
          </a:p>
          <a:p>
            <a:pPr marL="342900" indent="-342900">
              <a:buNone/>
            </a:pPr>
            <a:r>
              <a:rPr lang="en-US" altLang="zh-CN" sz="2800" dirty="0"/>
              <a:t>   -0: 1 00000000 00000000000000000000000</a:t>
            </a:r>
          </a:p>
          <a:p>
            <a:pPr marL="342900" indent="-342900"/>
            <a:endParaRPr lang="zh-CN" altLang="en-US" sz="28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18467">
                                            <p:txEl>
                                              <p:pRg st="1" end="1"/>
                                            </p:txEl>
                                          </p:spTgt>
                                        </p:tgtEl>
                                        <p:attrNameLst>
                                          <p:attrName>style.visibility</p:attrName>
                                        </p:attrNameLst>
                                      </p:cBhvr>
                                      <p:to>
                                        <p:strVal val="visible"/>
                                      </p:to>
                                    </p:set>
                                    <p:animEffect transition="in" filter="blinds(horizontal)">
                                      <p:cBhvr>
                                        <p:cTn id="7" dur="500"/>
                                        <p:tgtEl>
                                          <p:spTgt spid="318467">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18467">
                                            <p:txEl>
                                              <p:pRg st="2" end="2"/>
                                            </p:txEl>
                                          </p:spTgt>
                                        </p:tgtEl>
                                        <p:attrNameLst>
                                          <p:attrName>style.visibility</p:attrName>
                                        </p:attrNameLst>
                                      </p:cBhvr>
                                      <p:to>
                                        <p:strVal val="visible"/>
                                      </p:to>
                                    </p:set>
                                    <p:animEffect transition="in" filter="blinds(horizontal)">
                                      <p:cBhvr>
                                        <p:cTn id="10" dur="500"/>
                                        <p:tgtEl>
                                          <p:spTgt spid="318467">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18467">
                                            <p:txEl>
                                              <p:pRg st="3" end="3"/>
                                            </p:txEl>
                                          </p:spTgt>
                                        </p:tgtEl>
                                        <p:attrNameLst>
                                          <p:attrName>style.visibility</p:attrName>
                                        </p:attrNameLst>
                                      </p:cBhvr>
                                      <p:to>
                                        <p:strVal val="visible"/>
                                      </p:to>
                                    </p:set>
                                    <p:animEffect transition="in" filter="blinds(horizontal)">
                                      <p:cBhvr>
                                        <p:cTn id="15" dur="500"/>
                                        <p:tgtEl>
                                          <p:spTgt spid="318467">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18467">
                                            <p:txEl>
                                              <p:pRg st="4" end="4"/>
                                            </p:txEl>
                                          </p:spTgt>
                                        </p:tgtEl>
                                        <p:attrNameLst>
                                          <p:attrName>style.visibility</p:attrName>
                                        </p:attrNameLst>
                                      </p:cBhvr>
                                      <p:to>
                                        <p:strVal val="visible"/>
                                      </p:to>
                                    </p:set>
                                    <p:animEffect transition="in" filter="blinds(horizontal)">
                                      <p:cBhvr>
                                        <p:cTn id="20" dur="500"/>
                                        <p:tgtEl>
                                          <p:spTgt spid="318467">
                                            <p:txEl>
                                              <p:pRg st="4" end="4"/>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318467">
                                            <p:txEl>
                                              <p:pRg st="5" end="5"/>
                                            </p:txEl>
                                          </p:spTgt>
                                        </p:tgtEl>
                                        <p:attrNameLst>
                                          <p:attrName>style.visibility</p:attrName>
                                        </p:attrNameLst>
                                      </p:cBhvr>
                                      <p:to>
                                        <p:strVal val="visible"/>
                                      </p:to>
                                    </p:set>
                                    <p:animEffect transition="in" filter="blinds(horizontal)">
                                      <p:cBhvr>
                                        <p:cTn id="23" dur="500"/>
                                        <p:tgtEl>
                                          <p:spTgt spid="31846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21" name="Rectangle 2"/>
          <p:cNvSpPr>
            <a:spLocks noGrp="1"/>
          </p:cNvSpPr>
          <p:nvPr>
            <p:ph type="title"/>
          </p:nvPr>
        </p:nvSpPr>
        <p:spPr>
          <a:xfrm>
            <a:off x="1150938" y="119063"/>
            <a:ext cx="5210175" cy="533400"/>
          </a:xfrm>
        </p:spPr>
        <p:txBody>
          <a:bodyPr vert="horz" wrap="square" lIns="63500" tIns="25400" rIns="63500" bIns="25400" anchor="b" anchorCtr="0">
            <a:spAutoFit/>
          </a:bodyPr>
          <a:lstStyle/>
          <a:p>
            <a:pPr algn="ctr">
              <a:buNone/>
            </a:pPr>
            <a:r>
              <a:rPr lang="en-US" altLang="zh-CN" dirty="0">
                <a:ea typeface="宋体" panose="02010600030101010101" pitchFamily="2" charset="-122"/>
              </a:rPr>
              <a:t>Representation for +</a:t>
            </a:r>
            <a:r>
              <a:rPr lang="en-US" altLang="zh-CN" sz="3600" dirty="0">
                <a:solidFill>
                  <a:srgbClr val="CC3300"/>
                </a:solidFill>
              </a:rPr>
              <a:t>∞/-∞ </a:t>
            </a:r>
          </a:p>
        </p:txBody>
      </p:sp>
      <p:sp>
        <p:nvSpPr>
          <p:cNvPr id="320515" name="Rectangle 3"/>
          <p:cNvSpPr/>
          <p:nvPr/>
        </p:nvSpPr>
        <p:spPr>
          <a:xfrm>
            <a:off x="365125" y="2570163"/>
            <a:ext cx="8153400" cy="1917700"/>
          </a:xfrm>
          <a:prstGeom prst="rect">
            <a:avLst/>
          </a:prstGeom>
          <a:noFill/>
          <a:ln w="9525">
            <a:noFill/>
          </a:ln>
        </p:spPr>
        <p:txBody>
          <a:bodyPr anchor="t" anchorCtr="0">
            <a:spAutoFit/>
          </a:bodyPr>
          <a:lstStyle/>
          <a:p>
            <a:pPr>
              <a:buClr>
                <a:schemeClr val="folHlink"/>
              </a:buClr>
              <a:buSzPct val="60000"/>
              <a:buFont typeface="Wingdings" panose="05000000000000000000" pitchFamily="2" charset="2"/>
            </a:pPr>
            <a:r>
              <a:rPr lang="en-US" altLang="zh-CN" sz="2400" dirty="0">
                <a:latin typeface="Arial" panose="020B0604020202020204" pitchFamily="34" charset="0"/>
              </a:rPr>
              <a:t>How to represent +∞/-∞?</a:t>
            </a:r>
          </a:p>
          <a:p>
            <a:pPr>
              <a:buClr>
                <a:schemeClr val="folHlink"/>
              </a:buClr>
              <a:buSzPct val="60000"/>
              <a:buFont typeface="Wingdings" panose="05000000000000000000" pitchFamily="2" charset="2"/>
            </a:pPr>
            <a:r>
              <a:rPr lang="en-US" altLang="zh-CN" sz="2400" b="0" dirty="0">
                <a:latin typeface="Arial" panose="020B0604020202020204" pitchFamily="34" charset="0"/>
              </a:rPr>
              <a:t>     • </a:t>
            </a:r>
            <a:r>
              <a:rPr lang="en-US" altLang="zh-CN" sz="2400" dirty="0">
                <a:solidFill>
                  <a:srgbClr val="CC0000"/>
                </a:solidFill>
                <a:latin typeface="Arial" panose="020B0604020202020204" pitchFamily="34" charset="0"/>
              </a:rPr>
              <a:t>Exponent</a:t>
            </a:r>
            <a:r>
              <a:rPr lang="en-US" altLang="zh-CN" sz="2400" dirty="0">
                <a:latin typeface="Arial" panose="020B0604020202020204" pitchFamily="34" charset="0"/>
              </a:rPr>
              <a:t> :</a:t>
            </a:r>
            <a:r>
              <a:rPr lang="en-US" altLang="zh-CN" sz="2400" b="0" dirty="0">
                <a:latin typeface="Arial" panose="020B0604020202020204" pitchFamily="34" charset="0"/>
              </a:rPr>
              <a:t> </a:t>
            </a:r>
            <a:r>
              <a:rPr lang="en-US" altLang="zh-CN" sz="2400" dirty="0">
                <a:latin typeface="Arial" panose="020B0604020202020204" pitchFamily="34" charset="0"/>
              </a:rPr>
              <a:t>all ones (11111111B = 255)</a:t>
            </a:r>
          </a:p>
          <a:p>
            <a:pPr>
              <a:buClr>
                <a:schemeClr val="folHlink"/>
              </a:buClr>
              <a:buSzPct val="60000"/>
              <a:buFont typeface="Wingdings" panose="05000000000000000000" pitchFamily="2" charset="2"/>
            </a:pPr>
            <a:r>
              <a:rPr lang="en-US" altLang="zh-CN" sz="2400" b="0" dirty="0">
                <a:latin typeface="Arial" panose="020B0604020202020204" pitchFamily="34" charset="0"/>
              </a:rPr>
              <a:t>     • </a:t>
            </a:r>
            <a:r>
              <a:rPr lang="en-US" altLang="zh-CN" sz="2400" dirty="0">
                <a:solidFill>
                  <a:srgbClr val="CC0000"/>
                </a:solidFill>
                <a:latin typeface="Arial" panose="020B0604020202020204" pitchFamily="34" charset="0"/>
              </a:rPr>
              <a:t>Significand</a:t>
            </a:r>
            <a:r>
              <a:rPr lang="en-US" altLang="zh-CN" sz="2400" dirty="0">
                <a:latin typeface="Arial" panose="020B0604020202020204" pitchFamily="34" charset="0"/>
              </a:rPr>
              <a:t>: all zeros</a:t>
            </a:r>
          </a:p>
          <a:p>
            <a:pPr>
              <a:buClr>
                <a:schemeClr val="folHlink"/>
              </a:buClr>
              <a:buSzPct val="60000"/>
              <a:buFont typeface="Wingdings" panose="05000000000000000000" pitchFamily="2" charset="2"/>
            </a:pPr>
            <a:r>
              <a:rPr lang="en-US" altLang="zh-CN" sz="2400" b="0" dirty="0">
                <a:latin typeface="Arial" panose="020B0604020202020204" pitchFamily="34" charset="0"/>
              </a:rPr>
              <a:t>        </a:t>
            </a:r>
            <a:r>
              <a:rPr lang="en-US" altLang="zh-CN" sz="2400" dirty="0">
                <a:latin typeface="Arial" panose="020B0604020202020204" pitchFamily="34" charset="0"/>
              </a:rPr>
              <a:t>+</a:t>
            </a:r>
            <a:r>
              <a:rPr lang="en-US" altLang="zh-CN" sz="2400" dirty="0">
                <a:solidFill>
                  <a:srgbClr val="063DE9"/>
                </a:solidFill>
                <a:latin typeface="Arial" panose="020B0604020202020204" pitchFamily="34" charset="0"/>
              </a:rPr>
              <a:t>∞</a:t>
            </a:r>
            <a:r>
              <a:rPr lang="en-US" altLang="zh-CN" sz="2400" dirty="0">
                <a:latin typeface="Arial" panose="020B0604020202020204" pitchFamily="34" charset="0"/>
              </a:rPr>
              <a:t> : 0 11111111 00000000000000000000000</a:t>
            </a:r>
          </a:p>
          <a:p>
            <a:pPr>
              <a:buClr>
                <a:schemeClr val="folHlink"/>
              </a:buClr>
              <a:buSzPct val="60000"/>
              <a:buFont typeface="Wingdings" panose="05000000000000000000" pitchFamily="2" charset="2"/>
            </a:pPr>
            <a:r>
              <a:rPr lang="en-US" altLang="zh-CN" sz="2400" dirty="0">
                <a:latin typeface="Arial" panose="020B0604020202020204" pitchFamily="34" charset="0"/>
              </a:rPr>
              <a:t>         -</a:t>
            </a:r>
            <a:r>
              <a:rPr lang="en-US" altLang="zh-CN" sz="2400" dirty="0">
                <a:solidFill>
                  <a:srgbClr val="063DE9"/>
                </a:solidFill>
                <a:latin typeface="Arial" panose="020B0604020202020204" pitchFamily="34" charset="0"/>
              </a:rPr>
              <a:t>∞</a:t>
            </a:r>
            <a:r>
              <a:rPr lang="en-US" altLang="zh-CN" sz="2400" dirty="0">
                <a:latin typeface="Arial" panose="020B0604020202020204" pitchFamily="34" charset="0"/>
              </a:rPr>
              <a:t> : 1 11111111 00000000000000000000000</a:t>
            </a:r>
          </a:p>
        </p:txBody>
      </p:sp>
      <p:sp>
        <p:nvSpPr>
          <p:cNvPr id="320516" name="Rectangle 4"/>
          <p:cNvSpPr/>
          <p:nvPr/>
        </p:nvSpPr>
        <p:spPr>
          <a:xfrm>
            <a:off x="412750" y="4573588"/>
            <a:ext cx="7391400" cy="1552575"/>
          </a:xfrm>
          <a:prstGeom prst="rect">
            <a:avLst/>
          </a:prstGeom>
          <a:noFill/>
          <a:ln w="9525">
            <a:noFill/>
          </a:ln>
        </p:spPr>
        <p:txBody>
          <a:bodyPr anchor="t" anchorCtr="0">
            <a:spAutoFit/>
          </a:bodyPr>
          <a:lstStyle/>
          <a:p>
            <a:pPr>
              <a:buClr>
                <a:schemeClr val="folHlink"/>
              </a:buClr>
              <a:buSzPct val="60000"/>
              <a:buFont typeface="Wingdings" panose="05000000000000000000" pitchFamily="2" charset="2"/>
            </a:pPr>
            <a:r>
              <a:rPr lang="en-US" altLang="zh-CN" sz="2400" dirty="0">
                <a:latin typeface="Arial" panose="020B0604020202020204" pitchFamily="34" charset="0"/>
              </a:rPr>
              <a:t>Operations </a:t>
            </a:r>
          </a:p>
          <a:p>
            <a:pPr>
              <a:buClr>
                <a:schemeClr val="folHlink"/>
              </a:buClr>
              <a:buSzPct val="60000"/>
              <a:buFont typeface="Wingdings" panose="05000000000000000000" pitchFamily="2" charset="2"/>
            </a:pPr>
            <a:r>
              <a:rPr lang="en-US" altLang="zh-CN" sz="2400" dirty="0">
                <a:latin typeface="Arial" panose="020B0604020202020204" pitchFamily="34" charset="0"/>
              </a:rPr>
              <a:t>          5.0 / 0 = +∞,            -5.0 / 0 =  -∞ </a:t>
            </a:r>
          </a:p>
          <a:p>
            <a:pPr>
              <a:buClr>
                <a:schemeClr val="folHlink"/>
              </a:buClr>
              <a:buSzPct val="60000"/>
              <a:buFont typeface="Wingdings" panose="05000000000000000000" pitchFamily="2" charset="2"/>
            </a:pPr>
            <a:r>
              <a:rPr lang="en-US" altLang="zh-CN" sz="2400" dirty="0">
                <a:latin typeface="Arial" panose="020B0604020202020204" pitchFamily="34" charset="0"/>
              </a:rPr>
              <a:t>          5+(+∞) = +∞,      (+∞)+(+∞) = +∞</a:t>
            </a:r>
          </a:p>
          <a:p>
            <a:pPr>
              <a:buClr>
                <a:schemeClr val="folHlink"/>
              </a:buClr>
              <a:buSzPct val="60000"/>
              <a:buFont typeface="Monotype Sorts"/>
              <a:buChar char=" "/>
            </a:pPr>
            <a:r>
              <a:rPr lang="en-US" altLang="zh-CN" sz="2400" dirty="0">
                <a:latin typeface="Arial" panose="020B0604020202020204" pitchFamily="34" charset="0"/>
              </a:rPr>
              <a:t>        5 - (+∞) = -∞,       (-∞) - (+∞) = -∞     etc</a:t>
            </a:r>
          </a:p>
        </p:txBody>
      </p:sp>
      <p:sp>
        <p:nvSpPr>
          <p:cNvPr id="320517" name="Rectangle 5"/>
          <p:cNvSpPr/>
          <p:nvPr/>
        </p:nvSpPr>
        <p:spPr>
          <a:xfrm>
            <a:off x="290513" y="1624013"/>
            <a:ext cx="8670925" cy="822325"/>
          </a:xfrm>
          <a:prstGeom prst="rect">
            <a:avLst/>
          </a:prstGeom>
          <a:noFill/>
          <a:ln w="9525">
            <a:noFill/>
          </a:ln>
        </p:spPr>
        <p:txBody>
          <a:bodyPr anchor="t" anchorCtr="0">
            <a:spAutoFit/>
          </a:bodyPr>
          <a:lstStyle/>
          <a:p>
            <a:pPr>
              <a:buClr>
                <a:schemeClr val="folHlink"/>
              </a:buClr>
              <a:buSzPct val="65000"/>
              <a:buFont typeface="Wingdings" panose="05000000000000000000" pitchFamily="2" charset="2"/>
            </a:pPr>
            <a:r>
              <a:rPr lang="zh-CN" altLang="en-US" sz="2400" dirty="0">
                <a:latin typeface="Arial" panose="020B0604020202020204" pitchFamily="34" charset="0"/>
                <a:ea typeface="黑体" panose="02010609060101010101" pitchFamily="49" charset="-122"/>
              </a:rPr>
              <a:t>为什么要这样处理</a:t>
            </a:r>
            <a:r>
              <a:rPr lang="en-US" altLang="zh-CN" sz="2400" dirty="0">
                <a:latin typeface="Arial" panose="020B0604020202020204" pitchFamily="34" charset="0"/>
                <a:ea typeface="黑体" panose="02010609060101010101" pitchFamily="49" charset="-122"/>
              </a:rPr>
              <a:t>?</a:t>
            </a:r>
          </a:p>
          <a:p>
            <a:pPr lvl="1" indent="0" eaLnBrk="1" hangingPunct="1">
              <a:buClr>
                <a:schemeClr val="folHlink"/>
              </a:buClr>
              <a:buSzPct val="65000"/>
              <a:buNone/>
            </a:pPr>
            <a:r>
              <a:rPr lang="en-US" altLang="zh-CN" sz="2400" dirty="0">
                <a:latin typeface="Arial" panose="020B0604020202020204" pitchFamily="34" charset="0"/>
                <a:ea typeface="黑体" panose="02010609060101010101" pitchFamily="49" charset="-122"/>
              </a:rPr>
              <a:t>• </a:t>
            </a:r>
            <a:r>
              <a:rPr lang="zh-CN" altLang="en-US" sz="2400" dirty="0">
                <a:solidFill>
                  <a:schemeClr val="accent2"/>
                </a:solidFill>
                <a:latin typeface="Arial" panose="020B0604020202020204" pitchFamily="34" charset="0"/>
                <a:ea typeface="黑体" panose="02010609060101010101" pitchFamily="49" charset="-122"/>
              </a:rPr>
              <a:t>可以利用</a:t>
            </a:r>
            <a:r>
              <a:rPr lang="en-US" altLang="zh-CN" sz="2400" dirty="0">
                <a:solidFill>
                  <a:schemeClr val="accent2"/>
                </a:solidFill>
                <a:latin typeface="Arial" panose="020B0604020202020204" pitchFamily="34" charset="0"/>
                <a:ea typeface="黑体" panose="02010609060101010101" pitchFamily="49" charset="-122"/>
              </a:rPr>
              <a:t>+∞/-∞</a:t>
            </a:r>
            <a:r>
              <a:rPr lang="zh-CN" altLang="en-US" sz="2400" dirty="0">
                <a:solidFill>
                  <a:schemeClr val="accent2"/>
                </a:solidFill>
                <a:latin typeface="Arial" panose="020B0604020202020204" pitchFamily="34" charset="0"/>
                <a:ea typeface="黑体" panose="02010609060101010101" pitchFamily="49" charset="-122"/>
              </a:rPr>
              <a:t>作比较。 例如：</a:t>
            </a:r>
            <a:r>
              <a:rPr lang="en-US" altLang="zh-CN" sz="2400" dirty="0">
                <a:solidFill>
                  <a:schemeClr val="accent2"/>
                </a:solidFill>
                <a:latin typeface="Arial" panose="020B0604020202020204" pitchFamily="34" charset="0"/>
                <a:ea typeface="黑体" panose="02010609060101010101" pitchFamily="49" charset="-122"/>
              </a:rPr>
              <a:t>X/0&gt;Y</a:t>
            </a:r>
            <a:r>
              <a:rPr lang="zh-CN" altLang="en-US" sz="2400" dirty="0">
                <a:solidFill>
                  <a:schemeClr val="accent2"/>
                </a:solidFill>
                <a:latin typeface="Arial" panose="020B0604020202020204" pitchFamily="34" charset="0"/>
                <a:ea typeface="黑体" panose="02010609060101010101" pitchFamily="49" charset="-122"/>
              </a:rPr>
              <a:t>可作为有效比较</a:t>
            </a:r>
          </a:p>
        </p:txBody>
      </p:sp>
      <p:sp>
        <p:nvSpPr>
          <p:cNvPr id="320518" name="Rectangle 6"/>
          <p:cNvSpPr/>
          <p:nvPr/>
        </p:nvSpPr>
        <p:spPr>
          <a:xfrm>
            <a:off x="201613" y="952500"/>
            <a:ext cx="8794750" cy="457200"/>
          </a:xfrm>
          <a:prstGeom prst="rect">
            <a:avLst/>
          </a:prstGeom>
          <a:noFill/>
          <a:ln w="9525">
            <a:noFill/>
          </a:ln>
        </p:spPr>
        <p:txBody>
          <a:bodyPr anchor="t" anchorCtr="0">
            <a:spAutoFit/>
          </a:bodyPr>
          <a:lstStyle/>
          <a:p>
            <a:pPr>
              <a:buClr>
                <a:schemeClr val="folHlink"/>
              </a:buClr>
              <a:buSzPct val="65000"/>
              <a:buFont typeface="Wingdings" panose="05000000000000000000" pitchFamily="2" charset="2"/>
            </a:pPr>
            <a:r>
              <a:rPr lang="en-US" altLang="zh-CN" sz="2400" dirty="0">
                <a:latin typeface="Arial" panose="020B0604020202020204" pitchFamily="34" charset="0"/>
                <a:ea typeface="黑体" panose="02010609060101010101" pitchFamily="49" charset="-122"/>
              </a:rPr>
              <a:t>In FP, </a:t>
            </a:r>
            <a:r>
              <a:rPr lang="zh-CN" altLang="en-US" sz="2400" dirty="0">
                <a:latin typeface="Arial" panose="020B0604020202020204" pitchFamily="34" charset="0"/>
                <a:ea typeface="黑体" panose="02010609060101010101" pitchFamily="49" charset="-122"/>
              </a:rPr>
              <a:t>除数为</a:t>
            </a:r>
            <a:r>
              <a:rPr lang="en-US" altLang="zh-CN" sz="2400" dirty="0">
                <a:latin typeface="Arial" panose="020B0604020202020204" pitchFamily="34" charset="0"/>
                <a:ea typeface="黑体" panose="02010609060101010101" pitchFamily="49" charset="-122"/>
              </a:rPr>
              <a:t>0</a:t>
            </a:r>
            <a:r>
              <a:rPr lang="zh-CN" altLang="en-US" sz="2400" dirty="0">
                <a:latin typeface="Arial" panose="020B0604020202020204" pitchFamily="34" charset="0"/>
                <a:ea typeface="黑体" panose="02010609060101010101" pitchFamily="49" charset="-122"/>
              </a:rPr>
              <a:t>的结果是 </a:t>
            </a:r>
            <a:r>
              <a:rPr lang="en-US" altLang="zh-CN" sz="2400" dirty="0">
                <a:latin typeface="Arial" panose="020B0604020202020204" pitchFamily="34" charset="0"/>
                <a:ea typeface="黑体" panose="02010609060101010101" pitchFamily="49" charset="-122"/>
              </a:rPr>
              <a:t>+/- ∞, </a:t>
            </a:r>
            <a:r>
              <a:rPr lang="zh-CN" altLang="en-US" sz="2400" dirty="0">
                <a:latin typeface="Arial" panose="020B0604020202020204" pitchFamily="34" charset="0"/>
                <a:ea typeface="黑体" panose="02010609060101010101" pitchFamily="49" charset="-122"/>
              </a:rPr>
              <a:t>不是溢出异常</a:t>
            </a:r>
            <a:r>
              <a:rPr lang="en-US" altLang="zh-CN" sz="2400" dirty="0">
                <a:latin typeface="Arial" panose="020B0604020202020204" pitchFamily="34" charset="0"/>
                <a:ea typeface="黑体" panose="02010609060101010101" pitchFamily="49" charset="-122"/>
              </a:rPr>
              <a:t>.</a:t>
            </a:r>
            <a:r>
              <a:rPr lang="zh-CN" altLang="en-US" sz="2400" dirty="0">
                <a:latin typeface="Arial" panose="020B0604020202020204" pitchFamily="34" charset="0"/>
                <a:ea typeface="黑体" panose="02010609060101010101" pitchFamily="49" charset="-122"/>
              </a:rPr>
              <a:t>（整数除</a:t>
            </a:r>
            <a:r>
              <a:rPr lang="en-US" altLang="zh-CN" sz="2400" dirty="0">
                <a:latin typeface="Arial" panose="020B0604020202020204" pitchFamily="34" charset="0"/>
                <a:ea typeface="黑体" panose="02010609060101010101" pitchFamily="49" charset="-122"/>
              </a:rPr>
              <a:t>0</a:t>
            </a:r>
            <a:r>
              <a:rPr lang="zh-CN" altLang="en-US" sz="2400" dirty="0">
                <a:latin typeface="Arial" panose="020B0604020202020204" pitchFamily="34" charset="0"/>
                <a:ea typeface="黑体" panose="02010609060101010101" pitchFamily="49" charset="-122"/>
              </a:rPr>
              <a:t>为异常）</a:t>
            </a:r>
          </a:p>
        </p:txBody>
      </p:sp>
      <p:sp>
        <p:nvSpPr>
          <p:cNvPr id="133126" name="Rectangle 7"/>
          <p:cNvSpPr/>
          <p:nvPr/>
        </p:nvSpPr>
        <p:spPr>
          <a:xfrm>
            <a:off x="7035800" y="155575"/>
            <a:ext cx="1822450" cy="457200"/>
          </a:xfrm>
          <a:prstGeom prst="rect">
            <a:avLst/>
          </a:prstGeom>
          <a:noFill/>
          <a:ln w="12700">
            <a:noFill/>
          </a:ln>
        </p:spPr>
        <p:txBody>
          <a:bodyPr anchor="t" anchorCtr="0">
            <a:spAutoFit/>
          </a:bodyPr>
          <a:lstStyle/>
          <a:p>
            <a:pPr eaLnBrk="0" hangingPunct="0"/>
            <a:r>
              <a:rPr lang="en-US" altLang="zh-CN" sz="2400" dirty="0">
                <a:solidFill>
                  <a:srgbClr val="FF0066"/>
                </a:solidFill>
                <a:latin typeface="Times New Roman" panose="02020603050405020304" pitchFamily="18" charset="0"/>
              </a:rPr>
              <a:t>∞ </a:t>
            </a:r>
            <a:r>
              <a:rPr lang="zh-CN" altLang="en-US" sz="2400" dirty="0">
                <a:solidFill>
                  <a:srgbClr val="FF0066"/>
                </a:solidFill>
                <a:latin typeface="Times New Roman" panose="02020603050405020304" pitchFamily="18" charset="0"/>
                <a:ea typeface="宋体" panose="02010600030101010101" pitchFamily="2" charset="-122"/>
              </a:rPr>
              <a:t>：</a:t>
            </a:r>
            <a:r>
              <a:rPr lang="en-US" altLang="zh-CN" sz="2400" dirty="0">
                <a:solidFill>
                  <a:srgbClr val="FF0066"/>
                </a:solidFill>
                <a:latin typeface="Times New Roman" panose="02020603050405020304" pitchFamily="18" charset="0"/>
              </a:rPr>
              <a:t>infinity</a:t>
            </a:r>
            <a:endParaRPr lang="zh-CN" altLang="en-US" sz="2400" dirty="0">
              <a:solidFill>
                <a:srgbClr val="FF0066"/>
              </a:solidFill>
              <a:latin typeface="Times New Roman" panose="02020603050405020304" pitchFamily="18"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20518"/>
                                        </p:tgtEl>
                                        <p:attrNameLst>
                                          <p:attrName>style.visibility</p:attrName>
                                        </p:attrNameLst>
                                      </p:cBhvr>
                                      <p:to>
                                        <p:strVal val="visible"/>
                                      </p:to>
                                    </p:set>
                                    <p:animEffect transition="in" filter="blinds(horizontal)">
                                      <p:cBhvr>
                                        <p:cTn id="7" dur="500"/>
                                        <p:tgtEl>
                                          <p:spTgt spid="3205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20517"/>
                                        </p:tgtEl>
                                        <p:attrNameLst>
                                          <p:attrName>style.visibility</p:attrName>
                                        </p:attrNameLst>
                                      </p:cBhvr>
                                      <p:to>
                                        <p:strVal val="visible"/>
                                      </p:to>
                                    </p:set>
                                    <p:animEffect transition="in" filter="blinds(horizontal)">
                                      <p:cBhvr>
                                        <p:cTn id="12" dur="500"/>
                                        <p:tgtEl>
                                          <p:spTgt spid="320517"/>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3205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3205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0515" grpId="0"/>
      <p:bldP spid="320516" grpId="0"/>
      <p:bldP spid="320517" grpId="0"/>
      <p:bldP spid="320518" grpId="0"/>
    </p:bldLst>
  </p:timing>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5169" name="Rectangle 2"/>
          <p:cNvSpPr>
            <a:spLocks noGrp="1"/>
          </p:cNvSpPr>
          <p:nvPr>
            <p:ph type="title"/>
          </p:nvPr>
        </p:nvSpPr>
        <p:spPr>
          <a:xfrm>
            <a:off x="444500" y="114300"/>
            <a:ext cx="8229600" cy="533400"/>
          </a:xfrm>
        </p:spPr>
        <p:txBody>
          <a:bodyPr vert="horz" wrap="square" lIns="63500" tIns="25400" rIns="63500" bIns="25400" anchor="t" anchorCtr="0">
            <a:spAutoFit/>
          </a:bodyPr>
          <a:lstStyle/>
          <a:p>
            <a:pPr algn="ctr">
              <a:buNone/>
            </a:pPr>
            <a:r>
              <a:rPr lang="zh-CN" altLang="en-US" sz="3600" dirty="0">
                <a:solidFill>
                  <a:srgbClr val="CC3300"/>
                </a:solidFill>
              </a:rPr>
              <a:t>浮点数除</a:t>
            </a:r>
            <a:r>
              <a:rPr lang="en-US" altLang="zh-CN" sz="3600" dirty="0">
                <a:solidFill>
                  <a:srgbClr val="CC3300"/>
                </a:solidFill>
              </a:rPr>
              <a:t>0</a:t>
            </a:r>
            <a:r>
              <a:rPr lang="zh-CN" altLang="en-US" sz="3600" dirty="0">
                <a:solidFill>
                  <a:srgbClr val="CC3300"/>
                </a:solidFill>
              </a:rPr>
              <a:t>的问题</a:t>
            </a:r>
          </a:p>
        </p:txBody>
      </p:sp>
      <p:sp>
        <p:nvSpPr>
          <p:cNvPr id="135170" name="Rectangle 3"/>
          <p:cNvSpPr>
            <a:spLocks noGrp="1"/>
          </p:cNvSpPr>
          <p:nvPr>
            <p:ph idx="1"/>
          </p:nvPr>
        </p:nvSpPr>
        <p:spPr/>
        <p:txBody>
          <a:bodyPr vert="horz" wrap="square" lIns="63500" tIns="25400" rIns="63500" bIns="25400" anchor="t" anchorCtr="0">
            <a:spAutoFit/>
          </a:bodyPr>
          <a:lstStyle/>
          <a:p>
            <a:endParaRPr lang="zh-CN" altLang="en-US" dirty="0"/>
          </a:p>
        </p:txBody>
      </p:sp>
      <p:pic>
        <p:nvPicPr>
          <p:cNvPr id="135171" name="Picture 4"/>
          <p:cNvPicPr>
            <a:picLocks noChangeAspect="1"/>
          </p:cNvPicPr>
          <p:nvPr/>
        </p:nvPicPr>
        <p:blipFill>
          <a:blip r:embed="rId2"/>
          <a:stretch>
            <a:fillRect/>
          </a:stretch>
        </p:blipFill>
        <p:spPr>
          <a:xfrm>
            <a:off x="206375" y="863600"/>
            <a:ext cx="8461375" cy="5626100"/>
          </a:xfrm>
          <a:prstGeom prst="rect">
            <a:avLst/>
          </a:prstGeom>
          <a:noFill/>
          <a:ln w="9525">
            <a:noFill/>
          </a:ln>
        </p:spPr>
      </p:pic>
      <p:sp>
        <p:nvSpPr>
          <p:cNvPr id="135172" name="Rectangle 5"/>
          <p:cNvSpPr/>
          <p:nvPr/>
        </p:nvSpPr>
        <p:spPr>
          <a:xfrm>
            <a:off x="3222625" y="3024188"/>
            <a:ext cx="5192713" cy="1006475"/>
          </a:xfrm>
          <a:prstGeom prst="rect">
            <a:avLst/>
          </a:prstGeom>
          <a:noFill/>
          <a:ln w="9525">
            <a:noFill/>
          </a:ln>
        </p:spPr>
        <p:txBody>
          <a:bodyPr anchor="ctr" anchorCtr="0">
            <a:spAutoFit/>
          </a:bodyPr>
          <a:lstStyle/>
          <a:p>
            <a:pPr eaLnBrk="0" hangingPunct="0">
              <a:lnSpc>
                <a:spcPct val="125000"/>
              </a:lnSpc>
              <a:buSzTx/>
            </a:pPr>
            <a:r>
              <a:rPr lang="zh-CN" altLang="en-US" sz="2400" dirty="0">
                <a:solidFill>
                  <a:srgbClr val="3333CC"/>
                </a:solidFill>
                <a:latin typeface="微软雅黑" panose="020B0503020204020204" pitchFamily="34" charset="-122"/>
                <a:ea typeface="微软雅黑" panose="020B0503020204020204" pitchFamily="34" charset="-122"/>
              </a:rPr>
              <a:t>为什么整数除</a:t>
            </a:r>
            <a:r>
              <a:rPr lang="en-US" altLang="zh-CN" sz="2400" dirty="0">
                <a:solidFill>
                  <a:srgbClr val="3333CC"/>
                </a:solidFill>
                <a:latin typeface="微软雅黑" panose="020B0503020204020204" pitchFamily="34" charset="-122"/>
                <a:ea typeface="微软雅黑" panose="020B0503020204020204" pitchFamily="34" charset="-122"/>
              </a:rPr>
              <a:t>0</a:t>
            </a:r>
            <a:r>
              <a:rPr lang="zh-CN" altLang="en-US" sz="2400" dirty="0">
                <a:solidFill>
                  <a:srgbClr val="3333CC"/>
                </a:solidFill>
                <a:latin typeface="微软雅黑" panose="020B0503020204020204" pitchFamily="34" charset="-122"/>
                <a:ea typeface="微软雅黑" panose="020B0503020204020204" pitchFamily="34" charset="-122"/>
              </a:rPr>
              <a:t>会发生异常？</a:t>
            </a:r>
          </a:p>
          <a:p>
            <a:pPr eaLnBrk="0" hangingPunct="0">
              <a:lnSpc>
                <a:spcPct val="125000"/>
              </a:lnSpc>
              <a:buSzTx/>
            </a:pPr>
            <a:r>
              <a:rPr lang="zh-CN" altLang="en-US" sz="2400" dirty="0">
                <a:solidFill>
                  <a:srgbClr val="3333CC"/>
                </a:solidFill>
                <a:latin typeface="微软雅黑" panose="020B0503020204020204" pitchFamily="34" charset="-122"/>
                <a:ea typeface="微软雅黑" panose="020B0503020204020204" pitchFamily="34" charset="-122"/>
              </a:rPr>
              <a:t>为什么浮点数除</a:t>
            </a:r>
            <a:r>
              <a:rPr lang="en-US" altLang="zh-CN" sz="2400" dirty="0">
                <a:solidFill>
                  <a:srgbClr val="3333CC"/>
                </a:solidFill>
                <a:latin typeface="微软雅黑" panose="020B0503020204020204" pitchFamily="34" charset="-122"/>
                <a:ea typeface="微软雅黑" panose="020B0503020204020204" pitchFamily="34" charset="-122"/>
              </a:rPr>
              <a:t>0</a:t>
            </a:r>
            <a:r>
              <a:rPr lang="zh-CN" altLang="en-US" sz="2400" dirty="0">
                <a:solidFill>
                  <a:srgbClr val="3333CC"/>
                </a:solidFill>
                <a:latin typeface="微软雅黑" panose="020B0503020204020204" pitchFamily="34" charset="-122"/>
                <a:ea typeface="微软雅黑" panose="020B0503020204020204" pitchFamily="34" charset="-122"/>
              </a:rPr>
              <a:t>不会出现异常？</a:t>
            </a:r>
          </a:p>
        </p:txBody>
      </p:sp>
      <p:sp>
        <p:nvSpPr>
          <p:cNvPr id="135173" name="Text Box 6"/>
          <p:cNvSpPr txBox="1"/>
          <p:nvPr/>
        </p:nvSpPr>
        <p:spPr>
          <a:xfrm>
            <a:off x="3806825" y="998538"/>
            <a:ext cx="3151188" cy="457200"/>
          </a:xfrm>
          <a:prstGeom prst="rect">
            <a:avLst/>
          </a:prstGeom>
          <a:noFill/>
          <a:ln w="9525">
            <a:noFill/>
          </a:ln>
        </p:spPr>
        <p:txBody>
          <a:bodyPr anchor="t" anchorCtr="0">
            <a:spAutoFit/>
          </a:bodyPr>
          <a:lstStyle/>
          <a:p>
            <a:pPr>
              <a:spcBef>
                <a:spcPct val="50000"/>
              </a:spcBef>
              <a:buSzTx/>
            </a:pPr>
            <a:r>
              <a:rPr lang="zh-CN" altLang="en-US" sz="2400" dirty="0">
                <a:solidFill>
                  <a:srgbClr val="008000"/>
                </a:solidFill>
                <a:latin typeface="Arial" panose="020B0604020202020204" pitchFamily="34" charset="0"/>
                <a:ea typeface="微软雅黑" panose="020B0503020204020204" pitchFamily="34" charset="-122"/>
              </a:rPr>
              <a:t>这是网上的一个帖子</a:t>
            </a:r>
          </a:p>
        </p:txBody>
      </p:sp>
      <p:sp>
        <p:nvSpPr>
          <p:cNvPr id="135174" name="Line 7"/>
          <p:cNvSpPr/>
          <p:nvPr/>
        </p:nvSpPr>
        <p:spPr>
          <a:xfrm>
            <a:off x="4211638" y="6443663"/>
            <a:ext cx="1169987" cy="0"/>
          </a:xfrm>
          <a:prstGeom prst="line">
            <a:avLst/>
          </a:prstGeom>
          <a:ln w="38100" cap="flat" cmpd="sng">
            <a:solidFill>
              <a:srgbClr val="FF0000"/>
            </a:solidFill>
            <a:prstDash val="solid"/>
            <a:round/>
            <a:headEnd type="none" w="med" len="med"/>
            <a:tailEnd type="none" w="med" len="med"/>
          </a:ln>
        </p:spPr>
      </p:sp>
      <p:sp>
        <p:nvSpPr>
          <p:cNvPr id="135175" name="Line 8"/>
          <p:cNvSpPr/>
          <p:nvPr/>
        </p:nvSpPr>
        <p:spPr>
          <a:xfrm>
            <a:off x="5651500" y="6443663"/>
            <a:ext cx="1169988" cy="0"/>
          </a:xfrm>
          <a:prstGeom prst="line">
            <a:avLst/>
          </a:prstGeom>
          <a:ln w="38100" cap="flat" cmpd="sng">
            <a:solidFill>
              <a:srgbClr val="FF0000"/>
            </a:solidFill>
            <a:prstDash val="solid"/>
            <a:round/>
            <a:headEnd type="none" w="med" len="med"/>
            <a:tailEnd type="none" w="med" len="med"/>
          </a:ln>
        </p:spPr>
      </p:sp>
      <p:sp>
        <p:nvSpPr>
          <p:cNvPr id="743433" name="Text Box 9"/>
          <p:cNvSpPr txBox="1"/>
          <p:nvPr/>
        </p:nvSpPr>
        <p:spPr>
          <a:xfrm>
            <a:off x="3492500" y="4959350"/>
            <a:ext cx="4365625" cy="762000"/>
          </a:xfrm>
          <a:prstGeom prst="rect">
            <a:avLst/>
          </a:prstGeom>
          <a:noFill/>
          <a:ln w="9525">
            <a:noFill/>
          </a:ln>
        </p:spPr>
        <p:txBody>
          <a:bodyPr anchor="t" anchorCtr="0">
            <a:spAutoFit/>
          </a:bodyPr>
          <a:lstStyle/>
          <a:p>
            <a:pPr>
              <a:buSzTx/>
            </a:pPr>
            <a:r>
              <a:rPr lang="zh-CN" altLang="en-US" sz="2200" dirty="0">
                <a:solidFill>
                  <a:srgbClr val="FF0000"/>
                </a:solidFill>
                <a:latin typeface="Arial" panose="020B0604020202020204" pitchFamily="34" charset="0"/>
                <a:ea typeface="微软雅黑" panose="020B0503020204020204" pitchFamily="34" charset="-122"/>
              </a:rPr>
              <a:t>浮点运算中，一个有限数除以</a:t>
            </a:r>
            <a:r>
              <a:rPr lang="en-US" altLang="zh-CN" sz="2200" dirty="0">
                <a:solidFill>
                  <a:srgbClr val="FF0000"/>
                </a:solidFill>
                <a:latin typeface="Arial" panose="020B0604020202020204" pitchFamily="34" charset="0"/>
                <a:ea typeface="微软雅黑" panose="020B0503020204020204" pitchFamily="34" charset="-122"/>
              </a:rPr>
              <a:t>0</a:t>
            </a:r>
            <a:r>
              <a:rPr lang="zh-CN" altLang="en-US" sz="2200" dirty="0">
                <a:solidFill>
                  <a:srgbClr val="FF0000"/>
                </a:solidFill>
                <a:latin typeface="Arial" panose="020B0604020202020204" pitchFamily="34" charset="0"/>
                <a:ea typeface="微软雅黑" panose="020B0503020204020204" pitchFamily="34" charset="-122"/>
              </a:rPr>
              <a:t>，结果为正无穷大（负无穷大）</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43433"/>
                                        </p:tgtEl>
                                        <p:attrNameLst>
                                          <p:attrName>style.visibility</p:attrName>
                                        </p:attrNameLst>
                                      </p:cBhvr>
                                      <p:to>
                                        <p:strVal val="visible"/>
                                      </p:to>
                                    </p:set>
                                    <p:animEffect transition="in" filter="blinds(horizontal)">
                                      <p:cBhvr>
                                        <p:cTn id="7" dur="500"/>
                                        <p:tgtEl>
                                          <p:spTgt spid="7434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3433" grpId="0"/>
    </p:bldLst>
  </p:timing>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6193" name="Rectangle 2"/>
          <p:cNvSpPr>
            <a:spLocks noGrp="1"/>
          </p:cNvSpPr>
          <p:nvPr>
            <p:ph type="title"/>
          </p:nvPr>
        </p:nvSpPr>
        <p:spPr>
          <a:xfrm>
            <a:off x="838200" y="176213"/>
            <a:ext cx="7608888" cy="474662"/>
          </a:xfrm>
        </p:spPr>
        <p:txBody>
          <a:bodyPr vert="horz" wrap="square" lIns="63500" tIns="25400" rIns="63500" bIns="25400" anchor="t" anchorCtr="0">
            <a:spAutoFit/>
          </a:bodyPr>
          <a:lstStyle/>
          <a:p>
            <a:r>
              <a:rPr lang="en-US" altLang="zh-CN" dirty="0">
                <a:ea typeface="宋体" panose="02010600030101010101" pitchFamily="2" charset="-122"/>
              </a:rPr>
              <a:t>Representation for “Not a Number”</a:t>
            </a:r>
          </a:p>
        </p:txBody>
      </p:sp>
      <p:sp>
        <p:nvSpPr>
          <p:cNvPr id="322563" name="Rectangle 3"/>
          <p:cNvSpPr>
            <a:spLocks noGrp="1"/>
          </p:cNvSpPr>
          <p:nvPr>
            <p:ph idx="1"/>
          </p:nvPr>
        </p:nvSpPr>
        <p:spPr>
          <a:xfrm>
            <a:off x="817563" y="795338"/>
            <a:ext cx="7464425" cy="1119187"/>
          </a:xfrm>
        </p:spPr>
        <p:txBody>
          <a:bodyPr vert="horz" wrap="square" lIns="63500" tIns="25400" rIns="63500" bIns="25400" anchor="t" anchorCtr="0">
            <a:spAutoFit/>
          </a:bodyPr>
          <a:lstStyle/>
          <a:p>
            <a:pPr marL="342900" indent="-342900">
              <a:buNone/>
            </a:pPr>
            <a:r>
              <a:rPr lang="en-US" altLang="zh-CN" sz="2800" dirty="0">
                <a:ea typeface="Dotum" pitchFamily="34" charset="-127"/>
              </a:rPr>
              <a:t>Sqrt (- 4.0) = ?         0/0 = ?</a:t>
            </a:r>
          </a:p>
          <a:p>
            <a:pPr marL="742950" lvl="1" indent="-285750"/>
            <a:r>
              <a:rPr lang="en-US" altLang="zh-CN" sz="2800" dirty="0">
                <a:solidFill>
                  <a:srgbClr val="000000"/>
                </a:solidFill>
              </a:rPr>
              <a:t> Called </a:t>
            </a:r>
            <a:r>
              <a:rPr lang="en-US" altLang="zh-CN" sz="2800" dirty="0">
                <a:solidFill>
                  <a:srgbClr val="FD0128"/>
                </a:solidFill>
              </a:rPr>
              <a:t>N</a:t>
            </a:r>
            <a:r>
              <a:rPr lang="en-US" altLang="zh-CN" sz="2800" dirty="0">
                <a:solidFill>
                  <a:srgbClr val="000000"/>
                </a:solidFill>
              </a:rPr>
              <a:t>ot </a:t>
            </a:r>
            <a:r>
              <a:rPr lang="en-US" altLang="zh-CN" sz="2800" dirty="0">
                <a:solidFill>
                  <a:srgbClr val="FD0128"/>
                </a:solidFill>
              </a:rPr>
              <a:t>a N</a:t>
            </a:r>
            <a:r>
              <a:rPr lang="en-US" altLang="zh-CN" sz="2800" dirty="0">
                <a:solidFill>
                  <a:srgbClr val="000000"/>
                </a:solidFill>
              </a:rPr>
              <a:t>umber (</a:t>
            </a:r>
            <a:r>
              <a:rPr lang="en-US" altLang="zh-CN" sz="2800" dirty="0">
                <a:solidFill>
                  <a:srgbClr val="FD0128"/>
                </a:solidFill>
              </a:rPr>
              <a:t>NaN</a:t>
            </a:r>
            <a:r>
              <a:rPr lang="en-US" altLang="zh-CN" sz="2800" dirty="0">
                <a:solidFill>
                  <a:srgbClr val="000000"/>
                </a:solidFill>
              </a:rPr>
              <a:t>)  -  “</a:t>
            </a:r>
            <a:r>
              <a:rPr lang="zh-CN" altLang="en-US" sz="2800" dirty="0">
                <a:solidFill>
                  <a:srgbClr val="000000"/>
                </a:solidFill>
              </a:rPr>
              <a:t>非数”</a:t>
            </a:r>
          </a:p>
        </p:txBody>
      </p:sp>
      <p:sp>
        <p:nvSpPr>
          <p:cNvPr id="322564" name="Rectangle 4"/>
          <p:cNvSpPr/>
          <p:nvPr/>
        </p:nvSpPr>
        <p:spPr>
          <a:xfrm>
            <a:off x="803275" y="4160838"/>
            <a:ext cx="7512050" cy="2355850"/>
          </a:xfrm>
          <a:prstGeom prst="rect">
            <a:avLst/>
          </a:prstGeom>
          <a:noFill/>
          <a:ln w="9525">
            <a:noFill/>
          </a:ln>
        </p:spPr>
        <p:txBody>
          <a:bodyPr anchor="t" anchorCtr="0">
            <a:spAutoFit/>
          </a:bodyPr>
          <a:lstStyle/>
          <a:p>
            <a:pPr>
              <a:lnSpc>
                <a:spcPct val="90000"/>
              </a:lnSpc>
              <a:spcBef>
                <a:spcPct val="40000"/>
              </a:spcBef>
              <a:buClr>
                <a:schemeClr val="tx1"/>
              </a:buClr>
              <a:buSzPct val="60000"/>
              <a:buFont typeface="Wingdings" panose="05000000000000000000" pitchFamily="2" charset="2"/>
            </a:pPr>
            <a:r>
              <a:rPr lang="en-US" altLang="zh-CN" sz="2800" dirty="0">
                <a:solidFill>
                  <a:srgbClr val="000000"/>
                </a:solidFill>
                <a:latin typeface="Arial" panose="020B0604020202020204" pitchFamily="34" charset="0"/>
              </a:rPr>
              <a:t>Operations</a:t>
            </a:r>
          </a:p>
          <a:p>
            <a:pPr>
              <a:lnSpc>
                <a:spcPct val="90000"/>
              </a:lnSpc>
              <a:spcBef>
                <a:spcPct val="20000"/>
              </a:spcBef>
              <a:buClr>
                <a:schemeClr val="folHlink"/>
              </a:buClr>
              <a:buSzPct val="60000"/>
              <a:buFont typeface="Wingdings" panose="05000000000000000000" pitchFamily="2" charset="2"/>
            </a:pPr>
            <a:r>
              <a:rPr lang="en-US" altLang="zh-CN" sz="2800" b="0" dirty="0">
                <a:latin typeface="Arial" panose="020B0604020202020204" pitchFamily="34" charset="0"/>
                <a:ea typeface="Dotum" pitchFamily="34" charset="-127"/>
              </a:rPr>
              <a:t>    </a:t>
            </a:r>
            <a:r>
              <a:rPr lang="en-US" altLang="zh-CN" sz="2800" dirty="0">
                <a:solidFill>
                  <a:schemeClr val="accent2"/>
                </a:solidFill>
                <a:latin typeface="Arial" panose="020B0604020202020204" pitchFamily="34" charset="0"/>
                <a:ea typeface="Dotum" pitchFamily="34" charset="-127"/>
              </a:rPr>
              <a:t>sqrt (-4.0) = NaN               0/0 = NaN</a:t>
            </a:r>
          </a:p>
          <a:p>
            <a:pPr>
              <a:lnSpc>
                <a:spcPct val="90000"/>
              </a:lnSpc>
              <a:spcBef>
                <a:spcPct val="20000"/>
              </a:spcBef>
              <a:buClr>
                <a:schemeClr val="folHlink"/>
              </a:buClr>
              <a:buSzPct val="60000"/>
              <a:buFont typeface="Wingdings" panose="05000000000000000000" pitchFamily="2" charset="2"/>
            </a:pPr>
            <a:r>
              <a:rPr lang="en-US" altLang="zh-CN" sz="2800" dirty="0">
                <a:solidFill>
                  <a:schemeClr val="accent2"/>
                </a:solidFill>
                <a:latin typeface="Arial" panose="020B0604020202020204" pitchFamily="34" charset="0"/>
                <a:ea typeface="Dotum" pitchFamily="34" charset="-127"/>
              </a:rPr>
              <a:t>    op (NaN,x) = NaN             +∞+(-∞) = NaN</a:t>
            </a:r>
          </a:p>
          <a:p>
            <a:pPr>
              <a:lnSpc>
                <a:spcPct val="90000"/>
              </a:lnSpc>
              <a:spcBef>
                <a:spcPct val="20000"/>
              </a:spcBef>
              <a:buClr>
                <a:schemeClr val="folHlink"/>
              </a:buClr>
              <a:buSzPct val="60000"/>
              <a:buFont typeface="Wingdings" panose="05000000000000000000" pitchFamily="2" charset="2"/>
            </a:pPr>
            <a:r>
              <a:rPr lang="en-US" altLang="zh-CN" sz="2800" dirty="0">
                <a:solidFill>
                  <a:schemeClr val="accent2"/>
                </a:solidFill>
                <a:latin typeface="Arial" panose="020B0604020202020204" pitchFamily="34" charset="0"/>
                <a:ea typeface="Dotum" pitchFamily="34" charset="-127"/>
              </a:rPr>
              <a:t>    +∞- (+∞) = NaN               ∞/∞ = NaN  </a:t>
            </a:r>
          </a:p>
          <a:p>
            <a:pPr>
              <a:lnSpc>
                <a:spcPct val="90000"/>
              </a:lnSpc>
              <a:spcBef>
                <a:spcPct val="20000"/>
              </a:spcBef>
              <a:buClr>
                <a:schemeClr val="folHlink"/>
              </a:buClr>
              <a:buSzPct val="60000"/>
              <a:buFont typeface="Wingdings" panose="05000000000000000000" pitchFamily="2" charset="2"/>
            </a:pPr>
            <a:r>
              <a:rPr lang="en-US" altLang="zh-CN" sz="2800" dirty="0">
                <a:solidFill>
                  <a:schemeClr val="accent2"/>
                </a:solidFill>
                <a:latin typeface="Arial" panose="020B0604020202020204" pitchFamily="34" charset="0"/>
                <a:ea typeface="Dotum" pitchFamily="34" charset="-127"/>
              </a:rPr>
              <a:t>      etc.  </a:t>
            </a:r>
          </a:p>
        </p:txBody>
      </p:sp>
      <p:sp>
        <p:nvSpPr>
          <p:cNvPr id="322565" name="Rectangle 5"/>
          <p:cNvSpPr/>
          <p:nvPr/>
        </p:nvSpPr>
        <p:spPr>
          <a:xfrm>
            <a:off x="769938" y="1541463"/>
            <a:ext cx="6786562" cy="2471737"/>
          </a:xfrm>
          <a:prstGeom prst="rect">
            <a:avLst/>
          </a:prstGeom>
          <a:noFill/>
          <a:ln w="9525">
            <a:noFill/>
          </a:ln>
        </p:spPr>
        <p:txBody>
          <a:bodyPr anchor="t" anchorCtr="0">
            <a:spAutoFit/>
          </a:bodyPr>
          <a:lstStyle/>
          <a:p>
            <a:pPr lvl="1" indent="0" eaLnBrk="1" hangingPunct="1">
              <a:lnSpc>
                <a:spcPct val="90000"/>
              </a:lnSpc>
              <a:spcBef>
                <a:spcPct val="50000"/>
              </a:spcBef>
              <a:buClr>
                <a:schemeClr val="hlink"/>
              </a:buClr>
              <a:buSzPct val="55000"/>
              <a:buFont typeface="Wingdings" panose="05000000000000000000" pitchFamily="2" charset="2"/>
            </a:pPr>
            <a:endParaRPr lang="zh-CN" altLang="en-US" sz="2400" dirty="0">
              <a:solidFill>
                <a:srgbClr val="000000"/>
              </a:solidFill>
              <a:latin typeface="Times New Roman" panose="02020603050405020304" pitchFamily="18" charset="0"/>
              <a:ea typeface="宋体" panose="02010600030101010101" pitchFamily="2" charset="-122"/>
            </a:endParaRPr>
          </a:p>
          <a:p>
            <a:pPr>
              <a:lnSpc>
                <a:spcPct val="110000"/>
              </a:lnSpc>
              <a:spcBef>
                <a:spcPct val="10000"/>
              </a:spcBef>
              <a:buClr>
                <a:schemeClr val="tx1"/>
              </a:buClr>
              <a:buSzPct val="60000"/>
              <a:buFont typeface="Wingdings" panose="05000000000000000000" pitchFamily="2" charset="2"/>
            </a:pPr>
            <a:r>
              <a:rPr lang="en-US" altLang="zh-CN" sz="2800" dirty="0">
                <a:solidFill>
                  <a:srgbClr val="000000"/>
                </a:solidFill>
                <a:latin typeface="Arial" panose="020B0604020202020204" pitchFamily="34" charset="0"/>
              </a:rPr>
              <a:t>How to represent </a:t>
            </a:r>
            <a:r>
              <a:rPr lang="en-US" altLang="zh-CN" sz="2800" dirty="0">
                <a:latin typeface="Arial" panose="020B0604020202020204" pitchFamily="34" charset="0"/>
              </a:rPr>
              <a:t>NaN</a:t>
            </a:r>
            <a:r>
              <a:rPr lang="en-US" altLang="zh-CN" sz="2800" b="0" dirty="0">
                <a:solidFill>
                  <a:srgbClr val="000000"/>
                </a:solidFill>
                <a:latin typeface="Arial" panose="020B0604020202020204" pitchFamily="34" charset="0"/>
              </a:rPr>
              <a:t> </a:t>
            </a:r>
          </a:p>
          <a:p>
            <a:pPr>
              <a:lnSpc>
                <a:spcPct val="110000"/>
              </a:lnSpc>
              <a:spcBef>
                <a:spcPct val="10000"/>
              </a:spcBef>
              <a:buClr>
                <a:schemeClr val="folHlink"/>
              </a:buClr>
              <a:buSzPct val="60000"/>
              <a:buFont typeface="Wingdings" panose="05000000000000000000" pitchFamily="2" charset="2"/>
            </a:pPr>
            <a:r>
              <a:rPr lang="en-US" altLang="zh-CN" sz="2800" b="0" dirty="0">
                <a:solidFill>
                  <a:srgbClr val="000000"/>
                </a:solidFill>
                <a:latin typeface="Arial" panose="020B0604020202020204" pitchFamily="34" charset="0"/>
              </a:rPr>
              <a:t>    </a:t>
            </a:r>
            <a:r>
              <a:rPr lang="en-US" altLang="zh-CN" sz="2800" dirty="0">
                <a:solidFill>
                  <a:schemeClr val="accent2"/>
                </a:solidFill>
                <a:latin typeface="Arial" panose="020B0604020202020204" pitchFamily="34" charset="0"/>
              </a:rPr>
              <a:t>Exponent</a:t>
            </a:r>
            <a:r>
              <a:rPr lang="en-US" altLang="zh-CN" sz="2800" dirty="0">
                <a:solidFill>
                  <a:srgbClr val="000000"/>
                </a:solidFill>
                <a:latin typeface="Arial" panose="020B0604020202020204" pitchFamily="34" charset="0"/>
              </a:rPr>
              <a:t> = 255</a:t>
            </a:r>
          </a:p>
          <a:p>
            <a:pPr>
              <a:lnSpc>
                <a:spcPct val="110000"/>
              </a:lnSpc>
              <a:spcBef>
                <a:spcPct val="10000"/>
              </a:spcBef>
              <a:buClr>
                <a:schemeClr val="folHlink"/>
              </a:buClr>
              <a:buSzPct val="60000"/>
              <a:buFont typeface="Wingdings" panose="05000000000000000000" pitchFamily="2" charset="2"/>
            </a:pPr>
            <a:r>
              <a:rPr lang="en-US" altLang="zh-CN" sz="2800" dirty="0">
                <a:solidFill>
                  <a:srgbClr val="000000"/>
                </a:solidFill>
                <a:latin typeface="Arial" panose="020B0604020202020204" pitchFamily="34" charset="0"/>
              </a:rPr>
              <a:t>    </a:t>
            </a:r>
            <a:r>
              <a:rPr lang="en-US" altLang="zh-CN" sz="2800" dirty="0">
                <a:solidFill>
                  <a:srgbClr val="3333FF"/>
                </a:solidFill>
                <a:latin typeface="Arial" panose="020B0604020202020204" pitchFamily="34" charset="0"/>
              </a:rPr>
              <a:t>Significand</a:t>
            </a:r>
            <a:r>
              <a:rPr lang="en-US" altLang="zh-CN" sz="2800" dirty="0">
                <a:solidFill>
                  <a:srgbClr val="000000"/>
                </a:solidFill>
                <a:latin typeface="Arial" panose="020B0604020202020204" pitchFamily="34" charset="0"/>
              </a:rPr>
              <a:t>: nonzero</a:t>
            </a:r>
          </a:p>
          <a:p>
            <a:pPr>
              <a:lnSpc>
                <a:spcPct val="110000"/>
              </a:lnSpc>
              <a:spcBef>
                <a:spcPct val="10000"/>
              </a:spcBef>
              <a:buClr>
                <a:schemeClr val="folHlink"/>
              </a:buClr>
              <a:buSzPct val="60000"/>
              <a:buFont typeface="Wingdings" panose="05000000000000000000" pitchFamily="2" charset="2"/>
            </a:pPr>
            <a:r>
              <a:rPr lang="en-US" altLang="zh-CN" sz="2800" dirty="0">
                <a:solidFill>
                  <a:srgbClr val="DE2916"/>
                </a:solidFill>
                <a:latin typeface="Arial" panose="020B0604020202020204" pitchFamily="34" charset="0"/>
              </a:rPr>
              <a:t>    NaNs can help with debugging</a:t>
            </a:r>
            <a:endParaRPr lang="en-US" altLang="zh-CN" sz="2800" dirty="0">
              <a:solidFill>
                <a:srgbClr val="000000"/>
              </a:solidFill>
              <a:latin typeface="Arial" panose="020B0604020202020204"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2256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32256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32256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3225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563" grpId="0" build="p"/>
      <p:bldP spid="322564" grpId="0"/>
      <p:bldP spid="322565" grpId="0"/>
    </p:bldLst>
  </p:timing>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8241" name="Rectangle 2"/>
          <p:cNvSpPr/>
          <p:nvPr/>
        </p:nvSpPr>
        <p:spPr>
          <a:xfrm>
            <a:off x="527050" y="890588"/>
            <a:ext cx="8616950" cy="609600"/>
          </a:xfrm>
          <a:prstGeom prst="rect">
            <a:avLst/>
          </a:prstGeom>
          <a:noFill/>
          <a:ln w="9525">
            <a:noFill/>
          </a:ln>
        </p:spPr>
        <p:txBody>
          <a:bodyPr anchor="t" anchorCtr="0"/>
          <a:lstStyle/>
          <a:p>
            <a:pPr marL="342900" indent="-342900">
              <a:spcBef>
                <a:spcPct val="20000"/>
              </a:spcBef>
              <a:buClr>
                <a:schemeClr val="folHlink"/>
              </a:buClr>
              <a:buSzPct val="60000"/>
              <a:buFont typeface="Wingdings" panose="05000000000000000000" pitchFamily="2" charset="2"/>
            </a:pPr>
            <a:r>
              <a:rPr lang="en-US" altLang="zh-CN" sz="2800" dirty="0">
                <a:solidFill>
                  <a:srgbClr val="990000"/>
                </a:solidFill>
                <a:latin typeface="Arial" panose="020B0604020202020204" pitchFamily="34" charset="0"/>
                <a:ea typeface="黑体" panose="02010609060101010101" pitchFamily="49" charset="-122"/>
              </a:rPr>
              <a:t>What have we defined so far? (for SP)</a:t>
            </a:r>
          </a:p>
        </p:txBody>
      </p:sp>
      <p:sp>
        <p:nvSpPr>
          <p:cNvPr id="138242" name="Rectangle 4"/>
          <p:cNvSpPr>
            <a:spLocks noGrp="1"/>
          </p:cNvSpPr>
          <p:nvPr>
            <p:ph type="title"/>
          </p:nvPr>
        </p:nvSpPr>
        <p:spPr>
          <a:xfrm>
            <a:off x="427038" y="-296862"/>
            <a:ext cx="8218487" cy="962025"/>
          </a:xfrm>
        </p:spPr>
        <p:txBody>
          <a:bodyPr vert="horz" wrap="square" lIns="63500" tIns="25400" rIns="63500" bIns="25400" anchor="b" anchorCtr="0">
            <a:spAutoFit/>
          </a:bodyPr>
          <a:lstStyle/>
          <a:p>
            <a:pPr>
              <a:buNone/>
            </a:pPr>
            <a:r>
              <a:rPr lang="en-US" altLang="zh-CN" dirty="0">
                <a:ea typeface="宋体" panose="02010600030101010101" pitchFamily="2" charset="-122"/>
              </a:rPr>
              <a:t>Representation for Denorms(</a:t>
            </a:r>
            <a:r>
              <a:rPr lang="zh-CN" altLang="en-US" sz="3600" dirty="0">
                <a:solidFill>
                  <a:srgbClr val="CC3300"/>
                </a:solidFill>
              </a:rPr>
              <a:t>非规格化数</a:t>
            </a:r>
            <a:r>
              <a:rPr lang="en-US" altLang="zh-CN" dirty="0">
                <a:ea typeface="宋体" panose="02010600030101010101" pitchFamily="2" charset="-122"/>
              </a:rPr>
              <a:t>)</a:t>
            </a:r>
            <a:endParaRPr lang="zh-CN" altLang="en-US" dirty="0">
              <a:ea typeface="宋体" panose="02010600030101010101" pitchFamily="2" charset="-122"/>
            </a:endParaRPr>
          </a:p>
        </p:txBody>
      </p:sp>
      <p:sp>
        <p:nvSpPr>
          <p:cNvPr id="324614" name="AutoShape 6"/>
          <p:cNvSpPr/>
          <p:nvPr/>
        </p:nvSpPr>
        <p:spPr>
          <a:xfrm>
            <a:off x="6630988" y="1497013"/>
            <a:ext cx="2362200" cy="1533525"/>
          </a:xfrm>
          <a:prstGeom prst="wedgeEllipseCallout">
            <a:avLst>
              <a:gd name="adj1" fmla="val -49259"/>
              <a:gd name="adj2" fmla="val 49588"/>
            </a:avLst>
          </a:prstGeom>
          <a:noFill/>
          <a:ln w="28575" cap="flat" cmpd="sng">
            <a:solidFill>
              <a:srgbClr val="FF3300"/>
            </a:solidFill>
            <a:prstDash val="solid"/>
            <a:miter/>
            <a:headEnd type="none" w="sm" len="sm"/>
            <a:tailEnd type="none" w="sm" len="sm"/>
          </a:ln>
        </p:spPr>
        <p:txBody>
          <a:bodyPr wrap="none" anchor="ctr" anchorCtr="0"/>
          <a:lstStyle/>
          <a:p>
            <a:pPr algn="ctr" eaLnBrk="0" hangingPunct="0"/>
            <a:r>
              <a:rPr lang="zh-CN" altLang="en-US" sz="2200" dirty="0">
                <a:solidFill>
                  <a:srgbClr val="CC0000"/>
                </a:solidFill>
                <a:latin typeface="Times New Roman" panose="02020603050405020304" pitchFamily="18" charset="0"/>
                <a:ea typeface="Dotum" pitchFamily="34" charset="-127"/>
              </a:rPr>
              <a:t> </a:t>
            </a:r>
            <a:r>
              <a:rPr lang="en-US" altLang="zh-CN" sz="2000" dirty="0">
                <a:solidFill>
                  <a:srgbClr val="CC0000"/>
                </a:solidFill>
                <a:latin typeface="Arial" panose="020B0604020202020204" pitchFamily="34" charset="0"/>
                <a:ea typeface="Dotum" pitchFamily="34" charset="-127"/>
              </a:rPr>
              <a:t>Used to represent </a:t>
            </a:r>
          </a:p>
          <a:p>
            <a:pPr algn="ctr" eaLnBrk="0" hangingPunct="0"/>
            <a:r>
              <a:rPr lang="en-US" altLang="zh-CN" sz="2000" dirty="0">
                <a:solidFill>
                  <a:srgbClr val="CC0000"/>
                </a:solidFill>
                <a:latin typeface="Arial" panose="020B0604020202020204" pitchFamily="34" charset="0"/>
                <a:ea typeface="Dotum" pitchFamily="34" charset="-127"/>
              </a:rPr>
              <a:t>Denormalized </a:t>
            </a:r>
          </a:p>
          <a:p>
            <a:pPr algn="ctr" eaLnBrk="0" hangingPunct="0"/>
            <a:r>
              <a:rPr lang="en-US" altLang="zh-CN" sz="2000" dirty="0">
                <a:solidFill>
                  <a:srgbClr val="CC0000"/>
                </a:solidFill>
                <a:latin typeface="Arial" panose="020B0604020202020204" pitchFamily="34" charset="0"/>
                <a:ea typeface="Dotum" pitchFamily="34" charset="-127"/>
              </a:rPr>
              <a:t>numbers </a:t>
            </a:r>
          </a:p>
        </p:txBody>
      </p:sp>
      <p:sp>
        <p:nvSpPr>
          <p:cNvPr id="324615" name="Text Box 7"/>
          <p:cNvSpPr txBox="1"/>
          <p:nvPr/>
        </p:nvSpPr>
        <p:spPr>
          <a:xfrm>
            <a:off x="427038" y="1616075"/>
            <a:ext cx="7348537" cy="4152900"/>
          </a:xfrm>
          <a:prstGeom prst="rect">
            <a:avLst/>
          </a:prstGeom>
          <a:noFill/>
          <a:ln w="9525">
            <a:noFill/>
          </a:ln>
        </p:spPr>
        <p:txBody>
          <a:bodyPr anchor="t" anchorCtr="0">
            <a:spAutoFit/>
          </a:bodyPr>
          <a:lstStyle/>
          <a:p>
            <a:pPr>
              <a:spcBef>
                <a:spcPct val="50000"/>
              </a:spcBef>
            </a:pPr>
            <a:r>
              <a:rPr lang="en-US" altLang="zh-CN" sz="2800" dirty="0">
                <a:solidFill>
                  <a:schemeClr val="tx2"/>
                </a:solidFill>
                <a:latin typeface="Arial" panose="020B0604020202020204" pitchFamily="34" charset="0"/>
              </a:rPr>
              <a:t>Exponent    Significand          Object</a:t>
            </a:r>
          </a:p>
          <a:p>
            <a:pPr>
              <a:spcBef>
                <a:spcPct val="50000"/>
              </a:spcBef>
            </a:pPr>
            <a:r>
              <a:rPr lang="en-US" altLang="zh-CN" sz="2800" dirty="0">
                <a:solidFill>
                  <a:schemeClr val="accent2"/>
                </a:solidFill>
                <a:latin typeface="Arial" panose="020B0604020202020204" pitchFamily="34" charset="0"/>
              </a:rPr>
              <a:t>0                    0                            +/-0</a:t>
            </a:r>
          </a:p>
          <a:p>
            <a:pPr>
              <a:spcBef>
                <a:spcPct val="50000"/>
              </a:spcBef>
            </a:pPr>
            <a:r>
              <a:rPr lang="en-US" altLang="zh-CN" sz="2800" dirty="0">
                <a:solidFill>
                  <a:srgbClr val="CC0000"/>
                </a:solidFill>
                <a:latin typeface="Arial" panose="020B0604020202020204" pitchFamily="34" charset="0"/>
              </a:rPr>
              <a:t>0                    nonzero                Denorms</a:t>
            </a:r>
            <a:r>
              <a:rPr lang="en-US" altLang="zh-CN" sz="2800" dirty="0">
                <a:latin typeface="Arial" panose="020B0604020202020204" pitchFamily="34" charset="0"/>
              </a:rPr>
              <a:t> </a:t>
            </a:r>
          </a:p>
          <a:p>
            <a:pPr>
              <a:spcBef>
                <a:spcPct val="50000"/>
              </a:spcBef>
            </a:pPr>
            <a:r>
              <a:rPr lang="en-US" altLang="zh-CN" sz="2800" dirty="0">
                <a:solidFill>
                  <a:schemeClr val="accent2"/>
                </a:solidFill>
                <a:latin typeface="Arial" panose="020B0604020202020204" pitchFamily="34" charset="0"/>
              </a:rPr>
              <a:t>1-254            anything               Norms</a:t>
            </a:r>
          </a:p>
          <a:p>
            <a:r>
              <a:rPr lang="en-US" altLang="zh-CN" sz="2800" dirty="0">
                <a:solidFill>
                  <a:schemeClr val="accent2"/>
                </a:solidFill>
                <a:latin typeface="Arial" panose="020B0604020202020204" pitchFamily="34" charset="0"/>
              </a:rPr>
              <a:t>               implicit leading 1</a:t>
            </a:r>
          </a:p>
          <a:p>
            <a:pPr>
              <a:spcBef>
                <a:spcPct val="50000"/>
              </a:spcBef>
            </a:pPr>
            <a:r>
              <a:rPr lang="en-US" altLang="zh-CN" sz="2800" dirty="0">
                <a:solidFill>
                  <a:schemeClr val="accent2"/>
                </a:solidFill>
                <a:latin typeface="Arial" panose="020B0604020202020204" pitchFamily="34" charset="0"/>
              </a:rPr>
              <a:t>255                0                            +/- infinity</a:t>
            </a:r>
          </a:p>
          <a:p>
            <a:pPr>
              <a:spcBef>
                <a:spcPct val="50000"/>
              </a:spcBef>
            </a:pPr>
            <a:r>
              <a:rPr lang="en-US" altLang="zh-CN" sz="2800" dirty="0">
                <a:solidFill>
                  <a:schemeClr val="accent2"/>
                </a:solidFill>
                <a:latin typeface="Arial" panose="020B0604020202020204" pitchFamily="34" charset="0"/>
              </a:rPr>
              <a:t>255                nonzero                NaN</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24615">
                                            <p:txEl>
                                              <p:pRg st="1" end="1"/>
                                            </p:txEl>
                                          </p:spTgt>
                                        </p:tgtEl>
                                        <p:attrNameLst>
                                          <p:attrName>style.visibility</p:attrName>
                                        </p:attrNameLst>
                                      </p:cBhvr>
                                      <p:to>
                                        <p:strVal val="visible"/>
                                      </p:to>
                                    </p:set>
                                    <p:animEffect transition="in" filter="blinds(horizontal)">
                                      <p:cBhvr>
                                        <p:cTn id="7" dur="500"/>
                                        <p:tgtEl>
                                          <p:spTgt spid="32461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24615">
                                            <p:txEl>
                                              <p:pRg st="3" end="3"/>
                                            </p:txEl>
                                          </p:spTgt>
                                        </p:tgtEl>
                                        <p:attrNameLst>
                                          <p:attrName>style.visibility</p:attrName>
                                        </p:attrNameLst>
                                      </p:cBhvr>
                                      <p:to>
                                        <p:strVal val="visible"/>
                                      </p:to>
                                    </p:set>
                                    <p:animEffect transition="in" filter="blinds(horizontal)">
                                      <p:cBhvr>
                                        <p:cTn id="12" dur="500"/>
                                        <p:tgtEl>
                                          <p:spTgt spid="324615">
                                            <p:txEl>
                                              <p:pRg st="3" end="3"/>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24615">
                                            <p:txEl>
                                              <p:pRg st="4" end="4"/>
                                            </p:txEl>
                                          </p:spTgt>
                                        </p:tgtEl>
                                        <p:attrNameLst>
                                          <p:attrName>style.visibility</p:attrName>
                                        </p:attrNameLst>
                                      </p:cBhvr>
                                      <p:to>
                                        <p:strVal val="visible"/>
                                      </p:to>
                                    </p:set>
                                    <p:animEffect transition="in" filter="blinds(horizontal)">
                                      <p:cBhvr>
                                        <p:cTn id="15" dur="500"/>
                                        <p:tgtEl>
                                          <p:spTgt spid="324615">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24615">
                                            <p:txEl>
                                              <p:pRg st="5" end="5"/>
                                            </p:txEl>
                                          </p:spTgt>
                                        </p:tgtEl>
                                        <p:attrNameLst>
                                          <p:attrName>style.visibility</p:attrName>
                                        </p:attrNameLst>
                                      </p:cBhvr>
                                      <p:to>
                                        <p:strVal val="visible"/>
                                      </p:to>
                                    </p:set>
                                    <p:animEffect transition="in" filter="blinds(horizontal)">
                                      <p:cBhvr>
                                        <p:cTn id="20" dur="500"/>
                                        <p:tgtEl>
                                          <p:spTgt spid="324615">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24615">
                                            <p:txEl>
                                              <p:pRg st="6" end="6"/>
                                            </p:txEl>
                                          </p:spTgt>
                                        </p:tgtEl>
                                        <p:attrNameLst>
                                          <p:attrName>style.visibility</p:attrName>
                                        </p:attrNameLst>
                                      </p:cBhvr>
                                      <p:to>
                                        <p:strVal val="visible"/>
                                      </p:to>
                                    </p:set>
                                    <p:animEffect transition="in" filter="blinds(horizontal)">
                                      <p:cBhvr>
                                        <p:cTn id="25" dur="500"/>
                                        <p:tgtEl>
                                          <p:spTgt spid="324615">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324615">
                                            <p:txEl>
                                              <p:pRg st="2" end="2"/>
                                            </p:txEl>
                                          </p:spTgt>
                                        </p:tgtEl>
                                        <p:attrNameLst>
                                          <p:attrName>style.visibility</p:attrName>
                                        </p:attrNameLst>
                                      </p:cBhvr>
                                      <p:to>
                                        <p:strVal val="visible"/>
                                      </p:to>
                                    </p:set>
                                    <p:animEffect transition="in" filter="blinds(horizontal)">
                                      <p:cBhvr>
                                        <p:cTn id="30" dur="500"/>
                                        <p:tgtEl>
                                          <p:spTgt spid="324615">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324614"/>
                                        </p:tgtEl>
                                        <p:attrNameLst>
                                          <p:attrName>style.visibility</p:attrName>
                                        </p:attrNameLst>
                                      </p:cBhvr>
                                      <p:to>
                                        <p:strVal val="visible"/>
                                      </p:to>
                                    </p:set>
                                    <p:animEffect transition="in" filter="blinds(horizontal)">
                                      <p:cBhvr>
                                        <p:cTn id="35" dur="500"/>
                                        <p:tgtEl>
                                          <p:spTgt spid="3246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4614" grpId="0" animBg="1"/>
    </p:bldLst>
  </p:timing>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0289" name="Rectangle 2"/>
          <p:cNvSpPr/>
          <p:nvPr/>
        </p:nvSpPr>
        <p:spPr>
          <a:xfrm>
            <a:off x="3316288" y="3084513"/>
            <a:ext cx="2479675" cy="449262"/>
          </a:xfrm>
          <a:prstGeom prst="rect">
            <a:avLst/>
          </a:prstGeom>
          <a:solidFill>
            <a:schemeClr val="bg1"/>
          </a:solidFill>
          <a:ln w="9525">
            <a:noFill/>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pic>
        <p:nvPicPr>
          <p:cNvPr id="140290" name="Picture 3" descr="非规格化数的密度"/>
          <p:cNvPicPr>
            <a:picLocks noChangeAspect="1"/>
          </p:cNvPicPr>
          <p:nvPr/>
        </p:nvPicPr>
        <p:blipFill>
          <a:blip r:embed="rId3"/>
          <a:stretch>
            <a:fillRect/>
          </a:stretch>
        </p:blipFill>
        <p:spPr>
          <a:xfrm>
            <a:off x="212725" y="1120775"/>
            <a:ext cx="8915400" cy="5232400"/>
          </a:xfrm>
          <a:prstGeom prst="rect">
            <a:avLst/>
          </a:prstGeom>
          <a:noFill/>
          <a:ln w="9525">
            <a:noFill/>
          </a:ln>
        </p:spPr>
      </p:pic>
      <p:sp>
        <p:nvSpPr>
          <p:cNvPr id="140291" name="Rectangle 4"/>
          <p:cNvSpPr>
            <a:spLocks noGrp="1"/>
          </p:cNvSpPr>
          <p:nvPr>
            <p:ph type="title"/>
          </p:nvPr>
        </p:nvSpPr>
        <p:spPr/>
        <p:txBody>
          <a:bodyPr vert="horz" wrap="square" lIns="63500" tIns="25400" rIns="63500" bIns="25400" anchor="b" anchorCtr="0">
            <a:spAutoFit/>
          </a:bodyPr>
          <a:lstStyle/>
          <a:p>
            <a:r>
              <a:rPr lang="en-US" altLang="zh-CN" dirty="0">
                <a:ea typeface="宋体" panose="02010600030101010101" pitchFamily="2" charset="-122"/>
              </a:rPr>
              <a:t>Representation for Denorms</a:t>
            </a:r>
          </a:p>
        </p:txBody>
      </p:sp>
      <p:sp>
        <p:nvSpPr>
          <p:cNvPr id="326661" name="Text Box 5"/>
          <p:cNvSpPr txBox="1"/>
          <p:nvPr/>
        </p:nvSpPr>
        <p:spPr>
          <a:xfrm>
            <a:off x="1550988" y="2324100"/>
            <a:ext cx="852487" cy="457200"/>
          </a:xfrm>
          <a:prstGeom prst="rect">
            <a:avLst/>
          </a:prstGeom>
          <a:solidFill>
            <a:schemeClr val="bg1"/>
          </a:solidFill>
          <a:ln w="9525">
            <a:noFill/>
          </a:ln>
        </p:spPr>
        <p:txBody>
          <a:bodyPr anchor="t" anchorCtr="0">
            <a:spAutoFit/>
          </a:bodyPr>
          <a:lstStyle/>
          <a:p>
            <a:pPr>
              <a:spcBef>
                <a:spcPct val="50000"/>
              </a:spcBef>
            </a:pPr>
            <a:r>
              <a:rPr lang="zh-CN" altLang="en-US" sz="2400" b="0" dirty="0">
                <a:solidFill>
                  <a:srgbClr val="3333FF"/>
                </a:solidFill>
                <a:latin typeface="Tahoma" panose="020B0604030504040204" pitchFamily="34" charset="0"/>
                <a:ea typeface="宋体" panose="02010600030101010101" pitchFamily="2" charset="-122"/>
              </a:rPr>
              <a:t>2</a:t>
            </a:r>
            <a:r>
              <a:rPr lang="zh-CN" altLang="en-US" sz="2400" baseline="30000" dirty="0">
                <a:solidFill>
                  <a:srgbClr val="3333FF"/>
                </a:solidFill>
                <a:latin typeface="Tahoma" panose="020B0604030504040204" pitchFamily="34" charset="0"/>
                <a:ea typeface="宋体" panose="02010600030101010101" pitchFamily="2" charset="-122"/>
              </a:rPr>
              <a:t>-126</a:t>
            </a:r>
          </a:p>
        </p:txBody>
      </p:sp>
      <p:sp>
        <p:nvSpPr>
          <p:cNvPr id="140293" name="Text Box 6"/>
          <p:cNvSpPr txBox="1"/>
          <p:nvPr/>
        </p:nvSpPr>
        <p:spPr>
          <a:xfrm>
            <a:off x="2576513" y="2241550"/>
            <a:ext cx="1352550" cy="457200"/>
          </a:xfrm>
          <a:prstGeom prst="rect">
            <a:avLst/>
          </a:prstGeom>
          <a:solidFill>
            <a:schemeClr val="bg1"/>
          </a:solidFill>
          <a:ln w="9525">
            <a:noFill/>
          </a:ln>
        </p:spPr>
        <p:txBody>
          <a:bodyPr anchor="t" anchorCtr="0">
            <a:spAutoFit/>
          </a:bodyPr>
          <a:lstStyle/>
          <a:p>
            <a:pPr>
              <a:spcBef>
                <a:spcPct val="50000"/>
              </a:spcBef>
            </a:pPr>
            <a:r>
              <a:rPr lang="zh-CN" altLang="en-US" sz="2400" dirty="0">
                <a:latin typeface="Tahoma" panose="020B0604030504040204" pitchFamily="34" charset="0"/>
                <a:ea typeface="宋体" panose="02010600030101010101" pitchFamily="2" charset="-122"/>
              </a:rPr>
              <a:t>2</a:t>
            </a:r>
            <a:r>
              <a:rPr lang="zh-CN" altLang="en-US" sz="2400" baseline="30000" dirty="0">
                <a:latin typeface="Tahoma" panose="020B0604030504040204" pitchFamily="34" charset="0"/>
                <a:ea typeface="宋体" panose="02010600030101010101" pitchFamily="2" charset="-122"/>
              </a:rPr>
              <a:t>-125</a:t>
            </a:r>
          </a:p>
        </p:txBody>
      </p:sp>
      <p:sp>
        <p:nvSpPr>
          <p:cNvPr id="140294" name="Text Box 7"/>
          <p:cNvSpPr txBox="1"/>
          <p:nvPr/>
        </p:nvSpPr>
        <p:spPr>
          <a:xfrm>
            <a:off x="4375150" y="2271713"/>
            <a:ext cx="1309688" cy="457200"/>
          </a:xfrm>
          <a:prstGeom prst="rect">
            <a:avLst/>
          </a:prstGeom>
          <a:solidFill>
            <a:schemeClr val="bg1"/>
          </a:solidFill>
          <a:ln w="9525">
            <a:noFill/>
          </a:ln>
        </p:spPr>
        <p:txBody>
          <a:bodyPr anchor="t" anchorCtr="0">
            <a:spAutoFit/>
          </a:bodyPr>
          <a:lstStyle/>
          <a:p>
            <a:pPr>
              <a:spcBef>
                <a:spcPct val="50000"/>
              </a:spcBef>
            </a:pPr>
            <a:r>
              <a:rPr lang="zh-CN" altLang="en-US" sz="2400" dirty="0">
                <a:latin typeface="Tahoma" panose="020B0604030504040204" pitchFamily="34" charset="0"/>
                <a:ea typeface="宋体" panose="02010600030101010101" pitchFamily="2" charset="-122"/>
              </a:rPr>
              <a:t>2</a:t>
            </a:r>
            <a:r>
              <a:rPr lang="zh-CN" altLang="en-US" sz="2400" baseline="30000" dirty="0">
                <a:latin typeface="Tahoma" panose="020B0604030504040204" pitchFamily="34" charset="0"/>
                <a:ea typeface="宋体" panose="02010600030101010101" pitchFamily="2" charset="-122"/>
              </a:rPr>
              <a:t>-124</a:t>
            </a:r>
          </a:p>
        </p:txBody>
      </p:sp>
      <p:sp>
        <p:nvSpPr>
          <p:cNvPr id="140295" name="Text Box 8"/>
          <p:cNvSpPr txBox="1"/>
          <p:nvPr/>
        </p:nvSpPr>
        <p:spPr>
          <a:xfrm>
            <a:off x="7891463" y="2268538"/>
            <a:ext cx="1096962" cy="457200"/>
          </a:xfrm>
          <a:prstGeom prst="rect">
            <a:avLst/>
          </a:prstGeom>
          <a:solidFill>
            <a:schemeClr val="bg1"/>
          </a:solidFill>
          <a:ln w="9525">
            <a:noFill/>
          </a:ln>
        </p:spPr>
        <p:txBody>
          <a:bodyPr anchor="t" anchorCtr="0">
            <a:spAutoFit/>
          </a:bodyPr>
          <a:lstStyle/>
          <a:p>
            <a:pPr>
              <a:spcBef>
                <a:spcPct val="50000"/>
              </a:spcBef>
            </a:pPr>
            <a:r>
              <a:rPr lang="zh-CN" altLang="en-US" sz="2400" dirty="0">
                <a:latin typeface="Tahoma" panose="020B0604030504040204" pitchFamily="34" charset="0"/>
                <a:ea typeface="宋体" panose="02010600030101010101" pitchFamily="2" charset="-122"/>
              </a:rPr>
              <a:t>2</a:t>
            </a:r>
            <a:r>
              <a:rPr lang="zh-CN" altLang="en-US" sz="2400" baseline="30000" dirty="0">
                <a:latin typeface="Tahoma" panose="020B0604030504040204" pitchFamily="34" charset="0"/>
                <a:ea typeface="宋体" panose="02010600030101010101" pitchFamily="2" charset="-122"/>
              </a:rPr>
              <a:t>-123</a:t>
            </a:r>
          </a:p>
        </p:txBody>
      </p:sp>
      <p:sp>
        <p:nvSpPr>
          <p:cNvPr id="326665" name="Text Box 9"/>
          <p:cNvSpPr txBox="1"/>
          <p:nvPr/>
        </p:nvSpPr>
        <p:spPr>
          <a:xfrm>
            <a:off x="679450" y="1033463"/>
            <a:ext cx="4643438" cy="457200"/>
          </a:xfrm>
          <a:prstGeom prst="rect">
            <a:avLst/>
          </a:prstGeom>
          <a:solidFill>
            <a:schemeClr val="bg1"/>
          </a:solidFill>
          <a:ln w="9525">
            <a:noFill/>
          </a:ln>
        </p:spPr>
        <p:txBody>
          <a:bodyPr anchor="t" anchorCtr="0">
            <a:spAutoFit/>
          </a:bodyPr>
          <a:lstStyle/>
          <a:p>
            <a:pPr>
              <a:spcBef>
                <a:spcPct val="50000"/>
              </a:spcBef>
            </a:pPr>
            <a:r>
              <a:rPr lang="zh-CN" altLang="en-US" sz="2400" dirty="0">
                <a:latin typeface="Tahoma" panose="020B0604030504040204" pitchFamily="34" charset="0"/>
                <a:ea typeface="宋体" panose="02010600030101010101" pitchFamily="2" charset="-122"/>
              </a:rPr>
              <a:t>1.0</a:t>
            </a:r>
            <a:r>
              <a:rPr lang="zh-CN" altLang="en-US" sz="2400" dirty="0">
                <a:latin typeface="Times New Roman" panose="02020603050405020304" pitchFamily="18" charset="0"/>
                <a:ea typeface="宋体" panose="02010600030101010101" pitchFamily="2" charset="-122"/>
              </a:rPr>
              <a:t>…</a:t>
            </a:r>
            <a:r>
              <a:rPr lang="zh-CN" altLang="en-US" sz="2400" dirty="0">
                <a:latin typeface="Tahoma" panose="020B0604030504040204" pitchFamily="34" charset="0"/>
                <a:ea typeface="宋体" panose="02010600030101010101" pitchFamily="2" charset="-122"/>
              </a:rPr>
              <a:t>0</a:t>
            </a:r>
            <a:r>
              <a:rPr lang="en-US" altLang="zh-CN" sz="2400" dirty="0">
                <a:latin typeface="Tahoma" panose="020B0604030504040204" pitchFamily="34" charset="0"/>
              </a:rPr>
              <a:t>x2</a:t>
            </a:r>
            <a:r>
              <a:rPr lang="en-US" altLang="zh-CN" sz="2400" baseline="30000" dirty="0">
                <a:latin typeface="Tahoma" panose="020B0604030504040204" pitchFamily="34" charset="0"/>
              </a:rPr>
              <a:t>-126</a:t>
            </a:r>
            <a:r>
              <a:rPr lang="en-US" altLang="zh-CN" sz="2400" dirty="0">
                <a:latin typeface="Tahoma" panose="020B0604030504040204" pitchFamily="34" charset="0"/>
              </a:rPr>
              <a:t>~ 1.1</a:t>
            </a:r>
            <a:r>
              <a:rPr lang="en-US" altLang="zh-CN" sz="2400" dirty="0">
                <a:latin typeface="Times New Roman" panose="02020603050405020304" pitchFamily="18" charset="0"/>
              </a:rPr>
              <a:t>…</a:t>
            </a:r>
            <a:r>
              <a:rPr lang="en-US" altLang="zh-CN" sz="2400" dirty="0">
                <a:latin typeface="Tahoma" panose="020B0604030504040204" pitchFamily="34" charset="0"/>
              </a:rPr>
              <a:t>1x2</a:t>
            </a:r>
            <a:r>
              <a:rPr lang="en-US" altLang="zh-CN" sz="2400" baseline="30000" dirty="0">
                <a:latin typeface="Tahoma" panose="020B0604030504040204" pitchFamily="34" charset="0"/>
              </a:rPr>
              <a:t>-126</a:t>
            </a:r>
          </a:p>
        </p:txBody>
      </p:sp>
      <p:sp>
        <p:nvSpPr>
          <p:cNvPr id="140297" name="Rectangle 10"/>
          <p:cNvSpPr/>
          <p:nvPr/>
        </p:nvSpPr>
        <p:spPr>
          <a:xfrm>
            <a:off x="2665413" y="1458913"/>
            <a:ext cx="774700" cy="387350"/>
          </a:xfrm>
          <a:prstGeom prst="rect">
            <a:avLst/>
          </a:prstGeom>
          <a:solidFill>
            <a:schemeClr val="bg1"/>
          </a:solidFill>
          <a:ln w="9525">
            <a:noFill/>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40298" name="Line 11"/>
          <p:cNvSpPr/>
          <p:nvPr/>
        </p:nvSpPr>
        <p:spPr>
          <a:xfrm flipH="1">
            <a:off x="2727325" y="1471613"/>
            <a:ext cx="650875" cy="404812"/>
          </a:xfrm>
          <a:prstGeom prst="line">
            <a:avLst/>
          </a:prstGeom>
          <a:ln w="38100" cap="flat" cmpd="sng">
            <a:solidFill>
              <a:srgbClr val="4D4D4D"/>
            </a:solidFill>
            <a:prstDash val="solid"/>
            <a:miter/>
            <a:headEnd type="none" w="med" len="med"/>
            <a:tailEnd type="triangle" w="med" len="med"/>
          </a:ln>
        </p:spPr>
      </p:sp>
      <p:sp>
        <p:nvSpPr>
          <p:cNvPr id="326668" name="Text Box 12"/>
          <p:cNvSpPr txBox="1"/>
          <p:nvPr/>
        </p:nvSpPr>
        <p:spPr>
          <a:xfrm>
            <a:off x="0" y="3513138"/>
            <a:ext cx="4792663" cy="457200"/>
          </a:xfrm>
          <a:prstGeom prst="rect">
            <a:avLst/>
          </a:prstGeom>
          <a:solidFill>
            <a:schemeClr val="bg1"/>
          </a:solidFill>
          <a:ln w="9525">
            <a:noFill/>
          </a:ln>
        </p:spPr>
        <p:txBody>
          <a:bodyPr anchor="t" anchorCtr="0">
            <a:spAutoFit/>
          </a:bodyPr>
          <a:lstStyle/>
          <a:p>
            <a:pPr>
              <a:spcBef>
                <a:spcPct val="50000"/>
              </a:spcBef>
            </a:pPr>
            <a:r>
              <a:rPr lang="zh-CN" altLang="en-US" sz="2400" dirty="0">
                <a:latin typeface="Tahoma" panose="020B0604030504040204" pitchFamily="34" charset="0"/>
                <a:ea typeface="宋体" panose="02010600030101010101" pitchFamily="2" charset="-122"/>
              </a:rPr>
              <a:t>0.0</a:t>
            </a:r>
            <a:r>
              <a:rPr lang="zh-CN" altLang="en-US" sz="2400" dirty="0">
                <a:latin typeface="Times New Roman" panose="02020603050405020304" pitchFamily="18" charset="0"/>
                <a:ea typeface="宋体" panose="02010600030101010101" pitchFamily="2" charset="-122"/>
              </a:rPr>
              <a:t>…</a:t>
            </a:r>
            <a:r>
              <a:rPr lang="zh-CN" altLang="en-US" sz="2400" dirty="0">
                <a:latin typeface="Tahoma" panose="020B0604030504040204" pitchFamily="34" charset="0"/>
                <a:ea typeface="宋体" panose="02010600030101010101" pitchFamily="2" charset="-122"/>
              </a:rPr>
              <a:t>0</a:t>
            </a:r>
            <a:r>
              <a:rPr lang="en-US" altLang="zh-CN" sz="2400" dirty="0">
                <a:latin typeface="Tahoma" panose="020B0604030504040204" pitchFamily="34" charset="0"/>
              </a:rPr>
              <a:t>x2</a:t>
            </a:r>
            <a:r>
              <a:rPr lang="en-US" altLang="zh-CN" sz="2400" baseline="30000" dirty="0">
                <a:latin typeface="Tahoma" panose="020B0604030504040204" pitchFamily="34" charset="0"/>
              </a:rPr>
              <a:t>-126</a:t>
            </a:r>
            <a:r>
              <a:rPr lang="en-US" altLang="zh-CN" sz="2400" dirty="0">
                <a:latin typeface="Tahoma" panose="020B0604030504040204" pitchFamily="34" charset="0"/>
              </a:rPr>
              <a:t>~ 0.1</a:t>
            </a:r>
            <a:r>
              <a:rPr lang="en-US" altLang="zh-CN" sz="2400" dirty="0">
                <a:latin typeface="Times New Roman" panose="02020603050405020304" pitchFamily="18" charset="0"/>
              </a:rPr>
              <a:t>…</a:t>
            </a:r>
            <a:r>
              <a:rPr lang="en-US" altLang="zh-CN" sz="2400" dirty="0">
                <a:latin typeface="Tahoma" panose="020B0604030504040204" pitchFamily="34" charset="0"/>
              </a:rPr>
              <a:t>1x2</a:t>
            </a:r>
            <a:r>
              <a:rPr lang="en-US" altLang="zh-CN" sz="2400" baseline="30000" dirty="0">
                <a:latin typeface="Tahoma" panose="020B0604030504040204" pitchFamily="34" charset="0"/>
              </a:rPr>
              <a:t>-126</a:t>
            </a:r>
          </a:p>
        </p:txBody>
      </p:sp>
      <p:sp>
        <p:nvSpPr>
          <p:cNvPr id="140300" name="Rectangle 13"/>
          <p:cNvSpPr/>
          <p:nvPr/>
        </p:nvSpPr>
        <p:spPr>
          <a:xfrm>
            <a:off x="1736725" y="3892550"/>
            <a:ext cx="944563" cy="479425"/>
          </a:xfrm>
          <a:prstGeom prst="rect">
            <a:avLst/>
          </a:prstGeom>
          <a:solidFill>
            <a:schemeClr val="bg1"/>
          </a:solidFill>
          <a:ln w="9525">
            <a:noFill/>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40301" name="Line 14"/>
          <p:cNvSpPr/>
          <p:nvPr/>
        </p:nvSpPr>
        <p:spPr>
          <a:xfrm flipH="1">
            <a:off x="1733550" y="3871913"/>
            <a:ext cx="882650" cy="592137"/>
          </a:xfrm>
          <a:prstGeom prst="line">
            <a:avLst/>
          </a:prstGeom>
          <a:ln w="38100" cap="flat" cmpd="sng">
            <a:solidFill>
              <a:srgbClr val="4D4D4D"/>
            </a:solidFill>
            <a:prstDash val="solid"/>
            <a:miter/>
            <a:headEnd type="none" w="med" len="med"/>
            <a:tailEnd type="triangle" w="med" len="med"/>
          </a:ln>
        </p:spPr>
      </p:sp>
      <p:sp>
        <p:nvSpPr>
          <p:cNvPr id="140302" name="Text Box 15"/>
          <p:cNvSpPr txBox="1"/>
          <p:nvPr/>
        </p:nvSpPr>
        <p:spPr>
          <a:xfrm>
            <a:off x="1546225" y="4848225"/>
            <a:ext cx="852488" cy="457200"/>
          </a:xfrm>
          <a:prstGeom prst="rect">
            <a:avLst/>
          </a:prstGeom>
          <a:solidFill>
            <a:schemeClr val="bg1"/>
          </a:solidFill>
          <a:ln w="9525">
            <a:noFill/>
          </a:ln>
        </p:spPr>
        <p:txBody>
          <a:bodyPr anchor="t" anchorCtr="0">
            <a:spAutoFit/>
          </a:bodyPr>
          <a:lstStyle/>
          <a:p>
            <a:pPr>
              <a:spcBef>
                <a:spcPct val="50000"/>
              </a:spcBef>
            </a:pPr>
            <a:r>
              <a:rPr lang="zh-CN" altLang="en-US" sz="2400" dirty="0">
                <a:solidFill>
                  <a:srgbClr val="3333FF"/>
                </a:solidFill>
                <a:latin typeface="Arial" panose="020B0604020202020204" pitchFamily="34" charset="0"/>
                <a:ea typeface="宋体" panose="02010600030101010101" pitchFamily="2" charset="-122"/>
              </a:rPr>
              <a:t>2</a:t>
            </a:r>
            <a:r>
              <a:rPr lang="zh-CN" altLang="en-US" sz="2400" baseline="30000" dirty="0">
                <a:solidFill>
                  <a:srgbClr val="3333FF"/>
                </a:solidFill>
                <a:latin typeface="Arial" panose="020B0604020202020204" pitchFamily="34" charset="0"/>
                <a:ea typeface="宋体" panose="02010600030101010101" pitchFamily="2" charset="-122"/>
              </a:rPr>
              <a:t>-126</a:t>
            </a:r>
          </a:p>
        </p:txBody>
      </p:sp>
      <p:sp>
        <p:nvSpPr>
          <p:cNvPr id="140303" name="Text Box 16"/>
          <p:cNvSpPr txBox="1"/>
          <p:nvPr/>
        </p:nvSpPr>
        <p:spPr>
          <a:xfrm>
            <a:off x="2492375" y="4813300"/>
            <a:ext cx="1087438" cy="457200"/>
          </a:xfrm>
          <a:prstGeom prst="rect">
            <a:avLst/>
          </a:prstGeom>
          <a:solidFill>
            <a:schemeClr val="bg1"/>
          </a:solidFill>
          <a:ln w="9525">
            <a:noFill/>
          </a:ln>
        </p:spPr>
        <p:txBody>
          <a:bodyPr anchor="t" anchorCtr="0">
            <a:spAutoFit/>
          </a:bodyPr>
          <a:lstStyle/>
          <a:p>
            <a:pPr>
              <a:spcBef>
                <a:spcPct val="50000"/>
              </a:spcBef>
            </a:pPr>
            <a:r>
              <a:rPr lang="zh-CN" altLang="en-US" sz="2400" dirty="0">
                <a:latin typeface="Tahoma" panose="020B0604030504040204" pitchFamily="34" charset="0"/>
                <a:ea typeface="宋体" panose="02010600030101010101" pitchFamily="2" charset="-122"/>
              </a:rPr>
              <a:t>2</a:t>
            </a:r>
            <a:r>
              <a:rPr lang="zh-CN" altLang="en-US" sz="2400" baseline="30000" dirty="0">
                <a:latin typeface="Tahoma" panose="020B0604030504040204" pitchFamily="34" charset="0"/>
                <a:ea typeface="宋体" panose="02010600030101010101" pitchFamily="2" charset="-122"/>
              </a:rPr>
              <a:t>-125</a:t>
            </a:r>
          </a:p>
        </p:txBody>
      </p:sp>
      <p:sp>
        <p:nvSpPr>
          <p:cNvPr id="140304" name="Text Box 17"/>
          <p:cNvSpPr txBox="1"/>
          <p:nvPr/>
        </p:nvSpPr>
        <p:spPr>
          <a:xfrm>
            <a:off x="4227513" y="4795838"/>
            <a:ext cx="1182687" cy="457200"/>
          </a:xfrm>
          <a:prstGeom prst="rect">
            <a:avLst/>
          </a:prstGeom>
          <a:solidFill>
            <a:schemeClr val="bg1"/>
          </a:solidFill>
          <a:ln w="9525">
            <a:noFill/>
          </a:ln>
        </p:spPr>
        <p:txBody>
          <a:bodyPr anchor="t" anchorCtr="0">
            <a:spAutoFit/>
          </a:bodyPr>
          <a:lstStyle/>
          <a:p>
            <a:pPr>
              <a:spcBef>
                <a:spcPct val="50000"/>
              </a:spcBef>
            </a:pPr>
            <a:r>
              <a:rPr lang="zh-CN" altLang="en-US" sz="2400" dirty="0">
                <a:latin typeface="Tahoma" panose="020B0604030504040204" pitchFamily="34" charset="0"/>
                <a:ea typeface="宋体" panose="02010600030101010101" pitchFamily="2" charset="-122"/>
              </a:rPr>
              <a:t>2</a:t>
            </a:r>
            <a:r>
              <a:rPr lang="zh-CN" altLang="en-US" sz="2400" baseline="30000" dirty="0">
                <a:latin typeface="Tahoma" panose="020B0604030504040204" pitchFamily="34" charset="0"/>
                <a:ea typeface="宋体" panose="02010600030101010101" pitchFamily="2" charset="-122"/>
              </a:rPr>
              <a:t>-124</a:t>
            </a:r>
          </a:p>
        </p:txBody>
      </p:sp>
      <p:sp>
        <p:nvSpPr>
          <p:cNvPr id="140305" name="Text Box 18"/>
          <p:cNvSpPr txBox="1"/>
          <p:nvPr/>
        </p:nvSpPr>
        <p:spPr>
          <a:xfrm>
            <a:off x="7870825" y="4840288"/>
            <a:ext cx="1108075" cy="457200"/>
          </a:xfrm>
          <a:prstGeom prst="rect">
            <a:avLst/>
          </a:prstGeom>
          <a:solidFill>
            <a:schemeClr val="bg1"/>
          </a:solidFill>
          <a:ln w="9525">
            <a:noFill/>
          </a:ln>
        </p:spPr>
        <p:txBody>
          <a:bodyPr anchor="t" anchorCtr="0">
            <a:spAutoFit/>
          </a:bodyPr>
          <a:lstStyle/>
          <a:p>
            <a:pPr>
              <a:spcBef>
                <a:spcPct val="50000"/>
              </a:spcBef>
            </a:pPr>
            <a:r>
              <a:rPr lang="zh-CN" altLang="en-US" sz="2400" dirty="0">
                <a:latin typeface="Tahoma" panose="020B0604030504040204" pitchFamily="34" charset="0"/>
                <a:ea typeface="宋体" panose="02010600030101010101" pitchFamily="2" charset="-122"/>
              </a:rPr>
              <a:t>2</a:t>
            </a:r>
            <a:r>
              <a:rPr lang="zh-CN" altLang="en-US" sz="2400" baseline="30000" dirty="0">
                <a:latin typeface="Tahoma" panose="020B0604030504040204" pitchFamily="34" charset="0"/>
                <a:ea typeface="宋体" panose="02010600030101010101" pitchFamily="2" charset="-122"/>
              </a:rPr>
              <a:t>-123</a:t>
            </a:r>
          </a:p>
        </p:txBody>
      </p:sp>
      <p:sp>
        <p:nvSpPr>
          <p:cNvPr id="140306" name="Text Box 19"/>
          <p:cNvSpPr txBox="1"/>
          <p:nvPr/>
        </p:nvSpPr>
        <p:spPr>
          <a:xfrm>
            <a:off x="760413" y="4927600"/>
            <a:ext cx="465137" cy="457200"/>
          </a:xfrm>
          <a:prstGeom prst="rect">
            <a:avLst/>
          </a:prstGeom>
          <a:solidFill>
            <a:schemeClr val="bg1"/>
          </a:solidFill>
          <a:ln w="9525">
            <a:noFill/>
          </a:ln>
        </p:spPr>
        <p:txBody>
          <a:bodyPr anchor="t" anchorCtr="0">
            <a:spAutoFit/>
          </a:bodyPr>
          <a:lstStyle/>
          <a:p>
            <a:pPr>
              <a:spcBef>
                <a:spcPct val="50000"/>
              </a:spcBef>
            </a:pPr>
            <a:r>
              <a:rPr lang="zh-CN" altLang="en-US" sz="2400" b="0" dirty="0">
                <a:solidFill>
                  <a:srgbClr val="3333FF"/>
                </a:solidFill>
                <a:latin typeface="Tahoma" panose="020B0604030504040204" pitchFamily="34" charset="0"/>
                <a:ea typeface="宋体" panose="02010600030101010101" pitchFamily="2" charset="-122"/>
              </a:rPr>
              <a:t>0</a:t>
            </a:r>
          </a:p>
        </p:txBody>
      </p:sp>
      <p:sp>
        <p:nvSpPr>
          <p:cNvPr id="326676" name="Text Box 20"/>
          <p:cNvSpPr txBox="1"/>
          <p:nvPr/>
        </p:nvSpPr>
        <p:spPr>
          <a:xfrm>
            <a:off x="836613" y="2336800"/>
            <a:ext cx="465137" cy="457200"/>
          </a:xfrm>
          <a:prstGeom prst="rect">
            <a:avLst/>
          </a:prstGeom>
          <a:solidFill>
            <a:schemeClr val="bg1"/>
          </a:solidFill>
          <a:ln w="9525">
            <a:noFill/>
          </a:ln>
        </p:spPr>
        <p:txBody>
          <a:bodyPr anchor="t" anchorCtr="0">
            <a:spAutoFit/>
          </a:bodyPr>
          <a:lstStyle/>
          <a:p>
            <a:pPr>
              <a:spcBef>
                <a:spcPct val="50000"/>
              </a:spcBef>
            </a:pPr>
            <a:r>
              <a:rPr lang="zh-CN" altLang="en-US" sz="2400" b="0" dirty="0">
                <a:solidFill>
                  <a:srgbClr val="3333FF"/>
                </a:solidFill>
                <a:latin typeface="Tahoma" panose="020B0604030504040204" pitchFamily="34" charset="0"/>
                <a:ea typeface="宋体" panose="02010600030101010101" pitchFamily="2" charset="-122"/>
              </a:rPr>
              <a:t>0</a:t>
            </a:r>
          </a:p>
        </p:txBody>
      </p:sp>
      <p:sp>
        <p:nvSpPr>
          <p:cNvPr id="140308" name="Text Box 21"/>
          <p:cNvSpPr txBox="1"/>
          <p:nvPr/>
        </p:nvSpPr>
        <p:spPr>
          <a:xfrm>
            <a:off x="3162300" y="5672138"/>
            <a:ext cx="3021013" cy="457200"/>
          </a:xfrm>
          <a:prstGeom prst="rect">
            <a:avLst/>
          </a:prstGeom>
          <a:noFill/>
          <a:ln w="9525">
            <a:noFill/>
          </a:ln>
        </p:spPr>
        <p:txBody>
          <a:bodyPr anchor="t" anchorCtr="0">
            <a:spAutoFit/>
          </a:bodyPr>
          <a:lstStyle/>
          <a:p>
            <a:pPr>
              <a:spcBef>
                <a:spcPct val="50000"/>
              </a:spcBef>
            </a:pPr>
            <a:endParaRPr lang="zh-CN" altLang="en-US" sz="2400" b="0" dirty="0">
              <a:latin typeface="Tahoma" panose="020B0604030504040204" pitchFamily="34" charset="0"/>
              <a:ea typeface="宋体" panose="02010600030101010101" pitchFamily="2" charset="-122"/>
            </a:endParaRPr>
          </a:p>
        </p:txBody>
      </p:sp>
      <p:sp>
        <p:nvSpPr>
          <p:cNvPr id="140309" name="Line 22"/>
          <p:cNvSpPr/>
          <p:nvPr/>
        </p:nvSpPr>
        <p:spPr>
          <a:xfrm flipH="1">
            <a:off x="1876425" y="1516063"/>
            <a:ext cx="49213" cy="4667250"/>
          </a:xfrm>
          <a:prstGeom prst="line">
            <a:avLst/>
          </a:prstGeom>
          <a:ln w="38100" cap="flat" cmpd="sng">
            <a:solidFill>
              <a:srgbClr val="3333FF"/>
            </a:solidFill>
            <a:prstDash val="sysDot"/>
            <a:miter/>
            <a:headEnd type="none" w="med" len="med"/>
            <a:tailEnd type="none" w="med" len="med"/>
          </a:ln>
        </p:spPr>
      </p:sp>
      <p:sp>
        <p:nvSpPr>
          <p:cNvPr id="140310" name="Line 24"/>
          <p:cNvSpPr/>
          <p:nvPr/>
        </p:nvSpPr>
        <p:spPr>
          <a:xfrm>
            <a:off x="930275" y="5330825"/>
            <a:ext cx="0" cy="869950"/>
          </a:xfrm>
          <a:prstGeom prst="line">
            <a:avLst/>
          </a:prstGeom>
          <a:ln w="38100" cap="flat" cmpd="sng">
            <a:solidFill>
              <a:srgbClr val="3333FF"/>
            </a:solidFill>
            <a:prstDash val="sysDot"/>
            <a:miter/>
            <a:headEnd type="none" w="med" len="med"/>
            <a:tailEnd type="none" w="med" len="med"/>
          </a:ln>
        </p:spPr>
      </p:sp>
      <p:sp>
        <p:nvSpPr>
          <p:cNvPr id="140311" name="Rectangle 25"/>
          <p:cNvSpPr/>
          <p:nvPr/>
        </p:nvSpPr>
        <p:spPr>
          <a:xfrm>
            <a:off x="3394075" y="3068638"/>
            <a:ext cx="2511425" cy="465137"/>
          </a:xfrm>
          <a:prstGeom prst="rect">
            <a:avLst/>
          </a:prstGeom>
          <a:solidFill>
            <a:schemeClr val="bg1"/>
          </a:solidFill>
          <a:ln w="9525">
            <a:noFill/>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326682" name="Oval 26"/>
          <p:cNvSpPr/>
          <p:nvPr/>
        </p:nvSpPr>
        <p:spPr>
          <a:xfrm>
            <a:off x="1022350" y="1876425"/>
            <a:ext cx="882650" cy="558800"/>
          </a:xfrm>
          <a:prstGeom prst="ellipse">
            <a:avLst/>
          </a:prstGeom>
          <a:noFill/>
          <a:ln w="38100" cap="flat" cmpd="sng">
            <a:solidFill>
              <a:srgbClr val="FF0000"/>
            </a:solidFill>
            <a:prstDash val="solid"/>
            <a:miter/>
            <a:headEnd type="none" w="med" len="med"/>
            <a:tailEnd type="none" w="med" len="med"/>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40313" name="Text Box 27"/>
          <p:cNvSpPr txBox="1"/>
          <p:nvPr/>
        </p:nvSpPr>
        <p:spPr>
          <a:xfrm>
            <a:off x="1069975" y="2003425"/>
            <a:ext cx="836613" cy="396875"/>
          </a:xfrm>
          <a:prstGeom prst="rect">
            <a:avLst/>
          </a:prstGeom>
          <a:noFill/>
          <a:ln w="9525">
            <a:noFill/>
          </a:ln>
        </p:spPr>
        <p:txBody>
          <a:bodyPr anchor="t" anchorCtr="0">
            <a:spAutoFit/>
          </a:bodyPr>
          <a:lstStyle/>
          <a:p>
            <a:pPr>
              <a:spcBef>
                <a:spcPct val="50000"/>
              </a:spcBef>
            </a:pPr>
            <a:r>
              <a:rPr lang="en-US" altLang="zh-CN" sz="2000" dirty="0">
                <a:latin typeface="Tahoma" panose="020B0604030504040204" pitchFamily="34" charset="0"/>
              </a:rPr>
              <a:t>GAP</a:t>
            </a:r>
          </a:p>
        </p:txBody>
      </p:sp>
      <p:grpSp>
        <p:nvGrpSpPr>
          <p:cNvPr id="2" name="Group 28"/>
          <p:cNvGrpSpPr/>
          <p:nvPr/>
        </p:nvGrpSpPr>
        <p:grpSpPr>
          <a:xfrm>
            <a:off x="1903413" y="2797175"/>
            <a:ext cx="4595812" cy="688975"/>
            <a:chOff x="1199" y="2017"/>
            <a:chExt cx="2895" cy="434"/>
          </a:xfrm>
        </p:grpSpPr>
        <p:sp>
          <p:nvSpPr>
            <p:cNvPr id="140315" name="Text Box 29"/>
            <p:cNvSpPr txBox="1"/>
            <p:nvPr/>
          </p:nvSpPr>
          <p:spPr>
            <a:xfrm>
              <a:off x="1550" y="2017"/>
              <a:ext cx="2544" cy="434"/>
            </a:xfrm>
            <a:prstGeom prst="rect">
              <a:avLst/>
            </a:prstGeom>
            <a:noFill/>
            <a:ln w="9525">
              <a:noFill/>
            </a:ln>
          </p:spPr>
          <p:txBody>
            <a:bodyPr bIns="216000" anchor="t" anchorCtr="0">
              <a:spAutoFit/>
            </a:bodyPr>
            <a:lstStyle/>
            <a:p>
              <a:pPr>
                <a:spcBef>
                  <a:spcPct val="50000"/>
                </a:spcBef>
              </a:pPr>
              <a:r>
                <a:rPr lang="zh-CN" altLang="en-US" sz="2400" dirty="0">
                  <a:latin typeface="Tahoma" panose="020B0604030504040204" pitchFamily="34" charset="0"/>
                  <a:ea typeface="宋体" panose="02010600030101010101" pitchFamily="2" charset="-122"/>
                </a:rPr>
                <a:t> </a:t>
              </a:r>
              <a:r>
                <a:rPr lang="en-US" altLang="zh-CN" sz="2800" dirty="0">
                  <a:solidFill>
                    <a:srgbClr val="CC0000"/>
                  </a:solidFill>
                  <a:latin typeface="Arial" panose="020B0604020202020204" pitchFamily="34" charset="0"/>
                </a:rPr>
                <a:t>Normalized numbers</a:t>
              </a:r>
            </a:p>
          </p:txBody>
        </p:sp>
        <p:sp>
          <p:nvSpPr>
            <p:cNvPr id="140316" name="Line 30"/>
            <p:cNvSpPr/>
            <p:nvPr/>
          </p:nvSpPr>
          <p:spPr>
            <a:xfrm>
              <a:off x="1199" y="2294"/>
              <a:ext cx="2705" cy="1"/>
            </a:xfrm>
            <a:prstGeom prst="line">
              <a:avLst/>
            </a:prstGeom>
            <a:ln w="57150" cap="flat" cmpd="sng">
              <a:solidFill>
                <a:srgbClr val="3333FF"/>
              </a:solidFill>
              <a:prstDash val="solid"/>
              <a:miter/>
              <a:headEnd type="none" w="med" len="med"/>
              <a:tailEnd type="triangle" w="med" len="med"/>
            </a:ln>
          </p:spPr>
        </p:sp>
      </p:grpSp>
      <p:sp>
        <p:nvSpPr>
          <p:cNvPr id="140317" name="Rectangle 31"/>
          <p:cNvSpPr/>
          <p:nvPr/>
        </p:nvSpPr>
        <p:spPr>
          <a:xfrm>
            <a:off x="3409950" y="5749925"/>
            <a:ext cx="2355850" cy="481013"/>
          </a:xfrm>
          <a:prstGeom prst="rect">
            <a:avLst/>
          </a:prstGeom>
          <a:solidFill>
            <a:schemeClr val="bg1"/>
          </a:solidFill>
          <a:ln w="9525">
            <a:noFill/>
          </a:ln>
        </p:spPr>
        <p:txBody>
          <a:bodyPr wrap="none" anchor="ctr" anchorCtr="0"/>
          <a:lstStyle/>
          <a:p>
            <a:pPr eaLnBrk="0" hangingPunct="0"/>
            <a:endParaRPr lang="zh-CN" altLang="en-US" dirty="0">
              <a:latin typeface="Times New Roman" panose="02020603050405020304" pitchFamily="18" charset="0"/>
              <a:ea typeface="宋体" panose="02010600030101010101" pitchFamily="2" charset="-122"/>
            </a:endParaRPr>
          </a:p>
        </p:txBody>
      </p:sp>
      <p:grpSp>
        <p:nvGrpSpPr>
          <p:cNvPr id="3" name="Group 34"/>
          <p:cNvGrpSpPr/>
          <p:nvPr/>
        </p:nvGrpSpPr>
        <p:grpSpPr>
          <a:xfrm>
            <a:off x="931863" y="5362575"/>
            <a:ext cx="3014662" cy="858838"/>
            <a:chOff x="587" y="3378"/>
            <a:chExt cx="1899" cy="541"/>
          </a:xfrm>
        </p:grpSpPr>
        <p:sp>
          <p:nvSpPr>
            <p:cNvPr id="140319" name="Line 23"/>
            <p:cNvSpPr/>
            <p:nvPr/>
          </p:nvSpPr>
          <p:spPr>
            <a:xfrm flipH="1">
              <a:off x="587" y="3378"/>
              <a:ext cx="577" cy="0"/>
            </a:xfrm>
            <a:prstGeom prst="line">
              <a:avLst/>
            </a:prstGeom>
            <a:ln w="57150" cap="flat" cmpd="sng">
              <a:solidFill>
                <a:srgbClr val="3333FF"/>
              </a:solidFill>
              <a:prstDash val="solid"/>
              <a:miter/>
              <a:headEnd type="triangle" w="med" len="med"/>
              <a:tailEnd type="triangle" w="med" len="med"/>
            </a:ln>
          </p:spPr>
        </p:sp>
        <p:sp>
          <p:nvSpPr>
            <p:cNvPr id="140320" name="AutoShape 32"/>
            <p:cNvSpPr/>
            <p:nvPr/>
          </p:nvSpPr>
          <p:spPr>
            <a:xfrm>
              <a:off x="1296" y="3474"/>
              <a:ext cx="1190" cy="445"/>
            </a:xfrm>
            <a:prstGeom prst="wedgeRoundRectCallout">
              <a:avLst>
                <a:gd name="adj1" fmla="val -81431"/>
                <a:gd name="adj2" fmla="val -62134"/>
                <a:gd name="adj3" fmla="val 16667"/>
              </a:avLst>
            </a:prstGeom>
            <a:solidFill>
              <a:srgbClr val="CC99FF"/>
            </a:solidFill>
            <a:ln w="9525" cap="flat" cmpd="sng">
              <a:solidFill>
                <a:schemeClr val="tx1"/>
              </a:solidFill>
              <a:prstDash val="solid"/>
              <a:miter/>
              <a:headEnd type="none" w="med" len="med"/>
              <a:tailEnd type="none" w="med" len="med"/>
            </a:ln>
          </p:spPr>
          <p:txBody>
            <a:bodyPr lIns="18000" rIns="18000" anchor="ctr" anchorCtr="0"/>
            <a:lstStyle/>
            <a:p>
              <a:pPr algn="ctr" eaLnBrk="0" hangingPunct="0"/>
              <a:r>
                <a:rPr lang="en-US" altLang="zh-CN" sz="2400" dirty="0">
                  <a:latin typeface="Arial" panose="020B0604020202020204" pitchFamily="34" charset="0"/>
                </a:rPr>
                <a:t>Denorms</a:t>
              </a:r>
            </a:p>
          </p:txBody>
        </p:sp>
      </p:grpSp>
      <p:sp>
        <p:nvSpPr>
          <p:cNvPr id="326689" name="Rectangle 33"/>
          <p:cNvSpPr/>
          <p:nvPr/>
        </p:nvSpPr>
        <p:spPr>
          <a:xfrm>
            <a:off x="4252913" y="5603875"/>
            <a:ext cx="4192587" cy="519113"/>
          </a:xfrm>
          <a:prstGeom prst="rect">
            <a:avLst/>
          </a:prstGeom>
          <a:noFill/>
          <a:ln w="9525">
            <a:noFill/>
          </a:ln>
        </p:spPr>
        <p:txBody>
          <a:bodyPr anchor="t" anchorCtr="0">
            <a:spAutoFit/>
          </a:bodyPr>
          <a:lstStyle/>
          <a:p>
            <a:r>
              <a:rPr lang="zh-CN" altLang="en-US" sz="2800" dirty="0">
                <a:latin typeface="Arial" panose="020B0604020202020204" pitchFamily="34" charset="0"/>
                <a:ea typeface="宋体" panose="02010600030101010101" pitchFamily="2" charset="-122"/>
              </a:rPr>
              <a:t>(-1)</a:t>
            </a:r>
            <a:r>
              <a:rPr lang="en-US" altLang="zh-CN" sz="2800" baseline="30000" dirty="0">
                <a:latin typeface="Arial" panose="020B0604020202020204" pitchFamily="34" charset="0"/>
              </a:rPr>
              <a:t>s</a:t>
            </a:r>
            <a:r>
              <a:rPr lang="en-US" altLang="zh-CN" sz="2800" dirty="0">
                <a:latin typeface="Arial" panose="020B0604020202020204" pitchFamily="34" charset="0"/>
              </a:rPr>
              <a:t>×</a:t>
            </a:r>
            <a:r>
              <a:rPr lang="en-US" altLang="zh-CN" sz="2800" dirty="0">
                <a:solidFill>
                  <a:srgbClr val="FF0066"/>
                </a:solidFill>
                <a:latin typeface="Arial" panose="020B0604020202020204" pitchFamily="34" charset="0"/>
              </a:rPr>
              <a:t>0.</a:t>
            </a:r>
            <a:r>
              <a:rPr lang="en-US" altLang="zh-CN" sz="2800" dirty="0">
                <a:latin typeface="Arial" panose="020B0604020202020204" pitchFamily="34" charset="0"/>
              </a:rPr>
              <a:t>aa…a ×2</a:t>
            </a:r>
            <a:r>
              <a:rPr lang="en-US" altLang="zh-CN" sz="2800" baseline="30000" dirty="0">
                <a:latin typeface="Arial" panose="020B0604020202020204" pitchFamily="34" charset="0"/>
              </a:rPr>
              <a:t>-126</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26676"/>
                                        </p:tgtEl>
                                        <p:attrNameLst>
                                          <p:attrName>style.visibility</p:attrName>
                                        </p:attrNameLst>
                                      </p:cBhvr>
                                      <p:to>
                                        <p:strVal val="visible"/>
                                      </p:to>
                                    </p:set>
                                    <p:animEffect transition="in" filter="blinds(horizontal)">
                                      <p:cBhvr>
                                        <p:cTn id="7" dur="500"/>
                                        <p:tgtEl>
                                          <p:spTgt spid="32667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26661"/>
                                        </p:tgtEl>
                                        <p:attrNameLst>
                                          <p:attrName>style.visibility</p:attrName>
                                        </p:attrNameLst>
                                      </p:cBhvr>
                                      <p:to>
                                        <p:strVal val="visible"/>
                                      </p:to>
                                    </p:set>
                                    <p:animEffect transition="in" filter="blinds(horizontal)">
                                      <p:cBhvr>
                                        <p:cTn id="12" dur="500"/>
                                        <p:tgtEl>
                                          <p:spTgt spid="32666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26665"/>
                                        </p:tgtEl>
                                        <p:attrNameLst>
                                          <p:attrName>style.visibility</p:attrName>
                                        </p:attrNameLst>
                                      </p:cBhvr>
                                      <p:to>
                                        <p:strVal val="visible"/>
                                      </p:to>
                                    </p:set>
                                    <p:animEffect transition="in" filter="blinds(horizontal)">
                                      <p:cBhvr>
                                        <p:cTn id="22" dur="500"/>
                                        <p:tgtEl>
                                          <p:spTgt spid="32666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26682"/>
                                        </p:tgtEl>
                                        <p:attrNameLst>
                                          <p:attrName>style.visibility</p:attrName>
                                        </p:attrNameLst>
                                      </p:cBhvr>
                                      <p:to>
                                        <p:strVal val="visible"/>
                                      </p:to>
                                    </p:set>
                                    <p:animEffect transition="in" filter="blinds(horizontal)">
                                      <p:cBhvr>
                                        <p:cTn id="27" dur="500"/>
                                        <p:tgtEl>
                                          <p:spTgt spid="32668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326668"/>
                                        </p:tgtEl>
                                        <p:attrNameLst>
                                          <p:attrName>style.visibility</p:attrName>
                                        </p:attrNameLst>
                                      </p:cBhvr>
                                      <p:to>
                                        <p:strVal val="visible"/>
                                      </p:to>
                                    </p:set>
                                    <p:animEffect transition="in" filter="blinds(horizontal)">
                                      <p:cBhvr>
                                        <p:cTn id="32" dur="500"/>
                                        <p:tgtEl>
                                          <p:spTgt spid="32666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326689"/>
                                        </p:tgtEl>
                                        <p:attrNameLst>
                                          <p:attrName>style.visibility</p:attrName>
                                        </p:attrNameLst>
                                      </p:cBhvr>
                                      <p:to>
                                        <p:strVal val="visible"/>
                                      </p:to>
                                    </p:set>
                                    <p:animEffect transition="in" filter="blinds(horizontal)">
                                      <p:cBhvr>
                                        <p:cTn id="42" dur="500"/>
                                        <p:tgtEl>
                                          <p:spTgt spid="3266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6661" grpId="0" animBg="1"/>
      <p:bldP spid="326665" grpId="0" animBg="1"/>
      <p:bldP spid="326668" grpId="0" animBg="1"/>
      <p:bldP spid="326676" grpId="0" animBg="1"/>
      <p:bldP spid="326682" grpId="0" animBg="1"/>
      <p:bldP spid="326689" grpId="0"/>
    </p:bldLst>
  </p:timing>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2337" name="Rectangle 2"/>
          <p:cNvSpPr>
            <a:spLocks noGrp="1"/>
          </p:cNvSpPr>
          <p:nvPr>
            <p:ph type="title"/>
          </p:nvPr>
        </p:nvSpPr>
        <p:spPr>
          <a:xfrm>
            <a:off x="412750" y="114300"/>
            <a:ext cx="8229600" cy="533400"/>
          </a:xfrm>
        </p:spPr>
        <p:txBody>
          <a:bodyPr vert="horz" wrap="square" lIns="63500" tIns="25400" rIns="63500" bIns="25400" anchor="t" anchorCtr="0">
            <a:spAutoFit/>
          </a:bodyPr>
          <a:lstStyle/>
          <a:p>
            <a:pPr algn="ctr">
              <a:buNone/>
            </a:pPr>
            <a:r>
              <a:rPr lang="zh-CN" altLang="en-US" sz="3600" dirty="0">
                <a:solidFill>
                  <a:srgbClr val="CC3300"/>
                </a:solidFill>
              </a:rPr>
              <a:t>非规格化浮点数举例</a:t>
            </a:r>
          </a:p>
        </p:txBody>
      </p:sp>
      <p:sp>
        <p:nvSpPr>
          <p:cNvPr id="791555" name="Rectangle 3"/>
          <p:cNvSpPr>
            <a:spLocks noGrp="1"/>
          </p:cNvSpPr>
          <p:nvPr>
            <p:ph idx="1"/>
          </p:nvPr>
        </p:nvSpPr>
        <p:spPr>
          <a:xfrm>
            <a:off x="4886325" y="1943100"/>
            <a:ext cx="990600" cy="946150"/>
          </a:xfrm>
        </p:spPr>
        <p:txBody>
          <a:bodyPr vert="horz" wrap="square" lIns="63500" tIns="25400" rIns="63500" bIns="25400" anchor="t" anchorCtr="0">
            <a:spAutoFit/>
          </a:bodyPr>
          <a:lstStyle/>
          <a:p>
            <a:pPr algn="ctr">
              <a:buFontTx/>
              <a:buNone/>
            </a:pPr>
            <a:r>
              <a:rPr lang="zh-CN" altLang="en-US" sz="2000" dirty="0">
                <a:latin typeface="微软雅黑" panose="020B0503020204020204" pitchFamily="34" charset="-122"/>
                <a:ea typeface="微软雅黑" panose="020B0503020204020204" pitchFamily="34" charset="-122"/>
              </a:rPr>
              <a:t>计算器</a:t>
            </a:r>
          </a:p>
          <a:p>
            <a:pPr algn="ctr">
              <a:buFontTx/>
              <a:buNone/>
            </a:pPr>
            <a:r>
              <a:rPr lang="en-US" altLang="zh-CN" dirty="0">
                <a:latin typeface="微软雅黑" panose="020B0503020204020204" pitchFamily="34" charset="-122"/>
                <a:ea typeface="微软雅黑" panose="020B0503020204020204" pitchFamily="34" charset="-122"/>
              </a:rPr>
              <a:t>2</a:t>
            </a:r>
            <a:r>
              <a:rPr lang="en-US" altLang="zh-CN" baseline="30000" dirty="0">
                <a:latin typeface="微软雅黑" panose="020B0503020204020204" pitchFamily="34" charset="-122"/>
                <a:ea typeface="微软雅黑" panose="020B0503020204020204" pitchFamily="34" charset="-122"/>
              </a:rPr>
              <a:t>-63</a:t>
            </a:r>
          </a:p>
        </p:txBody>
      </p:sp>
      <p:pic>
        <p:nvPicPr>
          <p:cNvPr id="791556" name="Picture 4"/>
          <p:cNvPicPr>
            <a:picLocks noChangeAspect="1"/>
          </p:cNvPicPr>
          <p:nvPr/>
        </p:nvPicPr>
        <p:blipFill>
          <a:blip r:embed="rId2"/>
          <a:stretch>
            <a:fillRect/>
          </a:stretch>
        </p:blipFill>
        <p:spPr>
          <a:xfrm>
            <a:off x="206375" y="4508500"/>
            <a:ext cx="4700588" cy="1800225"/>
          </a:xfrm>
          <a:prstGeom prst="rect">
            <a:avLst/>
          </a:prstGeom>
          <a:noFill/>
          <a:ln w="9525">
            <a:noFill/>
          </a:ln>
        </p:spPr>
      </p:pic>
      <p:pic>
        <p:nvPicPr>
          <p:cNvPr id="791557" name="Picture 5"/>
          <p:cNvPicPr>
            <a:picLocks noChangeAspect="1"/>
          </p:cNvPicPr>
          <p:nvPr/>
        </p:nvPicPr>
        <p:blipFill>
          <a:blip r:embed="rId3"/>
          <a:stretch>
            <a:fillRect/>
          </a:stretch>
        </p:blipFill>
        <p:spPr>
          <a:xfrm>
            <a:off x="250825" y="1763713"/>
            <a:ext cx="4724400" cy="2655887"/>
          </a:xfrm>
          <a:prstGeom prst="rect">
            <a:avLst/>
          </a:prstGeom>
          <a:noFill/>
          <a:ln w="9525">
            <a:noFill/>
          </a:ln>
        </p:spPr>
      </p:pic>
      <p:sp>
        <p:nvSpPr>
          <p:cNvPr id="791563" name="Rectangle 11"/>
          <p:cNvSpPr/>
          <p:nvPr/>
        </p:nvSpPr>
        <p:spPr>
          <a:xfrm>
            <a:off x="5059363" y="2687638"/>
            <a:ext cx="592137" cy="427037"/>
          </a:xfrm>
          <a:prstGeom prst="rect">
            <a:avLst/>
          </a:prstGeom>
          <a:noFill/>
          <a:ln w="9525">
            <a:noFill/>
          </a:ln>
        </p:spPr>
        <p:txBody>
          <a:bodyPr wrap="none" anchor="t" anchorCtr="0">
            <a:spAutoFit/>
          </a:bodyPr>
          <a:lstStyle/>
          <a:p>
            <a:pPr>
              <a:buSzTx/>
            </a:pPr>
            <a:r>
              <a:rPr lang="en-US" altLang="zh-CN" sz="2200" dirty="0">
                <a:latin typeface="微软雅黑" panose="020B0503020204020204" pitchFamily="34" charset="-122"/>
                <a:ea typeface="微软雅黑" panose="020B0503020204020204" pitchFamily="34" charset="-122"/>
              </a:rPr>
              <a:t>2</a:t>
            </a:r>
            <a:r>
              <a:rPr lang="en-US" altLang="zh-CN" sz="2200" baseline="30000" dirty="0">
                <a:latin typeface="微软雅黑" panose="020B0503020204020204" pitchFamily="34" charset="-122"/>
                <a:ea typeface="微软雅黑" panose="020B0503020204020204" pitchFamily="34" charset="-122"/>
              </a:rPr>
              <a:t>64</a:t>
            </a:r>
            <a:endParaRPr lang="zh-CN" altLang="en-US" sz="2200" baseline="30000" dirty="0">
              <a:latin typeface="微软雅黑" panose="020B0503020204020204" pitchFamily="34" charset="-122"/>
              <a:ea typeface="微软雅黑" panose="020B0503020204020204" pitchFamily="34" charset="-122"/>
            </a:endParaRPr>
          </a:p>
        </p:txBody>
      </p:sp>
      <p:sp>
        <p:nvSpPr>
          <p:cNvPr id="791564" name="Text Box 12"/>
          <p:cNvSpPr txBox="1"/>
          <p:nvPr/>
        </p:nvSpPr>
        <p:spPr>
          <a:xfrm>
            <a:off x="5021263" y="3187700"/>
            <a:ext cx="4051300" cy="3571875"/>
          </a:xfrm>
          <a:prstGeom prst="rect">
            <a:avLst/>
          </a:prstGeom>
          <a:noFill/>
          <a:ln w="9525">
            <a:noFill/>
          </a:ln>
        </p:spPr>
        <p:txBody>
          <a:bodyPr anchor="t" anchorCtr="0">
            <a:spAutoFit/>
          </a:bodyPr>
          <a:lstStyle/>
          <a:p>
            <a:pPr marL="342900" indent="-342900">
              <a:spcBef>
                <a:spcPct val="50000"/>
              </a:spcBef>
              <a:buSzTx/>
              <a:buNone/>
            </a:pPr>
            <a:r>
              <a:rPr lang="zh-CN" altLang="en-US" sz="2000" dirty="0">
                <a:latin typeface="Arial" panose="020B0604020202020204" pitchFamily="34" charset="0"/>
                <a:ea typeface="微软雅黑" panose="020B0503020204020204" pitchFamily="34" charset="-122"/>
              </a:rPr>
              <a:t>讨论问题：</a:t>
            </a:r>
          </a:p>
          <a:p>
            <a:pPr marL="342900" indent="-342900">
              <a:spcBef>
                <a:spcPct val="30000"/>
              </a:spcBef>
              <a:buClrTx/>
              <a:buSzTx/>
              <a:buFontTx/>
              <a:buAutoNum type="arabicPeriod"/>
            </a:pPr>
            <a:r>
              <a:rPr lang="zh-CN" altLang="en-US" sz="2000" dirty="0">
                <a:latin typeface="Arial" panose="020B0604020202020204" pitchFamily="34" charset="0"/>
                <a:ea typeface="微软雅黑" panose="020B0503020204020204" pitchFamily="34" charset="-122"/>
              </a:rPr>
              <a:t>计算器上算的准确吗？</a:t>
            </a:r>
          </a:p>
          <a:p>
            <a:pPr marL="342900" indent="-342900">
              <a:spcBef>
                <a:spcPct val="30000"/>
              </a:spcBef>
              <a:buClrTx/>
              <a:buSzTx/>
              <a:buFontTx/>
              <a:buAutoNum type="arabicPeriod"/>
            </a:pPr>
            <a:r>
              <a:rPr lang="zh-CN" altLang="en-US" sz="2000" dirty="0">
                <a:latin typeface="Arial" panose="020B0604020202020204" pitchFamily="34" charset="0"/>
                <a:ea typeface="微软雅黑" panose="020B0503020204020204" pitchFamily="34" charset="-122"/>
              </a:rPr>
              <a:t>为什么 </a:t>
            </a:r>
            <a:r>
              <a:rPr lang="en-US" altLang="zh-CN" sz="2000" dirty="0">
                <a:latin typeface="Arial" panose="020B0604020202020204" pitchFamily="34" charset="0"/>
                <a:ea typeface="微软雅黑" panose="020B0503020204020204" pitchFamily="34" charset="-122"/>
              </a:rPr>
              <a:t>x </a:t>
            </a:r>
            <a:r>
              <a:rPr lang="zh-CN" altLang="en-US" sz="2000" dirty="0">
                <a:latin typeface="Arial" panose="020B0604020202020204" pitchFamily="34" charset="0"/>
                <a:ea typeface="微软雅黑" panose="020B0503020204020204" pitchFamily="34" charset="-122"/>
              </a:rPr>
              <a:t>输出为 </a:t>
            </a:r>
            <a:r>
              <a:rPr lang="en-US" altLang="zh-CN" sz="2000" dirty="0">
                <a:latin typeface="Arial" panose="020B0604020202020204" pitchFamily="34" charset="0"/>
                <a:ea typeface="微软雅黑" panose="020B0503020204020204" pitchFamily="34" charset="-122"/>
              </a:rPr>
              <a:t>0</a:t>
            </a:r>
            <a:r>
              <a:rPr lang="zh-CN" altLang="en-US" sz="2000" dirty="0">
                <a:latin typeface="Arial" panose="020B0604020202020204" pitchFamily="34" charset="0"/>
                <a:ea typeface="微软雅黑" panose="020B0503020204020204" pitchFamily="34" charset="-122"/>
              </a:rPr>
              <a:t>？</a:t>
            </a:r>
          </a:p>
          <a:p>
            <a:pPr marL="342900" indent="-342900">
              <a:spcBef>
                <a:spcPct val="30000"/>
              </a:spcBef>
              <a:buClrTx/>
              <a:buSzTx/>
              <a:buFontTx/>
              <a:buAutoNum type="arabicPeriod"/>
            </a:pPr>
            <a:r>
              <a:rPr lang="zh-CN" altLang="en-US" sz="2000" dirty="0">
                <a:latin typeface="Arial" panose="020B0604020202020204" pitchFamily="34" charset="0"/>
                <a:ea typeface="微软雅黑" panose="020B0503020204020204" pitchFamily="34" charset="-122"/>
              </a:rPr>
              <a:t>为什么 </a:t>
            </a:r>
            <a:r>
              <a:rPr lang="en-US" altLang="zh-CN" sz="2000" dirty="0">
                <a:latin typeface="Arial" panose="020B0604020202020204" pitchFamily="34" charset="0"/>
                <a:ea typeface="微软雅黑" panose="020B0503020204020204" pitchFamily="34" charset="-122"/>
              </a:rPr>
              <a:t>y </a:t>
            </a:r>
            <a:r>
              <a:rPr lang="zh-CN" altLang="en-US" sz="2000" dirty="0">
                <a:latin typeface="Arial" panose="020B0604020202020204" pitchFamily="34" charset="0"/>
                <a:ea typeface="微软雅黑" panose="020B0503020204020204" pitchFamily="34" charset="-122"/>
              </a:rPr>
              <a:t>的输出发生变化？</a:t>
            </a:r>
          </a:p>
          <a:p>
            <a:pPr marL="342900" indent="-342900">
              <a:spcBef>
                <a:spcPct val="30000"/>
              </a:spcBef>
              <a:buClrTx/>
              <a:buSzTx/>
              <a:buFontTx/>
              <a:buAutoNum type="arabicPeriod"/>
            </a:pPr>
            <a:r>
              <a:rPr lang="zh-CN" altLang="en-US" sz="2000" dirty="0">
                <a:latin typeface="Arial" panose="020B0604020202020204" pitchFamily="34" charset="0"/>
                <a:ea typeface="微软雅黑" panose="020B0503020204020204" pitchFamily="34" charset="-122"/>
              </a:rPr>
              <a:t>为什么</a:t>
            </a:r>
            <a:r>
              <a:rPr lang="en-US" altLang="zh-CN" sz="2000" dirty="0">
                <a:latin typeface="Arial" panose="020B0604020202020204" pitchFamily="34" charset="0"/>
                <a:ea typeface="微软雅黑" panose="020B0503020204020204" pitchFamily="34" charset="-122"/>
              </a:rPr>
              <a:t>x</a:t>
            </a:r>
            <a:r>
              <a:rPr lang="zh-CN" altLang="en-US" sz="2000" dirty="0">
                <a:latin typeface="Arial" panose="020B0604020202020204" pitchFamily="34" charset="0"/>
                <a:ea typeface="微软雅黑" panose="020B0503020204020204" pitchFamily="34" charset="-122"/>
              </a:rPr>
              <a:t>、</a:t>
            </a:r>
            <a:r>
              <a:rPr lang="en-US" altLang="zh-CN" sz="2000" dirty="0">
                <a:latin typeface="Arial" panose="020B0604020202020204" pitchFamily="34" charset="0"/>
                <a:ea typeface="微软雅黑" panose="020B0503020204020204" pitchFamily="34" charset="-122"/>
              </a:rPr>
              <a:t>y</a:t>
            </a:r>
            <a:r>
              <a:rPr lang="zh-CN" altLang="en-US" sz="2000" dirty="0">
                <a:latin typeface="Arial" panose="020B0604020202020204" pitchFamily="34" charset="0"/>
                <a:ea typeface="微软雅黑" panose="020B0503020204020204" pitchFamily="34" charset="-122"/>
              </a:rPr>
              <a:t>、</a:t>
            </a:r>
            <a:r>
              <a:rPr lang="en-US" altLang="zh-CN" sz="2000" dirty="0">
                <a:latin typeface="Arial" panose="020B0604020202020204" pitchFamily="34" charset="0"/>
                <a:ea typeface="微软雅黑" panose="020B0503020204020204" pitchFamily="34" charset="-122"/>
              </a:rPr>
              <a:t>z</a:t>
            </a:r>
            <a:r>
              <a:rPr lang="zh-CN" altLang="en-US" sz="2000" dirty="0">
                <a:latin typeface="Arial" panose="020B0604020202020204" pitchFamily="34" charset="0"/>
                <a:ea typeface="微软雅黑" panose="020B0503020204020204" pitchFamily="34" charset="-122"/>
              </a:rPr>
              <a:t>用</a:t>
            </a:r>
            <a:r>
              <a:rPr lang="en-US" altLang="zh-CN" sz="2000" dirty="0">
                <a:latin typeface="Arial" panose="020B0604020202020204" pitchFamily="34" charset="0"/>
                <a:ea typeface="微软雅黑" panose="020B0503020204020204" pitchFamily="34" charset="-122"/>
              </a:rPr>
              <a:t>%x</a:t>
            </a:r>
            <a:r>
              <a:rPr lang="zh-CN" altLang="en-US" sz="2000" dirty="0">
                <a:latin typeface="Arial" panose="020B0604020202020204" pitchFamily="34" charset="0"/>
                <a:ea typeface="微软雅黑" panose="020B0503020204020204" pitchFamily="34" charset="-122"/>
              </a:rPr>
              <a:t>输出为</a:t>
            </a:r>
            <a:r>
              <a:rPr lang="en-US" altLang="zh-CN" sz="2000" dirty="0">
                <a:latin typeface="Arial" panose="020B0604020202020204" pitchFamily="34" charset="0"/>
                <a:ea typeface="微软雅黑" panose="020B0503020204020204" pitchFamily="34" charset="-122"/>
              </a:rPr>
              <a:t>0</a:t>
            </a:r>
            <a:r>
              <a:rPr lang="zh-CN" altLang="en-US" sz="2000" dirty="0">
                <a:latin typeface="Arial" panose="020B0604020202020204" pitchFamily="34" charset="0"/>
                <a:ea typeface="微软雅黑" panose="020B0503020204020204" pitchFamily="34" charset="-122"/>
              </a:rPr>
              <a:t>？</a:t>
            </a:r>
          </a:p>
          <a:p>
            <a:pPr marL="342900" indent="-342900">
              <a:spcBef>
                <a:spcPct val="30000"/>
              </a:spcBef>
              <a:buClrTx/>
              <a:buSzTx/>
              <a:buFontTx/>
              <a:buAutoNum type="arabicPeriod"/>
            </a:pPr>
            <a:r>
              <a:rPr lang="en-US" altLang="zh-CN" sz="2000" dirty="0">
                <a:latin typeface="Arial" panose="020B0604020202020204" pitchFamily="34" charset="0"/>
                <a:ea typeface="微软雅黑" panose="020B0503020204020204" pitchFamily="34" charset="-122"/>
              </a:rPr>
              <a:t>Z </a:t>
            </a:r>
            <a:r>
              <a:rPr lang="zh-CN" altLang="en-US" sz="2000" dirty="0">
                <a:latin typeface="Arial" panose="020B0604020202020204" pitchFamily="34" charset="0"/>
                <a:ea typeface="微软雅黑" panose="020B0503020204020204" pitchFamily="34" charset="-122"/>
              </a:rPr>
              <a:t>输出为 </a:t>
            </a:r>
            <a:r>
              <a:rPr lang="en-US" altLang="zh-CN" sz="2000" dirty="0">
                <a:latin typeface="Arial" panose="020B0604020202020204" pitchFamily="34" charset="0"/>
                <a:ea typeface="微软雅黑" panose="020B0503020204020204" pitchFamily="34" charset="-122"/>
              </a:rPr>
              <a:t>0 </a:t>
            </a:r>
            <a:r>
              <a:rPr lang="zh-CN" altLang="en-US" sz="2000" dirty="0">
                <a:latin typeface="Arial" panose="020B0604020202020204" pitchFamily="34" charset="0"/>
                <a:ea typeface="微软雅黑" panose="020B0503020204020204" pitchFamily="34" charset="-122"/>
              </a:rPr>
              <a:t>说明了什么？</a:t>
            </a:r>
          </a:p>
          <a:p>
            <a:pPr marL="342900" indent="-342900">
              <a:spcBef>
                <a:spcPct val="30000"/>
              </a:spcBef>
              <a:buClrTx/>
              <a:buSzTx/>
              <a:buFontTx/>
              <a:buAutoNum type="arabicPeriod"/>
            </a:pPr>
            <a:r>
              <a:rPr lang="zh-CN" altLang="en-US" sz="2000" dirty="0">
                <a:latin typeface="Arial" panose="020B0604020202020204" pitchFamily="34" charset="0"/>
                <a:ea typeface="微软雅黑" panose="020B0503020204020204" pitchFamily="34" charset="-122"/>
              </a:rPr>
              <a:t>如下赋初值对否？</a:t>
            </a:r>
          </a:p>
          <a:p>
            <a:pPr marL="342900" indent="-342900">
              <a:spcBef>
                <a:spcPct val="30000"/>
              </a:spcBef>
              <a:buSzTx/>
              <a:buNone/>
            </a:pPr>
            <a:r>
              <a:rPr lang="zh-CN" altLang="en-US" sz="2000" dirty="0">
                <a:latin typeface="Arial" panose="020B0604020202020204" pitchFamily="34" charset="0"/>
                <a:ea typeface="微软雅黑" panose="020B0503020204020204" pitchFamily="34" charset="-122"/>
              </a:rPr>
              <a:t>    </a:t>
            </a:r>
            <a:r>
              <a:rPr lang="en-US" altLang="zh-CN" sz="2000" dirty="0">
                <a:latin typeface="Arial" panose="020B0604020202020204" pitchFamily="34" charset="0"/>
                <a:ea typeface="微软雅黑" panose="020B0503020204020204" pitchFamily="34" charset="-122"/>
              </a:rPr>
              <a:t>float x=0x40000000;</a:t>
            </a:r>
          </a:p>
          <a:p>
            <a:pPr marL="342900" indent="-342900">
              <a:spcBef>
                <a:spcPct val="30000"/>
              </a:spcBef>
              <a:buSzTx/>
              <a:buNone/>
            </a:pPr>
            <a:r>
              <a:rPr lang="zh-CN" altLang="en-US" sz="2000" dirty="0">
                <a:latin typeface="Arial" panose="020B0604020202020204" pitchFamily="34" charset="0"/>
                <a:ea typeface="微软雅黑" panose="020B0503020204020204" pitchFamily="34" charset="-122"/>
              </a:rPr>
              <a:t>    </a:t>
            </a:r>
            <a:r>
              <a:rPr lang="en-US" altLang="zh-CN" sz="2000" dirty="0">
                <a:latin typeface="Arial" panose="020B0604020202020204" pitchFamily="34" charset="0"/>
                <a:ea typeface="微软雅黑" panose="020B0503020204020204" pitchFamily="34" charset="-122"/>
              </a:rPr>
              <a:t>float y=0x5f800000;</a:t>
            </a:r>
            <a:endParaRPr lang="zh-CN" altLang="en-US" sz="2000" dirty="0">
              <a:latin typeface="Arial" panose="020B0604020202020204" pitchFamily="34" charset="0"/>
              <a:ea typeface="微软雅黑" panose="020B0503020204020204" pitchFamily="34" charset="-122"/>
            </a:endParaRPr>
          </a:p>
        </p:txBody>
      </p:sp>
      <p:sp>
        <p:nvSpPr>
          <p:cNvPr id="791566" name="Text Box 14"/>
          <p:cNvSpPr txBox="1"/>
          <p:nvPr/>
        </p:nvSpPr>
        <p:spPr>
          <a:xfrm>
            <a:off x="225425" y="819150"/>
            <a:ext cx="7812088" cy="854075"/>
          </a:xfrm>
          <a:prstGeom prst="rect">
            <a:avLst/>
          </a:prstGeom>
          <a:noFill/>
          <a:ln w="9525">
            <a:noFill/>
          </a:ln>
        </p:spPr>
        <p:txBody>
          <a:bodyPr anchor="t" anchorCtr="0">
            <a:spAutoFit/>
          </a:bodyPr>
          <a:lstStyle/>
          <a:p>
            <a:pPr>
              <a:spcBef>
                <a:spcPct val="50000"/>
              </a:spcBef>
              <a:buSzTx/>
            </a:pPr>
            <a:r>
              <a:rPr lang="zh-CN" altLang="en-US" sz="2000" dirty="0">
                <a:latin typeface="微软雅黑" panose="020B0503020204020204" pitchFamily="34" charset="-122"/>
                <a:ea typeface="微软雅黑" panose="020B0503020204020204" pitchFamily="34" charset="-122"/>
              </a:rPr>
              <a:t>当结果为</a:t>
            </a:r>
            <a:r>
              <a:rPr lang="zh-CN" altLang="en-US" sz="2000" dirty="0">
                <a:solidFill>
                  <a:srgbClr val="0033CC"/>
                </a:solidFill>
                <a:latin typeface="微软雅黑" panose="020B0503020204020204" pitchFamily="34" charset="-122"/>
                <a:ea typeface="微软雅黑" panose="020B0503020204020204" pitchFamily="34" charset="-122"/>
              </a:rPr>
              <a:t> </a:t>
            </a:r>
            <a:r>
              <a:rPr lang="en-US" altLang="zh-CN" sz="2000" dirty="0">
                <a:solidFill>
                  <a:srgbClr val="0033CC"/>
                </a:solidFill>
                <a:latin typeface="微软雅黑" panose="020B0503020204020204" pitchFamily="34" charset="-122"/>
                <a:ea typeface="微软雅黑" panose="020B0503020204020204" pitchFamily="34" charset="-122"/>
              </a:rPr>
              <a:t>0.1x2</a:t>
            </a:r>
            <a:r>
              <a:rPr lang="en-US" altLang="zh-CN" sz="2000" baseline="30000" dirty="0">
                <a:solidFill>
                  <a:srgbClr val="0033CC"/>
                </a:solidFill>
                <a:latin typeface="微软雅黑" panose="020B0503020204020204" pitchFamily="34" charset="-122"/>
                <a:ea typeface="微软雅黑" panose="020B0503020204020204" pitchFamily="34" charset="-122"/>
              </a:rPr>
              <a:t>-126 </a:t>
            </a:r>
            <a:r>
              <a:rPr lang="zh-CN" altLang="en-US" sz="2000" dirty="0">
                <a:latin typeface="微软雅黑" panose="020B0503020204020204" pitchFamily="34" charset="-122"/>
                <a:ea typeface="微软雅黑" panose="020B0503020204020204" pitchFamily="34" charset="-122"/>
              </a:rPr>
              <a:t>时，是用非规格化数表示还是近似为</a:t>
            </a:r>
            <a:r>
              <a:rPr lang="en-US" altLang="zh-CN" sz="2000" dirty="0">
                <a:latin typeface="微软雅黑" panose="020B0503020204020204" pitchFamily="34" charset="-122"/>
                <a:ea typeface="微软雅黑" panose="020B0503020204020204" pitchFamily="34" charset="-122"/>
              </a:rPr>
              <a:t>0</a:t>
            </a:r>
            <a:r>
              <a:rPr lang="zh-CN" altLang="en-US" sz="2000" dirty="0">
                <a:latin typeface="微软雅黑" panose="020B0503020204020204" pitchFamily="34" charset="-122"/>
                <a:ea typeface="微软雅黑" panose="020B0503020204020204" pitchFamily="34" charset="-122"/>
              </a:rPr>
              <a:t>？</a:t>
            </a:r>
          </a:p>
          <a:p>
            <a:pPr>
              <a:spcBef>
                <a:spcPct val="50000"/>
              </a:spcBef>
              <a:buSzTx/>
            </a:pPr>
            <a:r>
              <a:rPr lang="zh-CN" altLang="en-US" sz="2000" dirty="0">
                <a:latin typeface="微软雅黑" panose="020B0503020204020204" pitchFamily="34" charset="-122"/>
                <a:ea typeface="微软雅黑" panose="020B0503020204020204" pitchFamily="34" charset="-122"/>
              </a:rPr>
              <a:t>以下程序试图计算 </a:t>
            </a:r>
            <a:r>
              <a:rPr lang="en-US" altLang="zh-CN" sz="2000" dirty="0">
                <a:solidFill>
                  <a:srgbClr val="0033CC"/>
                </a:solidFill>
                <a:latin typeface="微软雅黑" panose="020B0503020204020204" pitchFamily="34" charset="-122"/>
                <a:ea typeface="微软雅黑" panose="020B0503020204020204" pitchFamily="34" charset="-122"/>
              </a:rPr>
              <a:t>2</a:t>
            </a:r>
            <a:r>
              <a:rPr lang="en-US" altLang="zh-CN" sz="2000" baseline="30000" dirty="0">
                <a:solidFill>
                  <a:srgbClr val="0033CC"/>
                </a:solidFill>
                <a:latin typeface="微软雅黑" panose="020B0503020204020204" pitchFamily="34" charset="-122"/>
                <a:ea typeface="微软雅黑" panose="020B0503020204020204" pitchFamily="34" charset="-122"/>
              </a:rPr>
              <a:t>-63</a:t>
            </a:r>
            <a:r>
              <a:rPr lang="en-US" altLang="zh-CN" sz="2000" dirty="0">
                <a:solidFill>
                  <a:srgbClr val="0033CC"/>
                </a:solidFill>
                <a:latin typeface="微软雅黑" panose="020B0503020204020204" pitchFamily="34" charset="-122"/>
                <a:ea typeface="微软雅黑" panose="020B0503020204020204" pitchFamily="34" charset="-122"/>
              </a:rPr>
              <a:t>/2</a:t>
            </a:r>
            <a:r>
              <a:rPr lang="en-US" altLang="zh-CN" sz="2000" baseline="30000" dirty="0">
                <a:solidFill>
                  <a:srgbClr val="0033CC"/>
                </a:solidFill>
                <a:latin typeface="微软雅黑" panose="020B0503020204020204" pitchFamily="34" charset="-122"/>
                <a:ea typeface="微软雅黑" panose="020B0503020204020204" pitchFamily="34" charset="-122"/>
              </a:rPr>
              <a:t>64</a:t>
            </a:r>
            <a:r>
              <a:rPr lang="en-US" altLang="zh-CN" sz="2000" dirty="0">
                <a:solidFill>
                  <a:srgbClr val="0033CC"/>
                </a:solidFill>
                <a:latin typeface="微软雅黑" panose="020B0503020204020204" pitchFamily="34" charset="-122"/>
                <a:ea typeface="微软雅黑" panose="020B0503020204020204" pitchFamily="34" charset="-122"/>
              </a:rPr>
              <a:t>=2</a:t>
            </a:r>
            <a:r>
              <a:rPr lang="en-US" altLang="zh-CN" sz="2000" baseline="30000" dirty="0">
                <a:solidFill>
                  <a:srgbClr val="0033CC"/>
                </a:solidFill>
                <a:latin typeface="微软雅黑" panose="020B0503020204020204" pitchFamily="34" charset="-122"/>
                <a:ea typeface="微软雅黑" panose="020B0503020204020204" pitchFamily="34" charset="-122"/>
              </a:rPr>
              <a:t>-127</a:t>
            </a:r>
            <a:endParaRPr lang="zh-CN" altLang="en-US" sz="2000" baseline="30000" dirty="0">
              <a:solidFill>
                <a:srgbClr val="0033CC"/>
              </a:solidFill>
              <a:latin typeface="微软雅黑" panose="020B0503020204020204" pitchFamily="34" charset="-122"/>
              <a:ea typeface="微软雅黑" panose="020B0503020204020204" pitchFamily="34"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91566"/>
                                        </p:tgtEl>
                                        <p:attrNameLst>
                                          <p:attrName>style.visibility</p:attrName>
                                        </p:attrNameLst>
                                      </p:cBhvr>
                                      <p:to>
                                        <p:strVal val="visible"/>
                                      </p:to>
                                    </p:set>
                                    <p:animEffect transition="in" filter="blinds(horizontal)">
                                      <p:cBhvr>
                                        <p:cTn id="7" dur="500"/>
                                        <p:tgtEl>
                                          <p:spTgt spid="79156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91557"/>
                                        </p:tgtEl>
                                        <p:attrNameLst>
                                          <p:attrName>style.visibility</p:attrName>
                                        </p:attrNameLst>
                                      </p:cBhvr>
                                      <p:to>
                                        <p:strVal val="visible"/>
                                      </p:to>
                                    </p:set>
                                    <p:animEffect transition="in" filter="blinds(horizontal)">
                                      <p:cBhvr>
                                        <p:cTn id="12" dur="500"/>
                                        <p:tgtEl>
                                          <p:spTgt spid="79155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91555">
                                            <p:txEl>
                                              <p:pRg st="0" end="0"/>
                                            </p:txEl>
                                          </p:spTgt>
                                        </p:tgtEl>
                                        <p:attrNameLst>
                                          <p:attrName>style.visibility</p:attrName>
                                        </p:attrNameLst>
                                      </p:cBhvr>
                                      <p:to>
                                        <p:strVal val="visible"/>
                                      </p:to>
                                    </p:set>
                                    <p:animEffect transition="in" filter="blinds(horizontal)">
                                      <p:cBhvr>
                                        <p:cTn id="17" dur="500"/>
                                        <p:tgtEl>
                                          <p:spTgt spid="79155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91555">
                                            <p:txEl>
                                              <p:pRg st="1" end="1"/>
                                            </p:txEl>
                                          </p:spTgt>
                                        </p:tgtEl>
                                        <p:attrNameLst>
                                          <p:attrName>style.visibility</p:attrName>
                                        </p:attrNameLst>
                                      </p:cBhvr>
                                      <p:to>
                                        <p:strVal val="visible"/>
                                      </p:to>
                                    </p:set>
                                    <p:animEffect transition="in" filter="blinds(horizontal)">
                                      <p:cBhvr>
                                        <p:cTn id="22" dur="500"/>
                                        <p:tgtEl>
                                          <p:spTgt spid="791555">
                                            <p:txEl>
                                              <p:pRg st="1" end="1"/>
                                            </p:txEl>
                                          </p:spTgt>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791563"/>
                                        </p:tgtEl>
                                        <p:attrNameLst>
                                          <p:attrName>style.visibility</p:attrName>
                                        </p:attrNameLst>
                                      </p:cBhvr>
                                      <p:to>
                                        <p:strVal val="visible"/>
                                      </p:to>
                                    </p:set>
                                    <p:animEffect transition="in" filter="blinds(horizontal)">
                                      <p:cBhvr>
                                        <p:cTn id="25" dur="500"/>
                                        <p:tgtEl>
                                          <p:spTgt spid="791563"/>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791556"/>
                                        </p:tgtEl>
                                        <p:attrNameLst>
                                          <p:attrName>style.visibility</p:attrName>
                                        </p:attrNameLst>
                                      </p:cBhvr>
                                      <p:to>
                                        <p:strVal val="visible"/>
                                      </p:to>
                                    </p:set>
                                    <p:animEffect transition="in" filter="blinds(horizontal)">
                                      <p:cBhvr>
                                        <p:cTn id="30" dur="500"/>
                                        <p:tgtEl>
                                          <p:spTgt spid="791556"/>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791564"/>
                                        </p:tgtEl>
                                        <p:attrNameLst>
                                          <p:attrName>style.visibility</p:attrName>
                                        </p:attrNameLst>
                                      </p:cBhvr>
                                      <p:to>
                                        <p:strVal val="visible"/>
                                      </p:to>
                                    </p:set>
                                    <p:animEffect transition="in" filter="blinds(horizontal)">
                                      <p:cBhvr>
                                        <p:cTn id="35" dur="500"/>
                                        <p:tgtEl>
                                          <p:spTgt spid="7915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1555" grpId="0" build="p"/>
      <p:bldP spid="791563" grpId="0"/>
      <p:bldP spid="791564" grpId="0"/>
      <p:bldP spid="791566" grpId="0"/>
    </p:bldLst>
  </p:timing>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61" name="Rectangle 2"/>
          <p:cNvSpPr>
            <a:spLocks noGrp="1"/>
          </p:cNvSpPr>
          <p:nvPr>
            <p:ph type="title"/>
          </p:nvPr>
        </p:nvSpPr>
        <p:spPr>
          <a:xfrm>
            <a:off x="412750" y="280988"/>
            <a:ext cx="8229600" cy="533400"/>
          </a:xfrm>
        </p:spPr>
        <p:txBody>
          <a:bodyPr vert="horz" wrap="square" lIns="63500" tIns="25400" rIns="63500" bIns="25400" anchor="t" anchorCtr="0">
            <a:spAutoFit/>
          </a:bodyPr>
          <a:lstStyle/>
          <a:p>
            <a:pPr algn="ctr">
              <a:buNone/>
            </a:pPr>
            <a:r>
              <a:rPr lang="zh-CN" altLang="en-US" sz="3600" dirty="0">
                <a:solidFill>
                  <a:srgbClr val="CC3300"/>
                </a:solidFill>
              </a:rPr>
              <a:t>非规格化浮点数举例</a:t>
            </a:r>
          </a:p>
        </p:txBody>
      </p:sp>
      <p:pic>
        <p:nvPicPr>
          <p:cNvPr id="143362" name="Picture 4"/>
          <p:cNvPicPr>
            <a:picLocks noChangeAspect="1"/>
          </p:cNvPicPr>
          <p:nvPr/>
        </p:nvPicPr>
        <p:blipFill>
          <a:blip r:embed="rId2"/>
          <a:stretch>
            <a:fillRect/>
          </a:stretch>
        </p:blipFill>
        <p:spPr>
          <a:xfrm>
            <a:off x="296863" y="1089025"/>
            <a:ext cx="5400675" cy="3519488"/>
          </a:xfrm>
          <a:prstGeom prst="rect">
            <a:avLst/>
          </a:prstGeom>
          <a:noFill/>
          <a:ln w="9525">
            <a:noFill/>
          </a:ln>
        </p:spPr>
      </p:pic>
      <p:pic>
        <p:nvPicPr>
          <p:cNvPr id="143363" name="Picture 6"/>
          <p:cNvPicPr>
            <a:picLocks noChangeAspect="1"/>
          </p:cNvPicPr>
          <p:nvPr/>
        </p:nvPicPr>
        <p:blipFill>
          <a:blip r:embed="rId3"/>
          <a:stretch>
            <a:fillRect/>
          </a:stretch>
        </p:blipFill>
        <p:spPr>
          <a:xfrm>
            <a:off x="250825" y="4824413"/>
            <a:ext cx="6796088" cy="1304925"/>
          </a:xfrm>
          <a:prstGeom prst="rect">
            <a:avLst/>
          </a:prstGeom>
          <a:noFill/>
          <a:ln w="9525">
            <a:noFill/>
          </a:ln>
        </p:spPr>
      </p:pic>
      <p:sp>
        <p:nvSpPr>
          <p:cNvPr id="143364" name="Rectangle 7"/>
          <p:cNvSpPr>
            <a:spLocks noGrp="1"/>
          </p:cNvSpPr>
          <p:nvPr>
            <p:ph idx="1"/>
          </p:nvPr>
        </p:nvSpPr>
        <p:spPr>
          <a:xfrm>
            <a:off x="4662488" y="1763713"/>
            <a:ext cx="1350962" cy="541337"/>
          </a:xfrm>
        </p:spPr>
        <p:txBody>
          <a:bodyPr vert="horz" wrap="square" lIns="63500" tIns="25400" rIns="63500" bIns="25400" anchor="t" anchorCtr="0">
            <a:spAutoFit/>
          </a:bodyPr>
          <a:lstStyle/>
          <a:p>
            <a:pPr>
              <a:buFontTx/>
              <a:buNone/>
            </a:pPr>
            <a:r>
              <a:rPr lang="en-US" altLang="zh-CN" dirty="0">
                <a:latin typeface="微软雅黑" panose="020B0503020204020204" pitchFamily="34" charset="-122"/>
                <a:ea typeface="微软雅黑" panose="020B0503020204020204" pitchFamily="34" charset="-122"/>
              </a:rPr>
              <a:t>2</a:t>
            </a:r>
            <a:r>
              <a:rPr lang="en-US" altLang="zh-CN" baseline="30000" dirty="0">
                <a:latin typeface="微软雅黑" panose="020B0503020204020204" pitchFamily="34" charset="-122"/>
                <a:ea typeface="微软雅黑" panose="020B0503020204020204" pitchFamily="34" charset="-122"/>
              </a:rPr>
              <a:t>-16</a:t>
            </a:r>
          </a:p>
        </p:txBody>
      </p:sp>
      <p:sp>
        <p:nvSpPr>
          <p:cNvPr id="143365" name="Rectangle 8"/>
          <p:cNvSpPr/>
          <p:nvPr/>
        </p:nvSpPr>
        <p:spPr>
          <a:xfrm>
            <a:off x="4527550" y="2124075"/>
            <a:ext cx="674688" cy="427038"/>
          </a:xfrm>
          <a:prstGeom prst="rect">
            <a:avLst/>
          </a:prstGeom>
          <a:noFill/>
          <a:ln w="9525">
            <a:noFill/>
          </a:ln>
        </p:spPr>
        <p:txBody>
          <a:bodyPr wrap="none" anchor="t" anchorCtr="0">
            <a:spAutoFit/>
          </a:bodyPr>
          <a:lstStyle/>
          <a:p>
            <a:pPr>
              <a:buSzTx/>
            </a:pPr>
            <a:r>
              <a:rPr lang="en-US" altLang="zh-CN" sz="2200" dirty="0">
                <a:latin typeface="微软雅黑" panose="020B0503020204020204" pitchFamily="34" charset="-122"/>
                <a:ea typeface="微软雅黑" panose="020B0503020204020204" pitchFamily="34" charset="-122"/>
              </a:rPr>
              <a:t>2</a:t>
            </a:r>
            <a:r>
              <a:rPr lang="en-US" altLang="zh-CN" sz="2200" baseline="30000" dirty="0">
                <a:latin typeface="微软雅黑" panose="020B0503020204020204" pitchFamily="34" charset="-122"/>
                <a:ea typeface="微软雅黑" panose="020B0503020204020204" pitchFamily="34" charset="-122"/>
              </a:rPr>
              <a:t>-15</a:t>
            </a:r>
            <a:endParaRPr lang="zh-CN" altLang="en-US" sz="2200" baseline="30000" dirty="0">
              <a:latin typeface="微软雅黑" panose="020B0503020204020204" pitchFamily="34" charset="-122"/>
              <a:ea typeface="微软雅黑" panose="020B0503020204020204" pitchFamily="34" charset="-122"/>
            </a:endParaRPr>
          </a:p>
        </p:txBody>
      </p:sp>
      <p:sp>
        <p:nvSpPr>
          <p:cNvPr id="792585" name="Text Box 9"/>
          <p:cNvSpPr txBox="1"/>
          <p:nvPr/>
        </p:nvSpPr>
        <p:spPr>
          <a:xfrm>
            <a:off x="5202238" y="3968750"/>
            <a:ext cx="2181225" cy="701675"/>
          </a:xfrm>
          <a:prstGeom prst="rect">
            <a:avLst/>
          </a:prstGeom>
          <a:noFill/>
          <a:ln w="9525">
            <a:noFill/>
          </a:ln>
        </p:spPr>
        <p:txBody>
          <a:bodyPr anchor="t" anchorCtr="0">
            <a:spAutoFit/>
          </a:bodyPr>
          <a:lstStyle/>
          <a:p>
            <a:pPr marL="342900" indent="-342900">
              <a:spcBef>
                <a:spcPct val="50000"/>
              </a:spcBef>
              <a:buSzTx/>
            </a:pPr>
            <a:r>
              <a:rPr lang="en-US" altLang="zh-CN" sz="2000" dirty="0">
                <a:latin typeface="Arial" panose="020B0604020202020204" pitchFamily="34" charset="0"/>
                <a:ea typeface="微软雅黑" panose="020B0503020204020204" pitchFamily="34" charset="-122"/>
              </a:rPr>
              <a:t>z</a:t>
            </a:r>
            <a:r>
              <a:rPr lang="zh-CN" altLang="en-US" sz="2000" dirty="0">
                <a:latin typeface="Arial" panose="020B0604020202020204" pitchFamily="34" charset="0"/>
                <a:ea typeface="微软雅黑" panose="020B0503020204020204" pitchFamily="34" charset="-122"/>
              </a:rPr>
              <a:t>和</a:t>
            </a:r>
            <a:r>
              <a:rPr lang="en-US" altLang="zh-CN" sz="2000" dirty="0">
                <a:latin typeface="Arial" panose="020B0604020202020204" pitchFamily="34" charset="0"/>
                <a:ea typeface="微软雅黑" panose="020B0503020204020204" pitchFamily="34" charset="-122"/>
              </a:rPr>
              <a:t>m</a:t>
            </a:r>
            <a:r>
              <a:rPr lang="zh-CN" altLang="en-US" sz="2000" dirty="0">
                <a:latin typeface="Arial" panose="020B0604020202020204" pitchFamily="34" charset="0"/>
                <a:ea typeface="微软雅黑" panose="020B0503020204020204" pitchFamily="34" charset="-122"/>
              </a:rPr>
              <a:t>的输出结果说明了什么？</a:t>
            </a:r>
            <a:endParaRPr lang="en-US" altLang="zh-CN" sz="2000" dirty="0">
              <a:latin typeface="Arial" panose="020B0604020202020204" pitchFamily="34" charset="0"/>
              <a:ea typeface="微软雅黑" panose="020B0503020204020204" pitchFamily="34" charset="-122"/>
            </a:endParaRPr>
          </a:p>
        </p:txBody>
      </p:sp>
      <p:sp>
        <p:nvSpPr>
          <p:cNvPr id="792586" name="Rectangle 10"/>
          <p:cNvSpPr/>
          <p:nvPr/>
        </p:nvSpPr>
        <p:spPr>
          <a:xfrm>
            <a:off x="6256338" y="1598613"/>
            <a:ext cx="2590800" cy="1538287"/>
          </a:xfrm>
          <a:prstGeom prst="rect">
            <a:avLst/>
          </a:prstGeom>
          <a:noFill/>
          <a:ln w="9525">
            <a:noFill/>
          </a:ln>
        </p:spPr>
        <p:txBody>
          <a:bodyPr anchor="t" anchorCtr="0">
            <a:spAutoFit/>
          </a:bodyPr>
          <a:lstStyle/>
          <a:p>
            <a:pPr>
              <a:lnSpc>
                <a:spcPct val="120000"/>
              </a:lnSpc>
              <a:buSzTx/>
            </a:pPr>
            <a:r>
              <a:rPr lang="zh-CN" altLang="en-US" sz="2000" dirty="0">
                <a:solidFill>
                  <a:srgbClr val="FF0000"/>
                </a:solidFill>
                <a:latin typeface="微软雅黑" panose="020B0503020204020204" pitchFamily="34" charset="-122"/>
                <a:ea typeface="微软雅黑" panose="020B0503020204020204" pitchFamily="34" charset="-122"/>
              </a:rPr>
              <a:t>当结果为</a:t>
            </a:r>
            <a:r>
              <a:rPr lang="zh-CN" altLang="en-US" sz="2000" dirty="0">
                <a:solidFill>
                  <a:srgbClr val="0033CC"/>
                </a:solidFill>
                <a:latin typeface="微软雅黑" panose="020B0503020204020204" pitchFamily="34" charset="-122"/>
                <a:ea typeface="微软雅黑" panose="020B0503020204020204" pitchFamily="34" charset="-122"/>
              </a:rPr>
              <a:t> </a:t>
            </a:r>
            <a:r>
              <a:rPr lang="en-US" altLang="zh-CN" sz="2000" dirty="0">
                <a:solidFill>
                  <a:srgbClr val="0033CC"/>
                </a:solidFill>
                <a:latin typeface="微软雅黑" panose="020B0503020204020204" pitchFamily="34" charset="-122"/>
                <a:ea typeface="微软雅黑" panose="020B0503020204020204" pitchFamily="34" charset="-122"/>
              </a:rPr>
              <a:t>0.1x2</a:t>
            </a:r>
            <a:r>
              <a:rPr lang="en-US" altLang="zh-CN" sz="2000" baseline="30000" dirty="0">
                <a:solidFill>
                  <a:srgbClr val="0033CC"/>
                </a:solidFill>
                <a:latin typeface="微软雅黑" panose="020B0503020204020204" pitchFamily="34" charset="-122"/>
                <a:ea typeface="微软雅黑" panose="020B0503020204020204" pitchFamily="34" charset="-122"/>
              </a:rPr>
              <a:t>-126</a:t>
            </a:r>
            <a:r>
              <a:rPr lang="en-US" altLang="zh-CN" sz="2000" baseline="30000" dirty="0">
                <a:solidFill>
                  <a:srgbClr val="FF0000"/>
                </a:solidFill>
                <a:latin typeface="微软雅黑" panose="020B0503020204020204" pitchFamily="34" charset="-122"/>
                <a:ea typeface="微软雅黑" panose="020B0503020204020204" pitchFamily="34" charset="-122"/>
              </a:rPr>
              <a:t> </a:t>
            </a:r>
            <a:r>
              <a:rPr lang="zh-CN" altLang="en-US" sz="2000" dirty="0">
                <a:solidFill>
                  <a:srgbClr val="FF0000"/>
                </a:solidFill>
                <a:latin typeface="微软雅黑" panose="020B0503020204020204" pitchFamily="34" charset="-122"/>
                <a:ea typeface="微软雅黑" panose="020B0503020204020204" pitchFamily="34" charset="-122"/>
              </a:rPr>
              <a:t>时，用非规格化数表示，而不是近似表示成</a:t>
            </a:r>
            <a:r>
              <a:rPr lang="en-US" altLang="zh-CN" sz="2000" dirty="0">
                <a:solidFill>
                  <a:srgbClr val="FF0000"/>
                </a:solidFill>
                <a:latin typeface="微软雅黑" panose="020B0503020204020204" pitchFamily="34" charset="-122"/>
                <a:ea typeface="微软雅黑" panose="020B0503020204020204" pitchFamily="34" charset="-122"/>
              </a:rPr>
              <a:t>0</a:t>
            </a:r>
            <a:r>
              <a:rPr lang="zh-CN" altLang="en-US" sz="2000" dirty="0">
                <a:solidFill>
                  <a:srgbClr val="FF0000"/>
                </a:solidFill>
                <a:latin typeface="微软雅黑" panose="020B0503020204020204" pitchFamily="34" charset="-122"/>
                <a:ea typeface="微软雅黑" panose="020B0503020204020204" pitchFamily="34" charset="-122"/>
              </a:rPr>
              <a:t>！</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92585"/>
                                        </p:tgtEl>
                                        <p:attrNameLst>
                                          <p:attrName>style.visibility</p:attrName>
                                        </p:attrNameLst>
                                      </p:cBhvr>
                                      <p:to>
                                        <p:strVal val="visible"/>
                                      </p:to>
                                    </p:set>
                                    <p:animEffect transition="in" filter="blinds(horizontal)">
                                      <p:cBhvr>
                                        <p:cTn id="7" dur="500"/>
                                        <p:tgtEl>
                                          <p:spTgt spid="79258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92586"/>
                                        </p:tgtEl>
                                        <p:attrNameLst>
                                          <p:attrName>style.visibility</p:attrName>
                                        </p:attrNameLst>
                                      </p:cBhvr>
                                      <p:to>
                                        <p:strVal val="visible"/>
                                      </p:to>
                                    </p:set>
                                    <p:animEffect transition="in" filter="blinds(horizontal)">
                                      <p:cBhvr>
                                        <p:cTn id="12" dur="500"/>
                                        <p:tgtEl>
                                          <p:spTgt spid="7925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2585" grpId="0"/>
      <p:bldP spid="79258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p:cNvSpPr>
            <a:spLocks noGrp="1"/>
          </p:cNvSpPr>
          <p:nvPr>
            <p:ph type="title"/>
          </p:nvPr>
        </p:nvSpPr>
        <p:spPr>
          <a:xfrm>
            <a:off x="696913" y="130175"/>
            <a:ext cx="8229600" cy="561975"/>
          </a:xfrm>
        </p:spPr>
        <p:txBody>
          <a:bodyPr vert="horz" wrap="square" lIns="63500" tIns="25400" rIns="63500" bIns="25400" anchor="t" anchorCtr="0">
            <a:spAutoFit/>
          </a:bodyPr>
          <a:lstStyle/>
          <a:p>
            <a:r>
              <a:rPr lang="zh-CN" altLang="en-US" sz="3600" dirty="0"/>
              <a:t>冯</a:t>
            </a:r>
            <a:r>
              <a:rPr lang="en-US" altLang="zh-CN" sz="3600" dirty="0">
                <a:latin typeface="黑体" panose="02010609060101010101" pitchFamily="49" charset="-122"/>
              </a:rPr>
              <a:t>·</a:t>
            </a:r>
            <a:r>
              <a:rPr lang="zh-CN" altLang="en-US" sz="3600" dirty="0"/>
              <a:t>诺依曼的故事</a:t>
            </a:r>
          </a:p>
        </p:txBody>
      </p:sp>
      <p:sp>
        <p:nvSpPr>
          <p:cNvPr id="542723" name="Rectangle 3"/>
          <p:cNvSpPr>
            <a:spLocks noGrp="1"/>
          </p:cNvSpPr>
          <p:nvPr>
            <p:ph idx="1"/>
          </p:nvPr>
        </p:nvSpPr>
        <p:spPr>
          <a:xfrm>
            <a:off x="161925" y="998538"/>
            <a:ext cx="5624513" cy="5516562"/>
          </a:xfrm>
        </p:spPr>
        <p:txBody>
          <a:bodyPr vert="horz" wrap="square" lIns="63500" tIns="25400" rIns="63500" bIns="25400" anchor="t" anchorCtr="0">
            <a:spAutoFit/>
          </a:bodyPr>
          <a:lstStyle/>
          <a:p>
            <a:pPr>
              <a:lnSpc>
                <a:spcPts val="2800"/>
              </a:lnSpc>
              <a:spcBef>
                <a:spcPts val="1200"/>
              </a:spcBef>
            </a:pPr>
            <a:r>
              <a:rPr lang="en-US" altLang="zh-CN" dirty="0">
                <a:latin typeface="微软雅黑" panose="020B0503020204020204" pitchFamily="34" charset="-122"/>
                <a:ea typeface="微软雅黑" panose="020B0503020204020204" pitchFamily="34" charset="-122"/>
              </a:rPr>
              <a:t>1944</a:t>
            </a:r>
            <a:r>
              <a:rPr lang="zh-CN" altLang="en-US" dirty="0">
                <a:latin typeface="微软雅黑" panose="020B0503020204020204" pitchFamily="34" charset="-122"/>
                <a:ea typeface="微软雅黑" panose="020B0503020204020204" pitchFamily="34" charset="-122"/>
              </a:rPr>
              <a:t>年，冯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诺依曼参加原子弹的研制工作，涉及到极为困难的计算。</a:t>
            </a:r>
          </a:p>
          <a:p>
            <a:pPr>
              <a:lnSpc>
                <a:spcPts val="2800"/>
              </a:lnSpc>
              <a:spcBef>
                <a:spcPts val="1200"/>
              </a:spcBef>
            </a:pPr>
            <a:r>
              <a:rPr lang="en-US" altLang="zh-CN" dirty="0">
                <a:latin typeface="微软雅黑" panose="020B0503020204020204" pitchFamily="34" charset="-122"/>
                <a:ea typeface="微软雅黑" panose="020B0503020204020204" pitchFamily="34" charset="-122"/>
              </a:rPr>
              <a:t>1944</a:t>
            </a:r>
            <a:r>
              <a:rPr lang="zh-CN" altLang="en-US" dirty="0">
                <a:latin typeface="微软雅黑" panose="020B0503020204020204" pitchFamily="34" charset="-122"/>
                <a:ea typeface="微软雅黑" panose="020B0503020204020204" pitchFamily="34" charset="-122"/>
              </a:rPr>
              <a:t>年夏的一天，诺依曼巧遇美国弹道实验室的军方负责人戈尔斯坦，他正参与</a:t>
            </a:r>
            <a:r>
              <a:rPr lang="en-US" altLang="zh-CN" dirty="0">
                <a:latin typeface="微软雅黑" panose="020B0503020204020204" pitchFamily="34" charset="-122"/>
                <a:ea typeface="微软雅黑" panose="020B0503020204020204" pitchFamily="34" charset="-122"/>
              </a:rPr>
              <a:t>ENIAC</a:t>
            </a:r>
            <a:r>
              <a:rPr lang="zh-CN" altLang="en-US" dirty="0">
                <a:latin typeface="微软雅黑" panose="020B0503020204020204" pitchFamily="34" charset="-122"/>
                <a:ea typeface="微软雅黑" panose="020B0503020204020204" pitchFamily="34" charset="-122"/>
              </a:rPr>
              <a:t>的研制工作。</a:t>
            </a:r>
          </a:p>
          <a:p>
            <a:pPr>
              <a:lnSpc>
                <a:spcPts val="2800"/>
              </a:lnSpc>
              <a:spcBef>
                <a:spcPts val="1200"/>
              </a:spcBef>
            </a:pPr>
            <a:r>
              <a:rPr lang="zh-CN" altLang="en-US" dirty="0">
                <a:latin typeface="微软雅黑" panose="020B0503020204020204" pitchFamily="34" charset="-122"/>
                <a:ea typeface="微软雅黑" panose="020B0503020204020204" pitchFamily="34" charset="-122"/>
              </a:rPr>
              <a:t>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诺依曼被戈尔斯坦介绍加入</a:t>
            </a:r>
            <a:r>
              <a:rPr lang="en-US" altLang="zh-CN" dirty="0">
                <a:latin typeface="微软雅黑" panose="020B0503020204020204" pitchFamily="34" charset="-122"/>
                <a:ea typeface="微软雅黑" panose="020B0503020204020204" pitchFamily="34" charset="-122"/>
              </a:rPr>
              <a:t>ENIAC</a:t>
            </a:r>
            <a:r>
              <a:rPr lang="zh-CN" altLang="en-US" dirty="0">
                <a:latin typeface="微软雅黑" panose="020B0503020204020204" pitchFamily="34" charset="-122"/>
                <a:ea typeface="微软雅黑" panose="020B0503020204020204" pitchFamily="34" charset="-122"/>
              </a:rPr>
              <a:t>研制组，</a:t>
            </a:r>
            <a:r>
              <a:rPr lang="en-US" altLang="zh-CN" dirty="0">
                <a:latin typeface="微软雅黑" panose="020B0503020204020204" pitchFamily="34" charset="-122"/>
                <a:ea typeface="微软雅黑" panose="020B0503020204020204" pitchFamily="34" charset="-122"/>
              </a:rPr>
              <a:t>1945</a:t>
            </a:r>
            <a:r>
              <a:rPr lang="zh-CN" altLang="en-US" dirty="0">
                <a:latin typeface="微软雅黑" panose="020B0503020204020204" pitchFamily="34" charset="-122"/>
                <a:ea typeface="微软雅黑" panose="020B0503020204020204" pitchFamily="34" charset="-122"/>
              </a:rPr>
              <a:t>年，在共同讨论的基础上，冯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诺依曼以“关于</a:t>
            </a:r>
            <a:r>
              <a:rPr lang="en-US" altLang="zh-CN" dirty="0">
                <a:latin typeface="微软雅黑" panose="020B0503020204020204" pitchFamily="34" charset="-122"/>
                <a:ea typeface="微软雅黑" panose="020B0503020204020204" pitchFamily="34" charset="-122"/>
              </a:rPr>
              <a:t>EDVAC</a:t>
            </a:r>
            <a:r>
              <a:rPr lang="zh-CN" altLang="en-US" dirty="0">
                <a:latin typeface="微软雅黑" panose="020B0503020204020204" pitchFamily="34" charset="-122"/>
                <a:ea typeface="微软雅黑" panose="020B0503020204020204" pitchFamily="34" charset="-122"/>
              </a:rPr>
              <a:t>的报告草案”为题，起草了长达</a:t>
            </a:r>
            <a:r>
              <a:rPr lang="en-US" altLang="zh-CN" dirty="0">
                <a:latin typeface="微软雅黑" panose="020B0503020204020204" pitchFamily="34" charset="-122"/>
                <a:ea typeface="微软雅黑" panose="020B0503020204020204" pitchFamily="34" charset="-122"/>
              </a:rPr>
              <a:t>101</a:t>
            </a:r>
            <a:r>
              <a:rPr lang="zh-CN" altLang="en-US" dirty="0">
                <a:latin typeface="微软雅黑" panose="020B0503020204020204" pitchFamily="34" charset="-122"/>
                <a:ea typeface="微软雅黑" panose="020B0503020204020204" pitchFamily="34" charset="-122"/>
              </a:rPr>
              <a:t>页的总结报告，发表了全新的“</a:t>
            </a:r>
            <a:r>
              <a:rPr lang="zh-CN" altLang="en-US" dirty="0">
                <a:solidFill>
                  <a:srgbClr val="FF0000"/>
                </a:solidFill>
                <a:latin typeface="微软雅黑" panose="020B0503020204020204" pitchFamily="34" charset="-122"/>
                <a:ea typeface="微软雅黑" panose="020B0503020204020204" pitchFamily="34" charset="-122"/>
              </a:rPr>
              <a:t>存储程序通用电子计算机方案</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a:t>
            </a:r>
          </a:p>
          <a:p>
            <a:pPr>
              <a:lnSpc>
                <a:spcPts val="2800"/>
              </a:lnSpc>
              <a:spcBef>
                <a:spcPts val="1200"/>
              </a:spcBef>
            </a:pPr>
            <a:r>
              <a:rPr lang="zh-CN" altLang="en-US" dirty="0">
                <a:latin typeface="微软雅黑" panose="020B0503020204020204" pitchFamily="34" charset="-122"/>
                <a:ea typeface="微软雅黑" panose="020B0503020204020204" pitchFamily="34" charset="-122"/>
              </a:rPr>
              <a:t>一向专搞理论研究的</a:t>
            </a:r>
            <a:r>
              <a:rPr lang="zh-CN" altLang="en-US" dirty="0">
                <a:solidFill>
                  <a:srgbClr val="0066CC"/>
                </a:solidFill>
                <a:latin typeface="微软雅黑" panose="020B0503020204020204" pitchFamily="34" charset="-122"/>
                <a:ea typeface="微软雅黑" panose="020B0503020204020204" pitchFamily="34" charset="-122"/>
              </a:rPr>
              <a:t>普林斯顿高等研究院（</a:t>
            </a:r>
            <a:r>
              <a:rPr lang="en-US" altLang="zh-CN" dirty="0">
                <a:solidFill>
                  <a:srgbClr val="0066CC"/>
                </a:solidFill>
                <a:latin typeface="微软雅黑" panose="020B0503020204020204" pitchFamily="34" charset="-122"/>
                <a:ea typeface="微软雅黑" panose="020B0503020204020204" pitchFamily="34" charset="-122"/>
              </a:rPr>
              <a:t>the Institute for Advance Study at Princeton</a:t>
            </a:r>
            <a:r>
              <a:rPr lang="zh-CN" altLang="en-US" dirty="0">
                <a:solidFill>
                  <a:srgbClr val="0066CC"/>
                </a:solidFill>
                <a:latin typeface="微软雅黑" panose="020B0503020204020204" pitchFamily="34" charset="-122"/>
                <a:ea typeface="微软雅黑" panose="020B0503020204020204" pitchFamily="34" charset="-122"/>
              </a:rPr>
              <a:t>，</a:t>
            </a:r>
            <a:r>
              <a:rPr lang="en-US" altLang="zh-CN" dirty="0">
                <a:solidFill>
                  <a:srgbClr val="0066CC"/>
                </a:solidFill>
                <a:latin typeface="微软雅黑" panose="020B0503020204020204" pitchFamily="34" charset="-122"/>
                <a:ea typeface="微软雅黑" panose="020B0503020204020204" pitchFamily="34" charset="-122"/>
              </a:rPr>
              <a:t>IAS </a:t>
            </a:r>
            <a:r>
              <a:rPr lang="zh-CN" altLang="en-US" dirty="0">
                <a:solidFill>
                  <a:srgbClr val="0066CC"/>
                </a:solidFill>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批准让冯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诺依曼建造计算机，其依据就是这份报告。</a:t>
            </a:r>
          </a:p>
        </p:txBody>
      </p:sp>
      <p:pic>
        <p:nvPicPr>
          <p:cNvPr id="24579" name="Picture 4"/>
          <p:cNvPicPr>
            <a:picLocks noChangeAspect="1"/>
          </p:cNvPicPr>
          <p:nvPr/>
        </p:nvPicPr>
        <p:blipFill>
          <a:blip r:embed="rId3"/>
          <a:stretch>
            <a:fillRect/>
          </a:stretch>
        </p:blipFill>
        <p:spPr>
          <a:xfrm>
            <a:off x="5921375" y="819150"/>
            <a:ext cx="3005138" cy="3735388"/>
          </a:xfrm>
          <a:prstGeom prst="rect">
            <a:avLst/>
          </a:prstGeom>
          <a:noFill/>
          <a:ln w="9525">
            <a:noFill/>
          </a:ln>
        </p:spPr>
      </p:pic>
      <p:sp>
        <p:nvSpPr>
          <p:cNvPr id="542725" name="Rectangle 5"/>
          <p:cNvSpPr/>
          <p:nvPr/>
        </p:nvSpPr>
        <p:spPr>
          <a:xfrm>
            <a:off x="6372225" y="4643438"/>
            <a:ext cx="2163763" cy="1938337"/>
          </a:xfrm>
          <a:prstGeom prst="rect">
            <a:avLst/>
          </a:prstGeom>
          <a:noFill/>
          <a:ln w="9525">
            <a:noFill/>
          </a:ln>
        </p:spPr>
        <p:txBody>
          <a:bodyPr anchor="t" anchorCtr="0">
            <a:spAutoFit/>
          </a:bodyPr>
          <a:lstStyle/>
          <a:p>
            <a:pPr eaLnBrk="0" hangingPunct="0"/>
            <a:r>
              <a:rPr lang="en-US" altLang="zh-CN" sz="2400" dirty="0">
                <a:solidFill>
                  <a:srgbClr val="FF0000"/>
                </a:solidFill>
                <a:latin typeface="微软雅黑" panose="020B0503020204020204" pitchFamily="34" charset="-122"/>
                <a:ea typeface="微软雅黑" panose="020B0503020204020204" pitchFamily="34" charset="-122"/>
              </a:rPr>
              <a:t>E</a:t>
            </a:r>
            <a:r>
              <a:rPr lang="en-US" altLang="zh-CN" sz="2400" dirty="0">
                <a:latin typeface="微软雅黑" panose="020B0503020204020204" pitchFamily="34" charset="-122"/>
                <a:ea typeface="微软雅黑" panose="020B0503020204020204" pitchFamily="34" charset="-122"/>
              </a:rPr>
              <a:t>lectronic</a:t>
            </a:r>
          </a:p>
          <a:p>
            <a:pPr eaLnBrk="0" hangingPunct="0"/>
            <a:r>
              <a:rPr lang="en-US" altLang="zh-CN" sz="2400" dirty="0">
                <a:solidFill>
                  <a:srgbClr val="FF0000"/>
                </a:solidFill>
                <a:latin typeface="微软雅黑" panose="020B0503020204020204" pitchFamily="34" charset="-122"/>
                <a:ea typeface="微软雅黑" panose="020B0503020204020204" pitchFamily="34" charset="-122"/>
              </a:rPr>
              <a:t>D</a:t>
            </a:r>
            <a:r>
              <a:rPr lang="en-US" altLang="zh-CN" sz="2400" dirty="0">
                <a:latin typeface="微软雅黑" panose="020B0503020204020204" pitchFamily="34" charset="-122"/>
                <a:ea typeface="微软雅黑" panose="020B0503020204020204" pitchFamily="34" charset="-122"/>
              </a:rPr>
              <a:t>iscrete </a:t>
            </a:r>
            <a:r>
              <a:rPr lang="en-US" altLang="zh-CN" sz="2400" dirty="0">
                <a:solidFill>
                  <a:srgbClr val="FF0000"/>
                </a:solidFill>
                <a:latin typeface="微软雅黑" panose="020B0503020204020204" pitchFamily="34" charset="-122"/>
                <a:ea typeface="微软雅黑" panose="020B0503020204020204" pitchFamily="34" charset="-122"/>
              </a:rPr>
              <a:t>V</a:t>
            </a:r>
            <a:r>
              <a:rPr lang="en-US" altLang="zh-CN" sz="2400" dirty="0">
                <a:latin typeface="微软雅黑" panose="020B0503020204020204" pitchFamily="34" charset="-122"/>
                <a:ea typeface="微软雅黑" panose="020B0503020204020204" pitchFamily="34" charset="-122"/>
              </a:rPr>
              <a:t>ariable </a:t>
            </a:r>
            <a:r>
              <a:rPr lang="en-US" altLang="zh-CN" sz="2400" dirty="0">
                <a:solidFill>
                  <a:srgbClr val="FF0000"/>
                </a:solidFill>
                <a:latin typeface="微软雅黑" panose="020B0503020204020204" pitchFamily="34" charset="-122"/>
                <a:ea typeface="微软雅黑" panose="020B0503020204020204" pitchFamily="34" charset="-122"/>
              </a:rPr>
              <a:t>A</a:t>
            </a:r>
            <a:r>
              <a:rPr lang="en-US" altLang="zh-CN" sz="2400" dirty="0">
                <a:latin typeface="微软雅黑" panose="020B0503020204020204" pitchFamily="34" charset="-122"/>
                <a:ea typeface="微软雅黑" panose="020B0503020204020204" pitchFamily="34" charset="-122"/>
              </a:rPr>
              <a:t>utomatic </a:t>
            </a:r>
            <a:r>
              <a:rPr lang="en-US" altLang="zh-CN" sz="2400" dirty="0">
                <a:solidFill>
                  <a:srgbClr val="FF0000"/>
                </a:solidFill>
                <a:latin typeface="微软雅黑" panose="020B0503020204020204" pitchFamily="34" charset="-122"/>
                <a:ea typeface="微软雅黑" panose="020B0503020204020204" pitchFamily="34" charset="-122"/>
              </a:rPr>
              <a:t>C</a:t>
            </a:r>
            <a:r>
              <a:rPr lang="en-US" altLang="zh-CN" sz="2400" dirty="0">
                <a:latin typeface="微软雅黑" panose="020B0503020204020204" pitchFamily="34" charset="-122"/>
                <a:ea typeface="微软雅黑" panose="020B0503020204020204" pitchFamily="34" charset="-122"/>
              </a:rPr>
              <a:t>omputer</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42723">
                                            <p:txEl>
                                              <p:pRg st="0" end="0"/>
                                            </p:txEl>
                                          </p:spTgt>
                                        </p:tgtEl>
                                        <p:attrNameLst>
                                          <p:attrName>style.visibility</p:attrName>
                                        </p:attrNameLst>
                                      </p:cBhvr>
                                      <p:to>
                                        <p:strVal val="visible"/>
                                      </p:to>
                                    </p:set>
                                    <p:animEffect transition="in" filter="blinds(horizontal)">
                                      <p:cBhvr>
                                        <p:cTn id="7" dur="500"/>
                                        <p:tgtEl>
                                          <p:spTgt spid="54272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42723">
                                            <p:txEl>
                                              <p:pRg st="1" end="1"/>
                                            </p:txEl>
                                          </p:spTgt>
                                        </p:tgtEl>
                                        <p:attrNameLst>
                                          <p:attrName>style.visibility</p:attrName>
                                        </p:attrNameLst>
                                      </p:cBhvr>
                                      <p:to>
                                        <p:strVal val="visible"/>
                                      </p:to>
                                    </p:set>
                                    <p:animEffect transition="in" filter="blinds(horizontal)">
                                      <p:cBhvr>
                                        <p:cTn id="12" dur="500"/>
                                        <p:tgtEl>
                                          <p:spTgt spid="54272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42723">
                                            <p:txEl>
                                              <p:pRg st="2" end="2"/>
                                            </p:txEl>
                                          </p:spTgt>
                                        </p:tgtEl>
                                        <p:attrNameLst>
                                          <p:attrName>style.visibility</p:attrName>
                                        </p:attrNameLst>
                                      </p:cBhvr>
                                      <p:to>
                                        <p:strVal val="visible"/>
                                      </p:to>
                                    </p:set>
                                    <p:animEffect transition="in" filter="blinds(horizontal)">
                                      <p:cBhvr>
                                        <p:cTn id="17" dur="500"/>
                                        <p:tgtEl>
                                          <p:spTgt spid="54272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42725"/>
                                        </p:tgtEl>
                                        <p:attrNameLst>
                                          <p:attrName>style.visibility</p:attrName>
                                        </p:attrNameLst>
                                      </p:cBhvr>
                                      <p:to>
                                        <p:strVal val="visible"/>
                                      </p:to>
                                    </p:set>
                                    <p:animEffect transition="in" filter="blinds(horizontal)">
                                      <p:cBhvr>
                                        <p:cTn id="22" dur="500"/>
                                        <p:tgtEl>
                                          <p:spTgt spid="54272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42723">
                                            <p:txEl>
                                              <p:pRg st="3" end="3"/>
                                            </p:txEl>
                                          </p:spTgt>
                                        </p:tgtEl>
                                        <p:attrNameLst>
                                          <p:attrName>style.visibility</p:attrName>
                                        </p:attrNameLst>
                                      </p:cBhvr>
                                      <p:to>
                                        <p:strVal val="visible"/>
                                      </p:to>
                                    </p:set>
                                    <p:animEffect transition="in" filter="blinds(horizontal)">
                                      <p:cBhvr>
                                        <p:cTn id="27" dur="500"/>
                                        <p:tgtEl>
                                          <p:spTgt spid="54272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2725" grpId="0"/>
    </p:bldLst>
  </p:timing>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4385" name="Rectangle 2"/>
          <p:cNvSpPr>
            <a:spLocks noGrp="1"/>
          </p:cNvSpPr>
          <p:nvPr>
            <p:ph type="title"/>
          </p:nvPr>
        </p:nvSpPr>
        <p:spPr/>
        <p:txBody>
          <a:bodyPr vert="horz" wrap="square" lIns="63500" tIns="25400" rIns="63500" bIns="25400" anchor="t" anchorCtr="0">
            <a:spAutoFit/>
          </a:bodyPr>
          <a:lstStyle/>
          <a:p>
            <a:r>
              <a:rPr lang="en-US" altLang="zh-CN" dirty="0">
                <a:ea typeface="宋体" panose="02010600030101010101" pitchFamily="2" charset="-122"/>
              </a:rPr>
              <a:t>Questions about IEEE 754</a:t>
            </a:r>
            <a:endParaRPr lang="zh-CN" altLang="en-US" dirty="0">
              <a:ea typeface="宋体" panose="02010600030101010101" pitchFamily="2" charset="-122"/>
            </a:endParaRPr>
          </a:p>
        </p:txBody>
      </p:sp>
      <p:sp>
        <p:nvSpPr>
          <p:cNvPr id="329731" name="Rectangle 3"/>
          <p:cNvSpPr>
            <a:spLocks noGrp="1"/>
          </p:cNvSpPr>
          <p:nvPr>
            <p:ph idx="1"/>
          </p:nvPr>
        </p:nvSpPr>
        <p:spPr>
          <a:xfrm>
            <a:off x="384175" y="819150"/>
            <a:ext cx="8501063" cy="5881688"/>
          </a:xfrm>
        </p:spPr>
        <p:txBody>
          <a:bodyPr vert="horz" wrap="square" lIns="63500" tIns="25400" rIns="63500" bIns="25400" anchor="t" anchorCtr="0">
            <a:spAutoFit/>
          </a:bodyPr>
          <a:lstStyle/>
          <a:p>
            <a:pPr marL="342900" indent="-342900">
              <a:lnSpc>
                <a:spcPct val="100000"/>
              </a:lnSpc>
            </a:pPr>
            <a:r>
              <a:rPr lang="en-US" altLang="zh-CN" sz="2400" dirty="0"/>
              <a:t>What’s the range of representable values?</a:t>
            </a:r>
          </a:p>
          <a:p>
            <a:pPr marL="742950" lvl="1" indent="-285750">
              <a:lnSpc>
                <a:spcPct val="100000"/>
              </a:lnSpc>
              <a:buNone/>
            </a:pPr>
            <a:r>
              <a:rPr lang="en-US" altLang="zh-CN" sz="2400" dirty="0"/>
              <a:t>The largest number for single: +1.11…1</a:t>
            </a:r>
            <a:r>
              <a:rPr lang="en-US" altLang="zh-CN" sz="1800" dirty="0"/>
              <a:t>X</a:t>
            </a:r>
            <a:r>
              <a:rPr lang="en-US" altLang="zh-CN" sz="2400" dirty="0"/>
              <a:t> 2</a:t>
            </a:r>
            <a:r>
              <a:rPr lang="en-US" altLang="zh-CN" sz="2400" baseline="30000" dirty="0"/>
              <a:t>127 </a:t>
            </a:r>
          </a:p>
          <a:p>
            <a:pPr marL="742950" lvl="1" indent="-285750">
              <a:lnSpc>
                <a:spcPct val="100000"/>
              </a:lnSpc>
              <a:buNone/>
            </a:pPr>
            <a:r>
              <a:rPr lang="en-US" altLang="zh-CN" sz="2400" dirty="0"/>
              <a:t>How about double?</a:t>
            </a:r>
          </a:p>
          <a:p>
            <a:pPr marL="342900" indent="-342900">
              <a:lnSpc>
                <a:spcPct val="100000"/>
              </a:lnSpc>
            </a:pPr>
            <a:r>
              <a:rPr lang="en-US" altLang="zh-CN" sz="2400" dirty="0"/>
              <a:t>What about following type converting: not always true!</a:t>
            </a:r>
          </a:p>
          <a:p>
            <a:pPr marL="342900" indent="-342900">
              <a:lnSpc>
                <a:spcPct val="100000"/>
              </a:lnSpc>
              <a:buNone/>
            </a:pPr>
            <a:r>
              <a:rPr lang="en-US" altLang="zh-CN" sz="2400" dirty="0"/>
              <a:t>      </a:t>
            </a:r>
            <a:r>
              <a:rPr lang="en-US" altLang="zh-CN" sz="2400" dirty="0">
                <a:solidFill>
                  <a:srgbClr val="990000"/>
                </a:solidFill>
              </a:rPr>
              <a:t>if ( i == (int) ((float) i) )  {</a:t>
            </a:r>
          </a:p>
          <a:p>
            <a:pPr marL="342900" indent="-342900">
              <a:lnSpc>
                <a:spcPct val="100000"/>
              </a:lnSpc>
              <a:buNone/>
            </a:pPr>
            <a:r>
              <a:rPr lang="en-US" altLang="zh-CN" sz="2400" dirty="0">
                <a:solidFill>
                  <a:srgbClr val="990000"/>
                </a:solidFill>
              </a:rPr>
              <a:t>             printf (“true”);</a:t>
            </a:r>
          </a:p>
          <a:p>
            <a:pPr marL="342900" indent="-342900">
              <a:lnSpc>
                <a:spcPct val="100000"/>
              </a:lnSpc>
              <a:buNone/>
            </a:pPr>
            <a:r>
              <a:rPr lang="en-US" altLang="zh-CN" sz="2400" dirty="0">
                <a:solidFill>
                  <a:srgbClr val="990000"/>
                </a:solidFill>
              </a:rPr>
              <a:t>      }</a:t>
            </a:r>
          </a:p>
          <a:p>
            <a:pPr marL="342900" indent="-342900">
              <a:lnSpc>
                <a:spcPct val="100000"/>
              </a:lnSpc>
              <a:buNone/>
            </a:pPr>
            <a:r>
              <a:rPr lang="en-US" altLang="zh-CN" sz="2400" dirty="0">
                <a:solidFill>
                  <a:srgbClr val="990000"/>
                </a:solidFill>
              </a:rPr>
              <a:t>      if ( f == (float) ((int) f) )  {</a:t>
            </a:r>
          </a:p>
          <a:p>
            <a:pPr marL="342900" indent="-342900">
              <a:lnSpc>
                <a:spcPct val="100000"/>
              </a:lnSpc>
              <a:buNone/>
            </a:pPr>
            <a:r>
              <a:rPr lang="en-US" altLang="zh-CN" sz="2400" dirty="0">
                <a:solidFill>
                  <a:srgbClr val="990000"/>
                </a:solidFill>
              </a:rPr>
              <a:t>            printf (“true”);</a:t>
            </a:r>
          </a:p>
          <a:p>
            <a:pPr marL="342900" indent="-342900">
              <a:lnSpc>
                <a:spcPct val="100000"/>
              </a:lnSpc>
              <a:buNone/>
            </a:pPr>
            <a:r>
              <a:rPr lang="en-US" altLang="zh-CN" sz="2400" dirty="0">
                <a:solidFill>
                  <a:srgbClr val="990000"/>
                </a:solidFill>
              </a:rPr>
              <a:t>      }</a:t>
            </a:r>
          </a:p>
          <a:p>
            <a:pPr marL="342900" indent="-342900">
              <a:lnSpc>
                <a:spcPct val="100000"/>
              </a:lnSpc>
            </a:pPr>
            <a:r>
              <a:rPr lang="en-US" altLang="zh-CN" sz="2400" dirty="0"/>
              <a:t>How about FP add associative? FALSE!</a:t>
            </a:r>
          </a:p>
          <a:p>
            <a:pPr marL="342900" indent="-342900">
              <a:lnSpc>
                <a:spcPct val="100000"/>
              </a:lnSpc>
              <a:buNone/>
            </a:pPr>
            <a:r>
              <a:rPr lang="en-US" altLang="zh-CN" sz="2400" dirty="0"/>
              <a:t>     </a:t>
            </a:r>
            <a:r>
              <a:rPr lang="en-US" altLang="zh-CN" sz="2400" dirty="0">
                <a:solidFill>
                  <a:schemeClr val="accent2"/>
                </a:solidFill>
              </a:rPr>
              <a:t>x = – 1.5 x 10</a:t>
            </a:r>
            <a:r>
              <a:rPr lang="en-US" altLang="zh-CN" sz="2400" baseline="30000" dirty="0">
                <a:solidFill>
                  <a:schemeClr val="accent2"/>
                </a:solidFill>
              </a:rPr>
              <a:t>38</a:t>
            </a:r>
            <a:r>
              <a:rPr lang="en-US" altLang="zh-CN" sz="2400" dirty="0">
                <a:solidFill>
                  <a:schemeClr val="accent2"/>
                </a:solidFill>
              </a:rPr>
              <a:t>,   y = 1.5 x 10</a:t>
            </a:r>
            <a:r>
              <a:rPr lang="en-US" altLang="zh-CN" sz="2400" baseline="30000" dirty="0">
                <a:solidFill>
                  <a:schemeClr val="accent2"/>
                </a:solidFill>
              </a:rPr>
              <a:t>38</a:t>
            </a:r>
            <a:r>
              <a:rPr lang="en-US" altLang="zh-CN" sz="2400" dirty="0">
                <a:solidFill>
                  <a:schemeClr val="accent2"/>
                </a:solidFill>
              </a:rPr>
              <a:t>,    z = 1.0</a:t>
            </a:r>
          </a:p>
          <a:p>
            <a:pPr marL="342900" indent="-342900">
              <a:lnSpc>
                <a:spcPct val="100000"/>
              </a:lnSpc>
              <a:buNone/>
            </a:pPr>
            <a:r>
              <a:rPr lang="en-US" altLang="zh-CN" sz="2400" dirty="0">
                <a:solidFill>
                  <a:srgbClr val="990000"/>
                </a:solidFill>
              </a:rPr>
              <a:t>        (x+y)+z = (–1.5x10</a:t>
            </a:r>
            <a:r>
              <a:rPr lang="en-US" altLang="zh-CN" sz="2400" baseline="30000" dirty="0">
                <a:solidFill>
                  <a:srgbClr val="990000"/>
                </a:solidFill>
              </a:rPr>
              <a:t>38</a:t>
            </a:r>
            <a:r>
              <a:rPr lang="en-US" altLang="zh-CN" sz="2400" dirty="0">
                <a:solidFill>
                  <a:srgbClr val="990000"/>
                </a:solidFill>
              </a:rPr>
              <a:t>+1.5x10</a:t>
            </a:r>
            <a:r>
              <a:rPr lang="en-US" altLang="zh-CN" sz="2400" baseline="30000" dirty="0">
                <a:solidFill>
                  <a:srgbClr val="990000"/>
                </a:solidFill>
              </a:rPr>
              <a:t>38 </a:t>
            </a:r>
            <a:r>
              <a:rPr lang="en-US" altLang="zh-CN" sz="2400" dirty="0">
                <a:solidFill>
                  <a:srgbClr val="990000"/>
                </a:solidFill>
              </a:rPr>
              <a:t>)</a:t>
            </a:r>
            <a:r>
              <a:rPr lang="en-US" altLang="zh-CN" sz="2400" baseline="30000" dirty="0">
                <a:solidFill>
                  <a:srgbClr val="990000"/>
                </a:solidFill>
              </a:rPr>
              <a:t> </a:t>
            </a:r>
            <a:r>
              <a:rPr lang="en-US" altLang="zh-CN" sz="2400" dirty="0">
                <a:solidFill>
                  <a:srgbClr val="990000"/>
                </a:solidFill>
              </a:rPr>
              <a:t>+1.0 = 1.0</a:t>
            </a:r>
          </a:p>
          <a:p>
            <a:pPr marL="342900" indent="-342900">
              <a:lnSpc>
                <a:spcPct val="100000"/>
              </a:lnSpc>
              <a:buNone/>
            </a:pPr>
            <a:r>
              <a:rPr lang="en-US" altLang="zh-CN" sz="2400" dirty="0">
                <a:solidFill>
                  <a:srgbClr val="990000"/>
                </a:solidFill>
              </a:rPr>
              <a:t>        x+(y+z) = –1.5x10</a:t>
            </a:r>
            <a:r>
              <a:rPr lang="en-US" altLang="zh-CN" sz="2400" baseline="30000" dirty="0">
                <a:solidFill>
                  <a:srgbClr val="990000"/>
                </a:solidFill>
              </a:rPr>
              <a:t>38</a:t>
            </a:r>
            <a:r>
              <a:rPr lang="en-US" altLang="zh-CN" sz="2400" dirty="0">
                <a:solidFill>
                  <a:srgbClr val="990000"/>
                </a:solidFill>
              </a:rPr>
              <a:t>+ (1.5x10</a:t>
            </a:r>
            <a:r>
              <a:rPr lang="en-US" altLang="zh-CN" sz="2400" baseline="30000" dirty="0">
                <a:solidFill>
                  <a:srgbClr val="990000"/>
                </a:solidFill>
              </a:rPr>
              <a:t>38</a:t>
            </a:r>
            <a:r>
              <a:rPr lang="en-US" altLang="zh-CN" sz="2400" dirty="0">
                <a:solidFill>
                  <a:srgbClr val="990000"/>
                </a:solidFill>
              </a:rPr>
              <a:t>+1.0) = 0.0</a:t>
            </a:r>
          </a:p>
          <a:p>
            <a:pPr marL="342900" indent="-342900">
              <a:lnSpc>
                <a:spcPct val="90000"/>
              </a:lnSpc>
              <a:buNone/>
            </a:pPr>
            <a:endParaRPr lang="zh-CN" altLang="en-US" sz="2400" baseline="30000" dirty="0">
              <a:solidFill>
                <a:srgbClr val="990000"/>
              </a:solidFill>
            </a:endParaRPr>
          </a:p>
        </p:txBody>
      </p:sp>
      <p:sp>
        <p:nvSpPr>
          <p:cNvPr id="329732" name="Text Box 4"/>
          <p:cNvSpPr txBox="1"/>
          <p:nvPr/>
        </p:nvSpPr>
        <p:spPr>
          <a:xfrm>
            <a:off x="4832350" y="2565400"/>
            <a:ext cx="2481263" cy="822325"/>
          </a:xfrm>
          <a:prstGeom prst="rect">
            <a:avLst/>
          </a:prstGeom>
          <a:noFill/>
          <a:ln w="12700">
            <a:noFill/>
          </a:ln>
        </p:spPr>
        <p:txBody>
          <a:bodyPr anchor="t" anchorCtr="0">
            <a:spAutoFit/>
          </a:bodyPr>
          <a:lstStyle/>
          <a:p>
            <a:pPr eaLnBrk="0" hangingPunct="0">
              <a:spcBef>
                <a:spcPct val="50000"/>
              </a:spcBef>
            </a:pPr>
            <a:r>
              <a:rPr lang="en-US" altLang="zh-CN" sz="2400" dirty="0">
                <a:solidFill>
                  <a:srgbClr val="FF0066"/>
                </a:solidFill>
                <a:latin typeface="Arial" panose="020B0604020202020204" pitchFamily="34" charset="0"/>
              </a:rPr>
              <a:t>How about double?</a:t>
            </a:r>
            <a:r>
              <a:rPr lang="en-US" altLang="zh-CN" sz="1800" dirty="0">
                <a:solidFill>
                  <a:srgbClr val="006600"/>
                </a:solidFill>
                <a:latin typeface="Arial" panose="020B0604020202020204" pitchFamily="34" charset="0"/>
              </a:rPr>
              <a:t>  </a:t>
            </a:r>
            <a:endParaRPr lang="en-US" altLang="zh-CN" sz="1800" dirty="0">
              <a:solidFill>
                <a:srgbClr val="006600"/>
              </a:solidFill>
              <a:latin typeface="Arial" panose="020B0604020202020204" pitchFamily="34" charset="0"/>
              <a:ea typeface="Arial" panose="020B0604020202020204" pitchFamily="34" charset="0"/>
            </a:endParaRPr>
          </a:p>
        </p:txBody>
      </p:sp>
      <p:sp>
        <p:nvSpPr>
          <p:cNvPr id="329733" name="Text Box 5"/>
          <p:cNvSpPr txBox="1"/>
          <p:nvPr/>
        </p:nvSpPr>
        <p:spPr>
          <a:xfrm>
            <a:off x="4803775" y="3683000"/>
            <a:ext cx="2170113" cy="822325"/>
          </a:xfrm>
          <a:prstGeom prst="rect">
            <a:avLst/>
          </a:prstGeom>
          <a:noFill/>
          <a:ln w="12700">
            <a:noFill/>
          </a:ln>
        </p:spPr>
        <p:txBody>
          <a:bodyPr anchor="t" anchorCtr="0">
            <a:spAutoFit/>
          </a:bodyPr>
          <a:lstStyle/>
          <a:p>
            <a:pPr eaLnBrk="0" hangingPunct="0">
              <a:spcBef>
                <a:spcPct val="50000"/>
              </a:spcBef>
            </a:pPr>
            <a:r>
              <a:rPr lang="en-US" altLang="zh-CN" sz="2400" dirty="0">
                <a:solidFill>
                  <a:srgbClr val="FF0066"/>
                </a:solidFill>
                <a:latin typeface="Arial" panose="020B0604020202020204" pitchFamily="34" charset="0"/>
              </a:rPr>
              <a:t>How about double?</a:t>
            </a:r>
            <a:endParaRPr lang="en-US" altLang="zh-CN" sz="2400" dirty="0">
              <a:solidFill>
                <a:srgbClr val="FF0066"/>
              </a:solidFill>
              <a:latin typeface="Arial" panose="020B0604020202020204" pitchFamily="34" charset="0"/>
              <a:ea typeface="Arial" panose="020B0604020202020204" pitchFamily="34" charset="0"/>
            </a:endParaRPr>
          </a:p>
        </p:txBody>
      </p:sp>
      <p:sp>
        <p:nvSpPr>
          <p:cNvPr id="329734" name="Text Box 6"/>
          <p:cNvSpPr txBox="1"/>
          <p:nvPr/>
        </p:nvSpPr>
        <p:spPr>
          <a:xfrm>
            <a:off x="6837363" y="2717800"/>
            <a:ext cx="1349375" cy="457200"/>
          </a:xfrm>
          <a:prstGeom prst="rect">
            <a:avLst/>
          </a:prstGeom>
          <a:noFill/>
          <a:ln w="12700">
            <a:noFill/>
          </a:ln>
        </p:spPr>
        <p:txBody>
          <a:bodyPr anchor="t" anchorCtr="0">
            <a:spAutoFit/>
          </a:bodyPr>
          <a:lstStyle/>
          <a:p>
            <a:pPr eaLnBrk="0" hangingPunct="0">
              <a:spcBef>
                <a:spcPct val="50000"/>
              </a:spcBef>
            </a:pPr>
            <a:r>
              <a:rPr lang="en-US" altLang="zh-CN" sz="2400" dirty="0">
                <a:latin typeface="Arial" panose="020B0604020202020204" pitchFamily="34" charset="0"/>
              </a:rPr>
              <a:t>True!</a:t>
            </a:r>
            <a:endParaRPr lang="en-US" altLang="zh-CN" sz="2400" dirty="0">
              <a:latin typeface="Arial" panose="020B0604020202020204" pitchFamily="34" charset="0"/>
              <a:ea typeface="Arial" panose="020B0604020202020204" pitchFamily="34" charset="0"/>
            </a:endParaRPr>
          </a:p>
        </p:txBody>
      </p:sp>
      <p:sp>
        <p:nvSpPr>
          <p:cNvPr id="329735" name="Text Box 7"/>
          <p:cNvSpPr txBox="1"/>
          <p:nvPr/>
        </p:nvSpPr>
        <p:spPr>
          <a:xfrm>
            <a:off x="6677025" y="3632200"/>
            <a:ext cx="1787525" cy="822325"/>
          </a:xfrm>
          <a:prstGeom prst="rect">
            <a:avLst/>
          </a:prstGeom>
          <a:noFill/>
          <a:ln w="12700">
            <a:noFill/>
          </a:ln>
        </p:spPr>
        <p:txBody>
          <a:bodyPr anchor="t" anchorCtr="0">
            <a:spAutoFit/>
          </a:bodyPr>
          <a:lstStyle/>
          <a:p>
            <a:pPr eaLnBrk="0" hangingPunct="0">
              <a:spcBef>
                <a:spcPct val="50000"/>
              </a:spcBef>
            </a:pPr>
            <a:r>
              <a:rPr lang="en-US" altLang="zh-CN" sz="2400" dirty="0">
                <a:latin typeface="Arial" panose="020B0604020202020204" pitchFamily="34" charset="0"/>
              </a:rPr>
              <a:t>Not always true!</a:t>
            </a:r>
            <a:endParaRPr lang="en-US" altLang="zh-CN" sz="2400" dirty="0">
              <a:latin typeface="Arial" panose="020B0604020202020204" pitchFamily="34" charset="0"/>
              <a:ea typeface="Arial" panose="020B0604020202020204" pitchFamily="34" charset="0"/>
            </a:endParaRPr>
          </a:p>
        </p:txBody>
      </p:sp>
      <p:sp>
        <p:nvSpPr>
          <p:cNvPr id="329736" name="Rectangle 8"/>
          <p:cNvSpPr/>
          <p:nvPr/>
        </p:nvSpPr>
        <p:spPr>
          <a:xfrm>
            <a:off x="6607175" y="1373188"/>
            <a:ext cx="2386013" cy="457200"/>
          </a:xfrm>
          <a:prstGeom prst="rect">
            <a:avLst/>
          </a:prstGeom>
          <a:noFill/>
          <a:ln w="12700">
            <a:noFill/>
          </a:ln>
        </p:spPr>
        <p:txBody>
          <a:bodyPr wrap="none" anchor="t" anchorCtr="0">
            <a:spAutoFit/>
          </a:bodyPr>
          <a:lstStyle/>
          <a:p>
            <a:pPr lvl="1" indent="0" eaLnBrk="0" hangingPunct="0">
              <a:spcBef>
                <a:spcPct val="10000"/>
              </a:spcBef>
              <a:buSzPct val="100000"/>
            </a:pPr>
            <a:r>
              <a:rPr lang="zh-CN" altLang="en-US" sz="2400" dirty="0">
                <a:solidFill>
                  <a:srgbClr val="CC0000"/>
                </a:solidFill>
                <a:latin typeface="Times New Roman" panose="02020603050405020304" pitchFamily="18" charset="0"/>
                <a:ea typeface="宋体" panose="02010600030101010101" pitchFamily="2" charset="-122"/>
              </a:rPr>
              <a:t>约 </a:t>
            </a:r>
            <a:r>
              <a:rPr lang="en-US" altLang="zh-CN" sz="2400" dirty="0">
                <a:solidFill>
                  <a:srgbClr val="CC0000"/>
                </a:solidFill>
                <a:latin typeface="Times New Roman" panose="02020603050405020304" pitchFamily="18" charset="0"/>
              </a:rPr>
              <a:t>+3.4 </a:t>
            </a:r>
            <a:r>
              <a:rPr lang="en-US" altLang="zh-CN" sz="1800" dirty="0">
                <a:solidFill>
                  <a:srgbClr val="CC0000"/>
                </a:solidFill>
                <a:latin typeface="Tahoma" panose="020B0604030504040204" pitchFamily="34" charset="0"/>
              </a:rPr>
              <a:t>X </a:t>
            </a:r>
            <a:r>
              <a:rPr lang="en-US" altLang="zh-CN" sz="2400" dirty="0">
                <a:solidFill>
                  <a:srgbClr val="CC0000"/>
                </a:solidFill>
                <a:latin typeface="Times New Roman" panose="02020603050405020304" pitchFamily="18" charset="0"/>
              </a:rPr>
              <a:t>10</a:t>
            </a:r>
            <a:r>
              <a:rPr lang="en-US" altLang="zh-CN" sz="2400" baseline="30000" dirty="0">
                <a:solidFill>
                  <a:srgbClr val="CC0000"/>
                </a:solidFill>
                <a:latin typeface="Times New Roman" panose="02020603050405020304" pitchFamily="18" charset="0"/>
              </a:rPr>
              <a:t>38</a:t>
            </a:r>
            <a:endParaRPr lang="zh-CN" altLang="en-US" sz="2400" baseline="30000" dirty="0">
              <a:solidFill>
                <a:srgbClr val="CC0000"/>
              </a:solidFill>
              <a:latin typeface="Times New Roman" panose="02020603050405020304" pitchFamily="18" charset="0"/>
              <a:ea typeface="宋体" panose="02010600030101010101" pitchFamily="2" charset="-122"/>
            </a:endParaRPr>
          </a:p>
        </p:txBody>
      </p:sp>
      <p:sp>
        <p:nvSpPr>
          <p:cNvPr id="329737" name="Rectangle 9"/>
          <p:cNvSpPr/>
          <p:nvPr/>
        </p:nvSpPr>
        <p:spPr>
          <a:xfrm>
            <a:off x="3900488" y="1652588"/>
            <a:ext cx="2632075" cy="457200"/>
          </a:xfrm>
          <a:prstGeom prst="rect">
            <a:avLst/>
          </a:prstGeom>
          <a:noFill/>
          <a:ln w="12700">
            <a:noFill/>
          </a:ln>
        </p:spPr>
        <p:txBody>
          <a:bodyPr wrap="none" anchor="t" anchorCtr="0">
            <a:spAutoFit/>
          </a:bodyPr>
          <a:lstStyle/>
          <a:p>
            <a:pPr lvl="1" indent="0" eaLnBrk="0" hangingPunct="0">
              <a:spcBef>
                <a:spcPct val="10000"/>
              </a:spcBef>
              <a:buSzPct val="100000"/>
            </a:pPr>
            <a:r>
              <a:rPr lang="zh-CN" altLang="en-US" sz="2400" dirty="0">
                <a:solidFill>
                  <a:srgbClr val="CC0000"/>
                </a:solidFill>
                <a:latin typeface="Arial" panose="020B0604020202020204" pitchFamily="34" charset="0"/>
                <a:ea typeface="宋体" panose="02010600030101010101" pitchFamily="2" charset="-122"/>
              </a:rPr>
              <a:t>约 </a:t>
            </a:r>
            <a:r>
              <a:rPr lang="en-US" altLang="zh-CN" sz="2400" dirty="0">
                <a:solidFill>
                  <a:srgbClr val="CC0000"/>
                </a:solidFill>
                <a:latin typeface="Arial" panose="020B0604020202020204" pitchFamily="34" charset="0"/>
              </a:rPr>
              <a:t>+1.8 </a:t>
            </a:r>
            <a:r>
              <a:rPr lang="en-US" altLang="zh-CN" sz="1800" dirty="0">
                <a:solidFill>
                  <a:srgbClr val="CC0000"/>
                </a:solidFill>
                <a:latin typeface="Arial" panose="020B0604020202020204" pitchFamily="34" charset="0"/>
              </a:rPr>
              <a:t>X</a:t>
            </a:r>
            <a:r>
              <a:rPr lang="en-US" altLang="zh-CN" sz="2400" dirty="0">
                <a:solidFill>
                  <a:srgbClr val="CC0000"/>
                </a:solidFill>
                <a:latin typeface="Arial" panose="020B0604020202020204" pitchFamily="34" charset="0"/>
              </a:rPr>
              <a:t> 10</a:t>
            </a:r>
            <a:r>
              <a:rPr lang="en-US" altLang="zh-CN" sz="2400" baseline="30000" dirty="0">
                <a:solidFill>
                  <a:srgbClr val="CC0000"/>
                </a:solidFill>
                <a:latin typeface="Arial" panose="020B0604020202020204" pitchFamily="34" charset="0"/>
              </a:rPr>
              <a:t>308</a:t>
            </a:r>
            <a:endParaRPr lang="zh-CN" altLang="en-US" sz="2400" baseline="30000" dirty="0">
              <a:solidFill>
                <a:srgbClr val="CC0000"/>
              </a:solidFill>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29731">
                                            <p:txEl>
                                              <p:pRg st="1" end="1"/>
                                            </p:txEl>
                                          </p:spTgt>
                                        </p:tgtEl>
                                        <p:attrNameLst>
                                          <p:attrName>style.visibility</p:attrName>
                                        </p:attrNameLst>
                                      </p:cBhvr>
                                      <p:to>
                                        <p:strVal val="visible"/>
                                      </p:to>
                                    </p:set>
                                    <p:animEffect transition="in" filter="blinds(horizontal)">
                                      <p:cBhvr>
                                        <p:cTn id="7" dur="500"/>
                                        <p:tgtEl>
                                          <p:spTgt spid="32973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29736"/>
                                        </p:tgtEl>
                                        <p:attrNameLst>
                                          <p:attrName>style.visibility</p:attrName>
                                        </p:attrNameLst>
                                      </p:cBhvr>
                                      <p:to>
                                        <p:strVal val="visible"/>
                                      </p:to>
                                    </p:set>
                                    <p:animEffect transition="in" filter="blinds(horizontal)">
                                      <p:cBhvr>
                                        <p:cTn id="12" dur="500"/>
                                        <p:tgtEl>
                                          <p:spTgt spid="3297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29731">
                                            <p:txEl>
                                              <p:pRg st="2" end="2"/>
                                            </p:txEl>
                                          </p:spTgt>
                                        </p:tgtEl>
                                        <p:attrNameLst>
                                          <p:attrName>style.visibility</p:attrName>
                                        </p:attrNameLst>
                                      </p:cBhvr>
                                      <p:to>
                                        <p:strVal val="visible"/>
                                      </p:to>
                                    </p:set>
                                    <p:animEffect transition="in" filter="blinds(horizontal)">
                                      <p:cBhvr>
                                        <p:cTn id="17" dur="500"/>
                                        <p:tgtEl>
                                          <p:spTgt spid="32973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29737"/>
                                        </p:tgtEl>
                                        <p:attrNameLst>
                                          <p:attrName>style.visibility</p:attrName>
                                        </p:attrNameLst>
                                      </p:cBhvr>
                                      <p:to>
                                        <p:strVal val="visible"/>
                                      </p:to>
                                    </p:set>
                                    <p:animEffect transition="in" filter="blinds(horizontal)">
                                      <p:cBhvr>
                                        <p:cTn id="22" dur="500"/>
                                        <p:tgtEl>
                                          <p:spTgt spid="32973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29731">
                                            <p:txEl>
                                              <p:pRg st="3" end="3"/>
                                            </p:txEl>
                                          </p:spTgt>
                                        </p:tgtEl>
                                        <p:attrNameLst>
                                          <p:attrName>style.visibility</p:attrName>
                                        </p:attrNameLst>
                                      </p:cBhvr>
                                      <p:to>
                                        <p:strVal val="visible"/>
                                      </p:to>
                                    </p:set>
                                    <p:animEffect transition="in" filter="blinds(horizontal)">
                                      <p:cBhvr>
                                        <p:cTn id="27" dur="500"/>
                                        <p:tgtEl>
                                          <p:spTgt spid="329731">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29731">
                                            <p:txEl>
                                              <p:pRg st="4" end="4"/>
                                            </p:txEl>
                                          </p:spTgt>
                                        </p:tgtEl>
                                        <p:attrNameLst>
                                          <p:attrName>style.visibility</p:attrName>
                                        </p:attrNameLst>
                                      </p:cBhvr>
                                      <p:to>
                                        <p:strVal val="visible"/>
                                      </p:to>
                                    </p:set>
                                    <p:animEffect transition="in" filter="blinds(horizontal)">
                                      <p:cBhvr>
                                        <p:cTn id="32" dur="500"/>
                                        <p:tgtEl>
                                          <p:spTgt spid="329731">
                                            <p:txEl>
                                              <p:pRg st="4" end="4"/>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329731">
                                            <p:txEl>
                                              <p:pRg st="5" end="5"/>
                                            </p:txEl>
                                          </p:spTgt>
                                        </p:tgtEl>
                                        <p:attrNameLst>
                                          <p:attrName>style.visibility</p:attrName>
                                        </p:attrNameLst>
                                      </p:cBhvr>
                                      <p:to>
                                        <p:strVal val="visible"/>
                                      </p:to>
                                    </p:set>
                                    <p:animEffect transition="in" filter="blinds(horizontal)">
                                      <p:cBhvr>
                                        <p:cTn id="35" dur="500"/>
                                        <p:tgtEl>
                                          <p:spTgt spid="329731">
                                            <p:txEl>
                                              <p:pRg st="5" end="5"/>
                                            </p:txEl>
                                          </p:spTgt>
                                        </p:tgtEl>
                                      </p:cBhvr>
                                    </p:animEffect>
                                  </p:childTnLst>
                                </p:cTn>
                              </p:par>
                              <p:par>
                                <p:cTn id="36" presetID="3" presetClass="entr" presetSubtype="10" fill="hold" nodeType="withEffect">
                                  <p:stCondLst>
                                    <p:cond delay="0"/>
                                  </p:stCondLst>
                                  <p:childTnLst>
                                    <p:set>
                                      <p:cBhvr>
                                        <p:cTn id="37" dur="1" fill="hold">
                                          <p:stCondLst>
                                            <p:cond delay="0"/>
                                          </p:stCondLst>
                                        </p:cTn>
                                        <p:tgtEl>
                                          <p:spTgt spid="329731">
                                            <p:txEl>
                                              <p:pRg st="6" end="6"/>
                                            </p:txEl>
                                          </p:spTgt>
                                        </p:tgtEl>
                                        <p:attrNameLst>
                                          <p:attrName>style.visibility</p:attrName>
                                        </p:attrNameLst>
                                      </p:cBhvr>
                                      <p:to>
                                        <p:strVal val="visible"/>
                                      </p:to>
                                    </p:set>
                                    <p:animEffect transition="in" filter="blinds(horizontal)">
                                      <p:cBhvr>
                                        <p:cTn id="38" dur="500"/>
                                        <p:tgtEl>
                                          <p:spTgt spid="329731">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329732"/>
                                        </p:tgtEl>
                                        <p:attrNameLst>
                                          <p:attrName>style.visibility</p:attrName>
                                        </p:attrNameLst>
                                      </p:cBhvr>
                                      <p:to>
                                        <p:strVal val="visible"/>
                                      </p:to>
                                    </p:set>
                                    <p:animEffect transition="in" filter="blinds(horizontal)">
                                      <p:cBhvr>
                                        <p:cTn id="43" dur="500"/>
                                        <p:tgtEl>
                                          <p:spTgt spid="329732"/>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329734"/>
                                        </p:tgtEl>
                                        <p:attrNameLst>
                                          <p:attrName>style.visibility</p:attrName>
                                        </p:attrNameLst>
                                      </p:cBhvr>
                                      <p:to>
                                        <p:strVal val="visible"/>
                                      </p:to>
                                    </p:set>
                                    <p:animEffect transition="in" filter="blinds(horizontal)">
                                      <p:cBhvr>
                                        <p:cTn id="48" dur="500"/>
                                        <p:tgtEl>
                                          <p:spTgt spid="329734"/>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nodeType="clickEffect">
                                  <p:stCondLst>
                                    <p:cond delay="0"/>
                                  </p:stCondLst>
                                  <p:childTnLst>
                                    <p:set>
                                      <p:cBhvr>
                                        <p:cTn id="52" dur="1" fill="hold">
                                          <p:stCondLst>
                                            <p:cond delay="0"/>
                                          </p:stCondLst>
                                        </p:cTn>
                                        <p:tgtEl>
                                          <p:spTgt spid="329731">
                                            <p:txEl>
                                              <p:pRg st="7" end="7"/>
                                            </p:txEl>
                                          </p:spTgt>
                                        </p:tgtEl>
                                        <p:attrNameLst>
                                          <p:attrName>style.visibility</p:attrName>
                                        </p:attrNameLst>
                                      </p:cBhvr>
                                      <p:to>
                                        <p:strVal val="visible"/>
                                      </p:to>
                                    </p:set>
                                    <p:animEffect transition="in" filter="blinds(horizontal)">
                                      <p:cBhvr>
                                        <p:cTn id="53" dur="500"/>
                                        <p:tgtEl>
                                          <p:spTgt spid="329731">
                                            <p:txEl>
                                              <p:pRg st="7" end="7"/>
                                            </p:txEl>
                                          </p:spTgt>
                                        </p:tgtEl>
                                      </p:cBhvr>
                                    </p:animEffect>
                                  </p:childTnLst>
                                </p:cTn>
                              </p:par>
                              <p:par>
                                <p:cTn id="54" presetID="3" presetClass="entr" presetSubtype="10" fill="hold" nodeType="withEffect">
                                  <p:stCondLst>
                                    <p:cond delay="0"/>
                                  </p:stCondLst>
                                  <p:childTnLst>
                                    <p:set>
                                      <p:cBhvr>
                                        <p:cTn id="55" dur="1" fill="hold">
                                          <p:stCondLst>
                                            <p:cond delay="0"/>
                                          </p:stCondLst>
                                        </p:cTn>
                                        <p:tgtEl>
                                          <p:spTgt spid="329731">
                                            <p:txEl>
                                              <p:pRg st="8" end="8"/>
                                            </p:txEl>
                                          </p:spTgt>
                                        </p:tgtEl>
                                        <p:attrNameLst>
                                          <p:attrName>style.visibility</p:attrName>
                                        </p:attrNameLst>
                                      </p:cBhvr>
                                      <p:to>
                                        <p:strVal val="visible"/>
                                      </p:to>
                                    </p:set>
                                    <p:animEffect transition="in" filter="blinds(horizontal)">
                                      <p:cBhvr>
                                        <p:cTn id="56" dur="500"/>
                                        <p:tgtEl>
                                          <p:spTgt spid="329731">
                                            <p:txEl>
                                              <p:pRg st="8" end="8"/>
                                            </p:txEl>
                                          </p:spTgt>
                                        </p:tgtEl>
                                      </p:cBhvr>
                                    </p:animEffect>
                                  </p:childTnLst>
                                </p:cTn>
                              </p:par>
                              <p:par>
                                <p:cTn id="57" presetID="3" presetClass="entr" presetSubtype="10" fill="hold" nodeType="withEffect">
                                  <p:stCondLst>
                                    <p:cond delay="0"/>
                                  </p:stCondLst>
                                  <p:childTnLst>
                                    <p:set>
                                      <p:cBhvr>
                                        <p:cTn id="58" dur="1" fill="hold">
                                          <p:stCondLst>
                                            <p:cond delay="0"/>
                                          </p:stCondLst>
                                        </p:cTn>
                                        <p:tgtEl>
                                          <p:spTgt spid="329731">
                                            <p:txEl>
                                              <p:pRg st="9" end="9"/>
                                            </p:txEl>
                                          </p:spTgt>
                                        </p:tgtEl>
                                        <p:attrNameLst>
                                          <p:attrName>style.visibility</p:attrName>
                                        </p:attrNameLst>
                                      </p:cBhvr>
                                      <p:to>
                                        <p:strVal val="visible"/>
                                      </p:to>
                                    </p:set>
                                    <p:animEffect transition="in" filter="blinds(horizontal)">
                                      <p:cBhvr>
                                        <p:cTn id="59" dur="500"/>
                                        <p:tgtEl>
                                          <p:spTgt spid="329731">
                                            <p:txEl>
                                              <p:pRg st="9" end="9"/>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3" presetClass="entr" presetSubtype="10" fill="hold" grpId="0" nodeType="clickEffect">
                                  <p:stCondLst>
                                    <p:cond delay="0"/>
                                  </p:stCondLst>
                                  <p:childTnLst>
                                    <p:set>
                                      <p:cBhvr>
                                        <p:cTn id="63" dur="1" fill="hold">
                                          <p:stCondLst>
                                            <p:cond delay="0"/>
                                          </p:stCondLst>
                                        </p:cTn>
                                        <p:tgtEl>
                                          <p:spTgt spid="329733"/>
                                        </p:tgtEl>
                                        <p:attrNameLst>
                                          <p:attrName>style.visibility</p:attrName>
                                        </p:attrNameLst>
                                      </p:cBhvr>
                                      <p:to>
                                        <p:strVal val="visible"/>
                                      </p:to>
                                    </p:set>
                                    <p:animEffect transition="in" filter="blinds(horizontal)">
                                      <p:cBhvr>
                                        <p:cTn id="64" dur="500"/>
                                        <p:tgtEl>
                                          <p:spTgt spid="329733"/>
                                        </p:tgtEl>
                                      </p:cBhvr>
                                    </p:animEffect>
                                  </p:childTnLst>
                                </p:cTn>
                              </p:par>
                            </p:childTnLst>
                          </p:cTn>
                        </p:par>
                      </p:childTnLst>
                    </p:cTn>
                  </p:par>
                  <p:par>
                    <p:cTn id="65" fill="hold">
                      <p:stCondLst>
                        <p:cond delay="indefinite"/>
                      </p:stCondLst>
                      <p:childTnLst>
                        <p:par>
                          <p:cTn id="66" fill="hold">
                            <p:stCondLst>
                              <p:cond delay="0"/>
                            </p:stCondLst>
                            <p:childTnLst>
                              <p:par>
                                <p:cTn id="67" presetID="3" presetClass="entr" presetSubtype="10" fill="hold" grpId="0" nodeType="clickEffect">
                                  <p:stCondLst>
                                    <p:cond delay="0"/>
                                  </p:stCondLst>
                                  <p:childTnLst>
                                    <p:set>
                                      <p:cBhvr>
                                        <p:cTn id="68" dur="1" fill="hold">
                                          <p:stCondLst>
                                            <p:cond delay="0"/>
                                          </p:stCondLst>
                                        </p:cTn>
                                        <p:tgtEl>
                                          <p:spTgt spid="329735"/>
                                        </p:tgtEl>
                                        <p:attrNameLst>
                                          <p:attrName>style.visibility</p:attrName>
                                        </p:attrNameLst>
                                      </p:cBhvr>
                                      <p:to>
                                        <p:strVal val="visible"/>
                                      </p:to>
                                    </p:set>
                                    <p:animEffect transition="in" filter="blinds(horizontal)">
                                      <p:cBhvr>
                                        <p:cTn id="69" dur="500"/>
                                        <p:tgtEl>
                                          <p:spTgt spid="329735"/>
                                        </p:tgtEl>
                                      </p:cBhvr>
                                    </p:animEffect>
                                  </p:childTnLst>
                                </p:cTn>
                              </p:par>
                            </p:childTnLst>
                          </p:cTn>
                        </p:par>
                      </p:childTnLst>
                    </p:cTn>
                  </p:par>
                  <p:par>
                    <p:cTn id="70" fill="hold">
                      <p:stCondLst>
                        <p:cond delay="indefinite"/>
                      </p:stCondLst>
                      <p:childTnLst>
                        <p:par>
                          <p:cTn id="71" fill="hold">
                            <p:stCondLst>
                              <p:cond delay="0"/>
                            </p:stCondLst>
                            <p:childTnLst>
                              <p:par>
                                <p:cTn id="72" presetID="3" presetClass="entr" presetSubtype="10" fill="hold" nodeType="clickEffect">
                                  <p:stCondLst>
                                    <p:cond delay="0"/>
                                  </p:stCondLst>
                                  <p:childTnLst>
                                    <p:set>
                                      <p:cBhvr>
                                        <p:cTn id="73" dur="1" fill="hold">
                                          <p:stCondLst>
                                            <p:cond delay="0"/>
                                          </p:stCondLst>
                                        </p:cTn>
                                        <p:tgtEl>
                                          <p:spTgt spid="329731">
                                            <p:txEl>
                                              <p:pRg st="10" end="10"/>
                                            </p:txEl>
                                          </p:spTgt>
                                        </p:tgtEl>
                                        <p:attrNameLst>
                                          <p:attrName>style.visibility</p:attrName>
                                        </p:attrNameLst>
                                      </p:cBhvr>
                                      <p:to>
                                        <p:strVal val="visible"/>
                                      </p:to>
                                    </p:set>
                                    <p:animEffect transition="in" filter="blinds(horizontal)">
                                      <p:cBhvr>
                                        <p:cTn id="74" dur="500"/>
                                        <p:tgtEl>
                                          <p:spTgt spid="329731">
                                            <p:txEl>
                                              <p:pRg st="10" end="10"/>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3" presetClass="entr" presetSubtype="10" fill="hold" nodeType="clickEffect">
                                  <p:stCondLst>
                                    <p:cond delay="0"/>
                                  </p:stCondLst>
                                  <p:childTnLst>
                                    <p:set>
                                      <p:cBhvr>
                                        <p:cTn id="78" dur="1" fill="hold">
                                          <p:stCondLst>
                                            <p:cond delay="0"/>
                                          </p:stCondLst>
                                        </p:cTn>
                                        <p:tgtEl>
                                          <p:spTgt spid="329731">
                                            <p:txEl>
                                              <p:pRg st="11" end="11"/>
                                            </p:txEl>
                                          </p:spTgt>
                                        </p:tgtEl>
                                        <p:attrNameLst>
                                          <p:attrName>style.visibility</p:attrName>
                                        </p:attrNameLst>
                                      </p:cBhvr>
                                      <p:to>
                                        <p:strVal val="visible"/>
                                      </p:to>
                                    </p:set>
                                    <p:animEffect transition="in" filter="blinds(horizontal)">
                                      <p:cBhvr>
                                        <p:cTn id="79" dur="500"/>
                                        <p:tgtEl>
                                          <p:spTgt spid="329731">
                                            <p:txEl>
                                              <p:pRg st="11" end="11"/>
                                            </p:txEl>
                                          </p:spTgt>
                                        </p:tgtEl>
                                      </p:cBhvr>
                                    </p:animEffect>
                                  </p:childTnLst>
                                </p:cTn>
                              </p:par>
                            </p:childTnLst>
                          </p:cTn>
                        </p:par>
                      </p:childTnLst>
                    </p:cTn>
                  </p:par>
                  <p:par>
                    <p:cTn id="80" fill="hold">
                      <p:stCondLst>
                        <p:cond delay="indefinite"/>
                      </p:stCondLst>
                      <p:childTnLst>
                        <p:par>
                          <p:cTn id="81" fill="hold">
                            <p:stCondLst>
                              <p:cond delay="0"/>
                            </p:stCondLst>
                            <p:childTnLst>
                              <p:par>
                                <p:cTn id="82" presetID="3" presetClass="entr" presetSubtype="10" fill="hold" nodeType="clickEffect">
                                  <p:stCondLst>
                                    <p:cond delay="0"/>
                                  </p:stCondLst>
                                  <p:childTnLst>
                                    <p:set>
                                      <p:cBhvr>
                                        <p:cTn id="83" dur="1" fill="hold">
                                          <p:stCondLst>
                                            <p:cond delay="0"/>
                                          </p:stCondLst>
                                        </p:cTn>
                                        <p:tgtEl>
                                          <p:spTgt spid="329731">
                                            <p:txEl>
                                              <p:pRg st="12" end="12"/>
                                            </p:txEl>
                                          </p:spTgt>
                                        </p:tgtEl>
                                        <p:attrNameLst>
                                          <p:attrName>style.visibility</p:attrName>
                                        </p:attrNameLst>
                                      </p:cBhvr>
                                      <p:to>
                                        <p:strVal val="visible"/>
                                      </p:to>
                                    </p:set>
                                    <p:animEffect transition="in" filter="blinds(horizontal)">
                                      <p:cBhvr>
                                        <p:cTn id="84" dur="500"/>
                                        <p:tgtEl>
                                          <p:spTgt spid="329731">
                                            <p:txEl>
                                              <p:pRg st="12" end="12"/>
                                            </p:txEl>
                                          </p:spTgt>
                                        </p:tgtEl>
                                      </p:cBhvr>
                                    </p:animEffect>
                                  </p:childTnLst>
                                </p:cTn>
                              </p:par>
                            </p:childTnLst>
                          </p:cTn>
                        </p:par>
                      </p:childTnLst>
                    </p:cTn>
                  </p:par>
                  <p:par>
                    <p:cTn id="85" fill="hold">
                      <p:stCondLst>
                        <p:cond delay="indefinite"/>
                      </p:stCondLst>
                      <p:childTnLst>
                        <p:par>
                          <p:cTn id="86" fill="hold">
                            <p:stCondLst>
                              <p:cond delay="0"/>
                            </p:stCondLst>
                            <p:childTnLst>
                              <p:par>
                                <p:cTn id="87" presetID="3" presetClass="entr" presetSubtype="10" fill="hold" nodeType="clickEffect">
                                  <p:stCondLst>
                                    <p:cond delay="0"/>
                                  </p:stCondLst>
                                  <p:childTnLst>
                                    <p:set>
                                      <p:cBhvr>
                                        <p:cTn id="88" dur="1" fill="hold">
                                          <p:stCondLst>
                                            <p:cond delay="0"/>
                                          </p:stCondLst>
                                        </p:cTn>
                                        <p:tgtEl>
                                          <p:spTgt spid="329731">
                                            <p:txEl>
                                              <p:pRg st="13" end="13"/>
                                            </p:txEl>
                                          </p:spTgt>
                                        </p:tgtEl>
                                        <p:attrNameLst>
                                          <p:attrName>style.visibility</p:attrName>
                                        </p:attrNameLst>
                                      </p:cBhvr>
                                      <p:to>
                                        <p:strVal val="visible"/>
                                      </p:to>
                                    </p:set>
                                    <p:animEffect transition="in" filter="blinds(horizontal)">
                                      <p:cBhvr>
                                        <p:cTn id="89" dur="500"/>
                                        <p:tgtEl>
                                          <p:spTgt spid="329731">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9732" grpId="0"/>
      <p:bldP spid="329733" grpId="0"/>
      <p:bldP spid="329734" grpId="0"/>
      <p:bldP spid="329735" grpId="0"/>
      <p:bldP spid="329736" grpId="0"/>
      <p:bldP spid="329737"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3" name="Rectangle 2"/>
          <p:cNvSpPr>
            <a:spLocks noGrp="1"/>
          </p:cNvSpPr>
          <p:nvPr>
            <p:ph type="title"/>
          </p:nvPr>
        </p:nvSpPr>
        <p:spPr>
          <a:xfrm>
            <a:off x="484188" y="177800"/>
            <a:ext cx="8229600" cy="533400"/>
          </a:xfrm>
        </p:spPr>
        <p:txBody>
          <a:bodyPr vert="horz" wrap="square" lIns="63500" tIns="25400" rIns="63500" bIns="25400" anchor="t" anchorCtr="0">
            <a:spAutoFit/>
          </a:bodyPr>
          <a:lstStyle/>
          <a:p>
            <a:pPr algn="ctr">
              <a:buNone/>
            </a:pPr>
            <a:r>
              <a:rPr lang="zh-CN" altLang="en-US" sz="3600" dirty="0">
                <a:solidFill>
                  <a:srgbClr val="CC3300"/>
                </a:solidFill>
              </a:rPr>
              <a:t>浮点数舍入举例</a:t>
            </a:r>
          </a:p>
        </p:txBody>
      </p:sp>
      <p:sp>
        <p:nvSpPr>
          <p:cNvPr id="146434" name="Rectangle 3"/>
          <p:cNvSpPr/>
          <p:nvPr/>
        </p:nvSpPr>
        <p:spPr>
          <a:xfrm>
            <a:off x="385763" y="839788"/>
            <a:ext cx="8661400" cy="4581525"/>
          </a:xfrm>
          <a:prstGeom prst="rect">
            <a:avLst/>
          </a:prstGeom>
          <a:noFill/>
          <a:ln w="9525">
            <a:noFill/>
          </a:ln>
        </p:spPr>
        <p:txBody>
          <a:bodyPr wrap="none" lIns="0" tIns="0" rIns="0" bIns="0" anchor="ctr" anchorCtr="0">
            <a:spAutoFit/>
          </a:bodyPr>
          <a:lstStyle/>
          <a:p>
            <a:pPr eaLnBrk="0" hangingPunct="0">
              <a:lnSpc>
                <a:spcPct val="105000"/>
              </a:lnSpc>
              <a:buSzTx/>
            </a:pPr>
            <a:r>
              <a:rPr lang="zh-CN" altLang="en-US" sz="2200" dirty="0">
                <a:latin typeface="微软雅黑" panose="020B0503020204020204" pitchFamily="34" charset="-122"/>
                <a:ea typeface="微软雅黑" panose="020B0503020204020204" pitchFamily="34" charset="-122"/>
              </a:rPr>
              <a:t>例：将同一实数分别赋值给单精度和双精度类型变量，然后打印输出。</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#include &lt;stdio.h&gt;</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main()</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 	float a;</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	double b;</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	a = 123456.789e4;</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	b = 123456.789e4;</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	printf(“%f/n%f/n”,a,b);</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a:t>
            </a:r>
          </a:p>
          <a:p>
            <a:pPr eaLnBrk="0" hangingPunct="0">
              <a:lnSpc>
                <a:spcPct val="105000"/>
              </a:lnSpc>
              <a:buSzTx/>
            </a:pPr>
            <a:r>
              <a:rPr lang="zh-CN" altLang="en-US" sz="2200" dirty="0">
                <a:latin typeface="微软雅黑" panose="020B0503020204020204" pitchFamily="34" charset="-122"/>
                <a:ea typeface="微软雅黑" panose="020B0503020204020204" pitchFamily="34" charset="-122"/>
              </a:rPr>
              <a:t>运行结果如下：</a:t>
            </a:r>
          </a:p>
          <a:p>
            <a:pPr eaLnBrk="0" hangingPunct="0">
              <a:lnSpc>
                <a:spcPct val="105000"/>
              </a:lnSpc>
              <a:buSzTx/>
            </a:pP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1234567936.000000</a:t>
            </a:r>
          </a:p>
          <a:p>
            <a:pPr eaLnBrk="0" hangingPunct="0">
              <a:lnSpc>
                <a:spcPct val="105000"/>
              </a:lnSpc>
              <a:buSzTx/>
            </a:pPr>
            <a:r>
              <a:rPr lang="en-US" altLang="zh-CN" sz="2200" dirty="0">
                <a:latin typeface="微软雅黑" panose="020B0503020204020204" pitchFamily="34" charset="-122"/>
                <a:ea typeface="微软雅黑" panose="020B0503020204020204" pitchFamily="34" charset="-122"/>
              </a:rPr>
              <a:t>	1234567890.000000</a:t>
            </a:r>
          </a:p>
        </p:txBody>
      </p:sp>
      <p:sp>
        <p:nvSpPr>
          <p:cNvPr id="751620" name="Rectangle 4"/>
          <p:cNvSpPr/>
          <p:nvPr/>
        </p:nvSpPr>
        <p:spPr>
          <a:xfrm>
            <a:off x="385763" y="5678488"/>
            <a:ext cx="5626100" cy="669925"/>
          </a:xfrm>
          <a:prstGeom prst="rect">
            <a:avLst/>
          </a:prstGeom>
          <a:noFill/>
          <a:ln w="9525">
            <a:noFill/>
          </a:ln>
        </p:spPr>
        <p:txBody>
          <a:bodyPr lIns="0" tIns="0" rIns="0" bIns="0" anchor="ctr" anchorCtr="0">
            <a:spAutoFit/>
          </a:bodyPr>
          <a:lstStyle/>
          <a:p>
            <a:pPr eaLnBrk="0" fontAlgn="ctr" hangingPunct="0">
              <a:buSzTx/>
            </a:pPr>
            <a:r>
              <a:rPr lang="zh-CN" altLang="en-US" sz="2200" dirty="0">
                <a:solidFill>
                  <a:srgbClr val="FF3300"/>
                </a:solidFill>
                <a:latin typeface="微软雅黑" panose="020B0503020204020204" pitchFamily="34" charset="-122"/>
                <a:ea typeface="微软雅黑" panose="020B0503020204020204" pitchFamily="34" charset="-122"/>
              </a:rPr>
              <a:t>问题：为什么同一个实数赋值给</a:t>
            </a:r>
            <a:r>
              <a:rPr lang="en-US" altLang="zh-CN" sz="2200" dirty="0">
                <a:solidFill>
                  <a:srgbClr val="FF3300"/>
                </a:solidFill>
                <a:latin typeface="微软雅黑" panose="020B0503020204020204" pitchFamily="34" charset="-122"/>
                <a:ea typeface="微软雅黑" panose="020B0503020204020204" pitchFamily="34" charset="-122"/>
              </a:rPr>
              <a:t>float</a:t>
            </a:r>
            <a:r>
              <a:rPr lang="zh-CN" altLang="en-US" sz="2200" dirty="0">
                <a:solidFill>
                  <a:srgbClr val="FF3300"/>
                </a:solidFill>
                <a:latin typeface="微软雅黑" panose="020B0503020204020204" pitchFamily="34" charset="-122"/>
                <a:ea typeface="微软雅黑" panose="020B0503020204020204" pitchFamily="34" charset="-122"/>
              </a:rPr>
              <a:t>型变量和</a:t>
            </a:r>
            <a:r>
              <a:rPr lang="en-US" altLang="zh-CN" sz="2200" dirty="0">
                <a:solidFill>
                  <a:srgbClr val="FF3300"/>
                </a:solidFill>
                <a:latin typeface="微软雅黑" panose="020B0503020204020204" pitchFamily="34" charset="-122"/>
                <a:ea typeface="微软雅黑" panose="020B0503020204020204" pitchFamily="34" charset="-122"/>
              </a:rPr>
              <a:t>double</a:t>
            </a:r>
            <a:r>
              <a:rPr lang="zh-CN" altLang="en-US" sz="2200" dirty="0">
                <a:solidFill>
                  <a:srgbClr val="FF3300"/>
                </a:solidFill>
                <a:latin typeface="微软雅黑" panose="020B0503020204020204" pitchFamily="34" charset="-122"/>
                <a:ea typeface="微软雅黑" panose="020B0503020204020204" pitchFamily="34" charset="-122"/>
              </a:rPr>
              <a:t>型变量，输出结果会有所不同呢？</a:t>
            </a:r>
          </a:p>
        </p:txBody>
      </p:sp>
      <p:sp>
        <p:nvSpPr>
          <p:cNvPr id="751621" name="Rectangle 5"/>
          <p:cNvSpPr/>
          <p:nvPr/>
        </p:nvSpPr>
        <p:spPr>
          <a:xfrm>
            <a:off x="4887913" y="1687513"/>
            <a:ext cx="3916362" cy="1768475"/>
          </a:xfrm>
          <a:prstGeom prst="rect">
            <a:avLst/>
          </a:prstGeom>
          <a:noFill/>
          <a:ln w="9525">
            <a:noFill/>
          </a:ln>
        </p:spPr>
        <p:txBody>
          <a:bodyPr anchor="ctr" anchorCtr="0">
            <a:spAutoFit/>
          </a:bodyPr>
          <a:lstStyle/>
          <a:p>
            <a:pPr eaLnBrk="0" hangingPunct="0">
              <a:lnSpc>
                <a:spcPct val="125000"/>
              </a:lnSpc>
              <a:buSzTx/>
            </a:pPr>
            <a:r>
              <a:rPr lang="zh-CN" altLang="en-US" sz="2200" dirty="0">
                <a:solidFill>
                  <a:srgbClr val="3333CC"/>
                </a:solidFill>
                <a:latin typeface="微软雅黑" panose="020B0503020204020204" pitchFamily="34" charset="-122"/>
                <a:ea typeface="微软雅黑" panose="020B0503020204020204" pitchFamily="34" charset="-122"/>
              </a:rPr>
              <a:t>为什么</a:t>
            </a:r>
            <a:r>
              <a:rPr lang="en-US" altLang="zh-CN" sz="2200" dirty="0">
                <a:solidFill>
                  <a:srgbClr val="3333CC"/>
                </a:solidFill>
                <a:latin typeface="微软雅黑" panose="020B0503020204020204" pitchFamily="34" charset="-122"/>
                <a:ea typeface="微软雅黑" panose="020B0503020204020204" pitchFamily="34" charset="-122"/>
              </a:rPr>
              <a:t>float</a:t>
            </a:r>
            <a:r>
              <a:rPr lang="zh-CN" altLang="en-US" sz="2200" dirty="0">
                <a:solidFill>
                  <a:srgbClr val="3333CC"/>
                </a:solidFill>
                <a:latin typeface="微软雅黑" panose="020B0503020204020204" pitchFamily="34" charset="-122"/>
                <a:ea typeface="微软雅黑" panose="020B0503020204020204" pitchFamily="34" charset="-122"/>
              </a:rPr>
              <a:t>情况下输出的结果会比原来的大？这到底有没有根本性原因还是随机发生的？为什么会出现这样的情况？</a:t>
            </a:r>
          </a:p>
        </p:txBody>
      </p:sp>
      <p:sp>
        <p:nvSpPr>
          <p:cNvPr id="751622" name="Text Box 6"/>
          <p:cNvSpPr txBox="1"/>
          <p:nvPr/>
        </p:nvSpPr>
        <p:spPr>
          <a:xfrm>
            <a:off x="5562600" y="3654425"/>
            <a:ext cx="3151188" cy="1766888"/>
          </a:xfrm>
          <a:prstGeom prst="rect">
            <a:avLst/>
          </a:prstGeom>
          <a:noFill/>
          <a:ln w="9525">
            <a:noFill/>
          </a:ln>
        </p:spPr>
        <p:txBody>
          <a:bodyPr anchor="t" anchorCtr="0">
            <a:spAutoFit/>
          </a:bodyPr>
          <a:lstStyle/>
          <a:p>
            <a:pPr>
              <a:spcBef>
                <a:spcPct val="50000"/>
              </a:spcBef>
              <a:buSzTx/>
            </a:pPr>
            <a:r>
              <a:rPr lang="en-US" altLang="zh-CN" sz="2200" dirty="0">
                <a:latin typeface="微软雅黑" panose="020B0503020204020204" pitchFamily="34" charset="-122"/>
                <a:ea typeface="微软雅黑" panose="020B0503020204020204" pitchFamily="34" charset="-122"/>
              </a:rPr>
              <a:t>float</a:t>
            </a:r>
            <a:r>
              <a:rPr lang="zh-CN" altLang="en-US" sz="2200" dirty="0">
                <a:latin typeface="微软雅黑" panose="020B0503020204020204" pitchFamily="34" charset="-122"/>
                <a:ea typeface="微软雅黑" panose="020B0503020204020204" pitchFamily="34" charset="-122"/>
              </a:rPr>
              <a:t>可精确表示</a:t>
            </a:r>
            <a:r>
              <a:rPr lang="en-US" altLang="zh-CN" sz="2200" dirty="0">
                <a:latin typeface="微软雅黑" panose="020B0503020204020204" pitchFamily="34" charset="-122"/>
                <a:ea typeface="微软雅黑" panose="020B0503020204020204" pitchFamily="34" charset="-122"/>
              </a:rPr>
              <a:t>7</a:t>
            </a:r>
            <a:r>
              <a:rPr lang="zh-CN" altLang="en-US" sz="2200" dirty="0">
                <a:latin typeface="微软雅黑" panose="020B0503020204020204" pitchFamily="34" charset="-122"/>
                <a:ea typeface="微软雅黑" panose="020B0503020204020204" pitchFamily="34" charset="-122"/>
              </a:rPr>
              <a:t>个十进制有效数位，后面的数位是舍入后的结果，舍入后的值可能会更大，也可能更小</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51620"/>
                                        </p:tgtEl>
                                        <p:attrNameLst>
                                          <p:attrName>style.visibility</p:attrName>
                                        </p:attrNameLst>
                                      </p:cBhvr>
                                      <p:to>
                                        <p:strVal val="visible"/>
                                      </p:to>
                                    </p:set>
                                    <p:animEffect transition="in" filter="blinds(horizontal)">
                                      <p:cBhvr>
                                        <p:cTn id="7" dur="500"/>
                                        <p:tgtEl>
                                          <p:spTgt spid="75162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51621"/>
                                        </p:tgtEl>
                                        <p:attrNameLst>
                                          <p:attrName>style.visibility</p:attrName>
                                        </p:attrNameLst>
                                      </p:cBhvr>
                                      <p:to>
                                        <p:strVal val="visible"/>
                                      </p:to>
                                    </p:set>
                                    <p:animEffect transition="in" filter="blinds(horizontal)">
                                      <p:cBhvr>
                                        <p:cTn id="12" dur="500"/>
                                        <p:tgtEl>
                                          <p:spTgt spid="75162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51622"/>
                                        </p:tgtEl>
                                        <p:attrNameLst>
                                          <p:attrName>style.visibility</p:attrName>
                                        </p:attrNameLst>
                                      </p:cBhvr>
                                      <p:to>
                                        <p:strVal val="visible"/>
                                      </p:to>
                                    </p:set>
                                    <p:animEffect transition="in" filter="blinds(horizontal)">
                                      <p:cBhvr>
                                        <p:cTn id="17" dur="500"/>
                                        <p:tgtEl>
                                          <p:spTgt spid="7516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1620" grpId="0"/>
      <p:bldP spid="751621" grpId="0"/>
      <p:bldP spid="751622"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6" name="Rectangle 2"/>
          <p:cNvSpPr>
            <a:spLocks noGrp="1"/>
          </p:cNvSpPr>
          <p:nvPr>
            <p:ph idx="1"/>
          </p:nvPr>
        </p:nvSpPr>
        <p:spPr>
          <a:xfrm>
            <a:off x="330200" y="812800"/>
            <a:ext cx="8640763" cy="5683250"/>
          </a:xfrm>
        </p:spPr>
        <p:txBody>
          <a:bodyPr vert="horz" wrap="square" lIns="63500" tIns="25400" rIns="63500" bIns="25400" anchor="t" anchorCtr="0">
            <a:spAutoFit/>
          </a:bodyPr>
          <a:lstStyle/>
          <a:p>
            <a:pPr marL="342900" indent="-342900" algn="just"/>
            <a:r>
              <a:rPr lang="zh-CN" altLang="en-US" sz="2000" dirty="0">
                <a:ea typeface="黑体" panose="02010609060101010101" pitchFamily="49" charset="-122"/>
              </a:rPr>
              <a:t>编码思想</a:t>
            </a:r>
            <a:r>
              <a:rPr lang="en-US" altLang="zh-CN" sz="2000" dirty="0">
                <a:ea typeface="黑体" panose="02010609060101010101" pitchFamily="49" charset="-122"/>
              </a:rPr>
              <a:t>: </a:t>
            </a:r>
            <a:r>
              <a:rPr lang="zh-CN" altLang="en-US" sz="2000" dirty="0">
                <a:solidFill>
                  <a:srgbClr val="008000"/>
                </a:solidFill>
                <a:ea typeface="黑体" panose="02010609060101010101" pitchFamily="49" charset="-122"/>
              </a:rPr>
              <a:t> 每个十进数位至少有4位二进制表示。而4位二进制位可组合成16种状态，去掉10种状态后还有6种冗余状态。</a:t>
            </a:r>
            <a:endParaRPr lang="zh-CN" altLang="en-US" sz="2000" dirty="0">
              <a:ea typeface="黑体" panose="02010609060101010101" pitchFamily="49" charset="-122"/>
            </a:endParaRPr>
          </a:p>
          <a:p>
            <a:pPr marL="342900" indent="-342900" algn="just"/>
            <a:r>
              <a:rPr lang="zh-CN" altLang="en-US" sz="2000" dirty="0">
                <a:ea typeface="黑体" panose="02010609060101010101" pitchFamily="49" charset="-122"/>
              </a:rPr>
              <a:t>编码方案</a:t>
            </a:r>
          </a:p>
          <a:p>
            <a:pPr marL="742950" lvl="1" indent="-285750" algn="just">
              <a:buNone/>
            </a:pPr>
            <a:r>
              <a:rPr lang="zh-CN" altLang="en-US" dirty="0">
                <a:ea typeface="黑体" panose="02010609060101010101" pitchFamily="49" charset="-122"/>
              </a:rPr>
              <a:t>1． 十进制有权码</a:t>
            </a:r>
          </a:p>
          <a:p>
            <a:pPr marL="1143000" lvl="2" indent="-228600"/>
            <a:r>
              <a:rPr lang="zh-CN" altLang="en-US" sz="2000" dirty="0">
                <a:ea typeface="黑体" panose="02010609060101010101" pitchFamily="49" charset="-122"/>
              </a:rPr>
              <a:t>每个十进制数字的</a:t>
            </a:r>
            <a:r>
              <a:rPr lang="en-US" altLang="zh-CN" sz="2000" dirty="0">
                <a:ea typeface="黑体" panose="02010609060101010101" pitchFamily="49" charset="-122"/>
              </a:rPr>
              <a:t>4</a:t>
            </a:r>
            <a:r>
              <a:rPr lang="zh-CN" altLang="en-US" sz="2000" dirty="0">
                <a:ea typeface="黑体" panose="02010609060101010101" pitchFamily="49" charset="-122"/>
              </a:rPr>
              <a:t>个二进制位（称为基2码）都有确定的权。</a:t>
            </a:r>
            <a:r>
              <a:rPr lang="zh-CN" altLang="en-US" sz="2000" dirty="0">
                <a:solidFill>
                  <a:srgbClr val="FF0000"/>
                </a:solidFill>
                <a:ea typeface="黑体" panose="02010609060101010101" pitchFamily="49" charset="-122"/>
              </a:rPr>
              <a:t>8421码是最常用的十进制有权码。也称自然</a:t>
            </a:r>
            <a:r>
              <a:rPr lang="en-US" altLang="zh-CN" sz="2000" dirty="0">
                <a:solidFill>
                  <a:srgbClr val="FF0000"/>
                </a:solidFill>
                <a:ea typeface="黑体" panose="02010609060101010101" pitchFamily="49" charset="-122"/>
              </a:rPr>
              <a:t>BCD</a:t>
            </a:r>
            <a:r>
              <a:rPr lang="zh-CN" altLang="en-US" sz="2000" dirty="0">
                <a:solidFill>
                  <a:srgbClr val="FF0000"/>
                </a:solidFill>
                <a:ea typeface="黑体" panose="02010609060101010101" pitchFamily="49" charset="-122"/>
              </a:rPr>
              <a:t>（</a:t>
            </a:r>
            <a:r>
              <a:rPr lang="en-US" altLang="zh-CN" sz="2000" dirty="0">
                <a:solidFill>
                  <a:srgbClr val="FF0000"/>
                </a:solidFill>
                <a:ea typeface="黑体" panose="02010609060101010101" pitchFamily="49" charset="-122"/>
              </a:rPr>
              <a:t>NBCD</a:t>
            </a:r>
            <a:r>
              <a:rPr lang="zh-CN" altLang="en-US" sz="2000" dirty="0">
                <a:solidFill>
                  <a:srgbClr val="FF0000"/>
                </a:solidFill>
                <a:ea typeface="黑体" panose="02010609060101010101" pitchFamily="49" charset="-122"/>
              </a:rPr>
              <a:t>）码。</a:t>
            </a:r>
            <a:endParaRPr lang="en-US" altLang="zh-CN" sz="2000" dirty="0">
              <a:solidFill>
                <a:srgbClr val="FF0000"/>
              </a:solidFill>
              <a:ea typeface="黑体" panose="02010609060101010101" pitchFamily="49" charset="-122"/>
            </a:endParaRPr>
          </a:p>
          <a:p>
            <a:pPr marL="742950" lvl="1" indent="-285750">
              <a:spcBef>
                <a:spcPct val="0"/>
              </a:spcBef>
              <a:buNone/>
            </a:pPr>
            <a:r>
              <a:rPr lang="zh-CN" altLang="en-US" dirty="0">
                <a:ea typeface="黑体" panose="02010609060101010101" pitchFamily="49" charset="-122"/>
              </a:rPr>
              <a:t>2． 十进制无权码</a:t>
            </a:r>
          </a:p>
          <a:p>
            <a:pPr marL="1143000" lvl="2" indent="-228600">
              <a:spcBef>
                <a:spcPct val="0"/>
              </a:spcBef>
            </a:pPr>
            <a:r>
              <a:rPr lang="zh-CN" altLang="en-US" sz="2000" dirty="0">
                <a:ea typeface="黑体" panose="02010609060101010101" pitchFamily="49" charset="-122"/>
              </a:rPr>
              <a:t>每个十进制数位的</a:t>
            </a:r>
            <a:r>
              <a:rPr lang="en-US" altLang="zh-CN" sz="2000" dirty="0">
                <a:ea typeface="黑体" panose="02010609060101010101" pitchFamily="49" charset="-122"/>
              </a:rPr>
              <a:t>4</a:t>
            </a:r>
            <a:r>
              <a:rPr lang="zh-CN" altLang="en-US" sz="2000" dirty="0">
                <a:ea typeface="黑体" panose="02010609060101010101" pitchFamily="49" charset="-122"/>
              </a:rPr>
              <a:t>个基2码没有确定的权。</a:t>
            </a:r>
            <a:endParaRPr lang="en-US" altLang="zh-CN" sz="2000" dirty="0">
              <a:ea typeface="黑体" panose="02010609060101010101" pitchFamily="49" charset="-122"/>
            </a:endParaRPr>
          </a:p>
          <a:p>
            <a:pPr marL="1143000" lvl="2" indent="-228600">
              <a:spcBef>
                <a:spcPct val="0"/>
              </a:spcBef>
            </a:pPr>
            <a:r>
              <a:rPr lang="zh-CN" altLang="en-US" sz="2000" dirty="0">
                <a:ea typeface="黑体" panose="02010609060101010101" pitchFamily="49" charset="-122"/>
              </a:rPr>
              <a:t>用的较多的是余3码和格雷码。</a:t>
            </a:r>
            <a:endParaRPr lang="en-US" altLang="zh-CN" sz="2000" dirty="0">
              <a:ea typeface="黑体" panose="02010609060101010101" pitchFamily="49" charset="-122"/>
            </a:endParaRPr>
          </a:p>
          <a:p>
            <a:pPr marL="1143000" lvl="2" indent="-228600">
              <a:spcBef>
                <a:spcPct val="0"/>
              </a:spcBef>
            </a:pPr>
            <a:r>
              <a:rPr lang="zh-CN" altLang="en-US" sz="2000" dirty="0">
                <a:solidFill>
                  <a:srgbClr val="FF0000"/>
                </a:solidFill>
                <a:ea typeface="黑体" panose="02010609060101010101" pitchFamily="49" charset="-122"/>
              </a:rPr>
              <a:t>余</a:t>
            </a:r>
            <a:r>
              <a:rPr lang="en-US" altLang="zh-CN" sz="2000" dirty="0">
                <a:solidFill>
                  <a:srgbClr val="FF0000"/>
                </a:solidFill>
                <a:ea typeface="黑体" panose="02010609060101010101" pitchFamily="49" charset="-122"/>
              </a:rPr>
              <a:t>3</a:t>
            </a:r>
            <a:r>
              <a:rPr lang="zh-CN" altLang="en-US" sz="2000" dirty="0">
                <a:solidFill>
                  <a:srgbClr val="FF0000"/>
                </a:solidFill>
                <a:ea typeface="黑体" panose="02010609060101010101" pitchFamily="49" charset="-122"/>
              </a:rPr>
              <a:t>码：</a:t>
            </a:r>
            <a:r>
              <a:rPr lang="zh-CN" altLang="en-US" sz="2000" dirty="0">
                <a:solidFill>
                  <a:srgbClr val="006600"/>
                </a:solidFill>
                <a:ea typeface="黑体" panose="02010609060101010101" pitchFamily="49" charset="-122"/>
              </a:rPr>
              <a:t>由</a:t>
            </a:r>
            <a:r>
              <a:rPr lang="en-US" altLang="zh-CN" sz="2000" dirty="0">
                <a:solidFill>
                  <a:srgbClr val="006600"/>
                </a:solidFill>
                <a:ea typeface="黑体" panose="02010609060101010101" pitchFamily="49" charset="-122"/>
              </a:rPr>
              <a:t>8421</a:t>
            </a:r>
            <a:r>
              <a:rPr lang="zh-CN" altLang="en-US" sz="2000" dirty="0">
                <a:solidFill>
                  <a:srgbClr val="006600"/>
                </a:solidFill>
                <a:ea typeface="黑体" panose="02010609060101010101" pitchFamily="49" charset="-122"/>
              </a:rPr>
              <a:t>码加上</a:t>
            </a:r>
            <a:r>
              <a:rPr lang="en-US" altLang="zh-CN" sz="2000" dirty="0">
                <a:solidFill>
                  <a:srgbClr val="006600"/>
                </a:solidFill>
                <a:ea typeface="黑体" panose="02010609060101010101" pitchFamily="49" charset="-122"/>
              </a:rPr>
              <a:t>0011</a:t>
            </a:r>
            <a:r>
              <a:rPr lang="zh-CN" altLang="en-US" sz="2000" dirty="0">
                <a:solidFill>
                  <a:srgbClr val="006600"/>
                </a:solidFill>
                <a:ea typeface="黑体" panose="02010609060101010101" pitchFamily="49" charset="-122"/>
              </a:rPr>
              <a:t>形成。当两个十进制数字之和是</a:t>
            </a:r>
            <a:r>
              <a:rPr lang="en-US" altLang="zh-CN" sz="2000" dirty="0">
                <a:solidFill>
                  <a:srgbClr val="006600"/>
                </a:solidFill>
                <a:ea typeface="黑体" panose="02010609060101010101" pitchFamily="49" charset="-122"/>
              </a:rPr>
              <a:t>10</a:t>
            </a:r>
            <a:r>
              <a:rPr lang="zh-CN" altLang="en-US" sz="2000" dirty="0">
                <a:solidFill>
                  <a:srgbClr val="006600"/>
                </a:solidFill>
                <a:ea typeface="黑体" panose="02010609060101010101" pitchFamily="49" charset="-122"/>
              </a:rPr>
              <a:t>时，其二进制编码的值正好是</a:t>
            </a:r>
            <a:r>
              <a:rPr lang="en-US" altLang="zh-CN" sz="2000" dirty="0">
                <a:solidFill>
                  <a:srgbClr val="006600"/>
                </a:solidFill>
                <a:ea typeface="黑体" panose="02010609060101010101" pitchFamily="49" charset="-122"/>
              </a:rPr>
              <a:t>16</a:t>
            </a:r>
            <a:r>
              <a:rPr lang="zh-CN" altLang="en-US" sz="2000" dirty="0">
                <a:solidFill>
                  <a:srgbClr val="006600"/>
                </a:solidFill>
                <a:ea typeface="黑体" panose="02010609060101010101" pitchFamily="49" charset="-122"/>
              </a:rPr>
              <a:t>，而且</a:t>
            </a:r>
            <a:r>
              <a:rPr lang="en-US" altLang="zh-CN" sz="2000" dirty="0">
                <a:solidFill>
                  <a:srgbClr val="006600"/>
                </a:solidFill>
                <a:ea typeface="黑体" panose="02010609060101010101" pitchFamily="49" charset="-122"/>
              </a:rPr>
              <a:t>0</a:t>
            </a:r>
            <a:r>
              <a:rPr lang="zh-CN" altLang="en-US" sz="2000" dirty="0">
                <a:solidFill>
                  <a:srgbClr val="006600"/>
                </a:solidFill>
                <a:ea typeface="黑体" panose="02010609060101010101" pitchFamily="49" charset="-122"/>
              </a:rPr>
              <a:t>和</a:t>
            </a:r>
            <a:r>
              <a:rPr lang="en-US" altLang="zh-CN" sz="2000" dirty="0">
                <a:solidFill>
                  <a:srgbClr val="006600"/>
                </a:solidFill>
                <a:ea typeface="黑体" panose="02010609060101010101" pitchFamily="49" charset="-122"/>
              </a:rPr>
              <a:t>9</a:t>
            </a:r>
            <a:r>
              <a:rPr lang="zh-CN" altLang="en-US" sz="2000" dirty="0">
                <a:solidFill>
                  <a:srgbClr val="006600"/>
                </a:solidFill>
                <a:ea typeface="黑体" panose="02010609060101010101" pitchFamily="49" charset="-122"/>
              </a:rPr>
              <a:t>，</a:t>
            </a:r>
            <a:r>
              <a:rPr lang="en-US" altLang="zh-CN" sz="2000" dirty="0">
                <a:solidFill>
                  <a:srgbClr val="006600"/>
                </a:solidFill>
                <a:ea typeface="黑体" panose="02010609060101010101" pitchFamily="49" charset="-122"/>
              </a:rPr>
              <a:t>1</a:t>
            </a:r>
            <a:r>
              <a:rPr lang="zh-CN" altLang="en-US" sz="2000" dirty="0">
                <a:solidFill>
                  <a:srgbClr val="006600"/>
                </a:solidFill>
                <a:ea typeface="黑体" panose="02010609060101010101" pitchFamily="49" charset="-122"/>
              </a:rPr>
              <a:t>和</a:t>
            </a:r>
            <a:r>
              <a:rPr lang="en-US" altLang="zh-CN" sz="2000" dirty="0">
                <a:solidFill>
                  <a:srgbClr val="006600"/>
                </a:solidFill>
                <a:ea typeface="黑体" panose="02010609060101010101" pitchFamily="49" charset="-122"/>
              </a:rPr>
              <a:t>8</a:t>
            </a:r>
            <a:r>
              <a:rPr lang="zh-CN" altLang="en-US" sz="2000" dirty="0">
                <a:solidFill>
                  <a:srgbClr val="006600"/>
                </a:solidFill>
                <a:ea typeface="黑体" panose="02010609060101010101" pitchFamily="49" charset="-122"/>
              </a:rPr>
              <a:t>，</a:t>
            </a:r>
            <a:r>
              <a:rPr lang="en-US" altLang="zh-CN" sz="2000" dirty="0">
                <a:solidFill>
                  <a:srgbClr val="006600"/>
                </a:solidFill>
                <a:ea typeface="黑体" panose="02010609060101010101" pitchFamily="49" charset="-122"/>
              </a:rPr>
              <a:t>…</a:t>
            </a:r>
            <a:r>
              <a:rPr lang="zh-CN" altLang="en-US" sz="2000" dirty="0">
                <a:solidFill>
                  <a:srgbClr val="006600"/>
                </a:solidFill>
                <a:ea typeface="黑体" panose="02010609060101010101" pitchFamily="49" charset="-122"/>
              </a:rPr>
              <a:t>，</a:t>
            </a:r>
            <a:r>
              <a:rPr lang="en-US" altLang="zh-CN" sz="2000" dirty="0">
                <a:solidFill>
                  <a:srgbClr val="006600"/>
                </a:solidFill>
                <a:ea typeface="黑体" panose="02010609060101010101" pitchFamily="49" charset="-122"/>
              </a:rPr>
              <a:t>5</a:t>
            </a:r>
            <a:r>
              <a:rPr lang="zh-CN" altLang="en-US" sz="2000" dirty="0">
                <a:solidFill>
                  <a:srgbClr val="006600"/>
                </a:solidFill>
                <a:ea typeface="黑体" panose="02010609060101010101" pitchFamily="49" charset="-122"/>
              </a:rPr>
              <a:t>和</a:t>
            </a:r>
            <a:r>
              <a:rPr lang="en-US" altLang="zh-CN" sz="2000" dirty="0">
                <a:solidFill>
                  <a:srgbClr val="006600"/>
                </a:solidFill>
                <a:ea typeface="黑体" panose="02010609060101010101" pitchFamily="49" charset="-122"/>
              </a:rPr>
              <a:t>4</a:t>
            </a:r>
            <a:r>
              <a:rPr lang="zh-CN" altLang="en-US" sz="2000" dirty="0">
                <a:solidFill>
                  <a:srgbClr val="006600"/>
                </a:solidFill>
                <a:ea typeface="黑体" panose="02010609060101010101" pitchFamily="49" charset="-122"/>
              </a:rPr>
              <a:t>的余</a:t>
            </a:r>
            <a:r>
              <a:rPr lang="en-US" altLang="zh-CN" sz="2000" dirty="0">
                <a:solidFill>
                  <a:srgbClr val="006600"/>
                </a:solidFill>
                <a:ea typeface="黑体" panose="02010609060101010101" pitchFamily="49" charset="-122"/>
              </a:rPr>
              <a:t>3</a:t>
            </a:r>
            <a:r>
              <a:rPr lang="zh-CN" altLang="en-US" sz="2000" dirty="0">
                <a:solidFill>
                  <a:srgbClr val="006600"/>
                </a:solidFill>
                <a:ea typeface="黑体" panose="02010609060101010101" pitchFamily="49" charset="-122"/>
              </a:rPr>
              <a:t>码互为反码。</a:t>
            </a:r>
            <a:endParaRPr lang="en-US" altLang="zh-CN" sz="2000" dirty="0">
              <a:solidFill>
                <a:srgbClr val="006600"/>
              </a:solidFill>
              <a:ea typeface="黑体" panose="02010609060101010101" pitchFamily="49" charset="-122"/>
            </a:endParaRPr>
          </a:p>
          <a:p>
            <a:pPr marL="1143000" lvl="2" indent="-228600">
              <a:spcBef>
                <a:spcPct val="0"/>
              </a:spcBef>
            </a:pPr>
            <a:r>
              <a:rPr lang="zh-CN" altLang="en-US" sz="2000" dirty="0">
                <a:solidFill>
                  <a:srgbClr val="FF0000"/>
                </a:solidFill>
                <a:ea typeface="黑体" panose="02010609060101010101" pitchFamily="49" charset="-122"/>
              </a:rPr>
              <a:t>格雷码（</a:t>
            </a:r>
            <a:r>
              <a:rPr lang="en-US" altLang="zh-CN" sz="2000" dirty="0">
                <a:solidFill>
                  <a:srgbClr val="FF0000"/>
                </a:solidFill>
                <a:ea typeface="黑体" panose="02010609060101010101" pitchFamily="49" charset="-122"/>
              </a:rPr>
              <a:t>Gray Code</a:t>
            </a:r>
            <a:r>
              <a:rPr lang="zh-CN" altLang="en-US" sz="2000" dirty="0">
                <a:solidFill>
                  <a:srgbClr val="FF0000"/>
                </a:solidFill>
                <a:ea typeface="黑体" panose="02010609060101010101" pitchFamily="49" charset="-122"/>
              </a:rPr>
              <a:t>）：</a:t>
            </a:r>
            <a:r>
              <a:rPr lang="zh-CN" altLang="en-US" sz="2000" dirty="0">
                <a:solidFill>
                  <a:srgbClr val="006600"/>
                </a:solidFill>
                <a:ea typeface="黑体" panose="02010609060101010101" pitchFamily="49" charset="-122"/>
              </a:rPr>
              <a:t>任意两个相邻的编码只有一位二进位不同。格雷码有多种编码形式。</a:t>
            </a:r>
          </a:p>
          <a:p>
            <a:pPr marL="742950" lvl="1" indent="-285750">
              <a:spcBef>
                <a:spcPct val="0"/>
              </a:spcBef>
              <a:buNone/>
            </a:pPr>
            <a:r>
              <a:rPr lang="zh-CN" altLang="en-US" dirty="0">
                <a:ea typeface="黑体" panose="02010609060101010101" pitchFamily="49" charset="-122"/>
              </a:rPr>
              <a:t>3．其他编码方案  （5中取2码、独热码等）</a:t>
            </a:r>
          </a:p>
        </p:txBody>
      </p:sp>
      <p:sp>
        <p:nvSpPr>
          <p:cNvPr id="147458" name="Rectangle 3"/>
          <p:cNvSpPr>
            <a:spLocks noGrp="1"/>
          </p:cNvSpPr>
          <p:nvPr>
            <p:ph type="title"/>
          </p:nvPr>
        </p:nvSpPr>
        <p:spPr>
          <a:xfrm>
            <a:off x="800100" y="141288"/>
            <a:ext cx="6073775" cy="573087"/>
          </a:xfrm>
        </p:spPr>
        <p:txBody>
          <a:bodyPr vert="horz" wrap="square" lIns="91440" tIns="45720" rIns="91440" bIns="45720" anchor="ctr" anchorCtr="0">
            <a:spAutoFit/>
          </a:bodyPr>
          <a:lstStyle/>
          <a:p>
            <a:pPr algn="ctr">
              <a:buNone/>
            </a:pPr>
            <a:r>
              <a:rPr lang="zh-CN" altLang="en-US" sz="3600" dirty="0">
                <a:solidFill>
                  <a:srgbClr val="CC3300"/>
                </a:solidFill>
              </a:rPr>
              <a:t>用</a:t>
            </a:r>
            <a:r>
              <a:rPr lang="en-US" altLang="zh-CN" sz="3600" dirty="0">
                <a:solidFill>
                  <a:srgbClr val="CC3300"/>
                </a:solidFill>
              </a:rPr>
              <a:t>BCD</a:t>
            </a:r>
            <a:r>
              <a:rPr lang="zh-CN" altLang="en-US" sz="3600" dirty="0">
                <a:solidFill>
                  <a:srgbClr val="CC3300"/>
                </a:solidFill>
              </a:rPr>
              <a:t>码表示十进制数</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33826">
                                            <p:txEl>
                                              <p:pRg st="3" end="3"/>
                                            </p:txEl>
                                          </p:spTgt>
                                        </p:tgtEl>
                                        <p:attrNameLst>
                                          <p:attrName>style.visibility</p:attrName>
                                        </p:attrNameLst>
                                      </p:cBhvr>
                                      <p:to>
                                        <p:strVal val="visible"/>
                                      </p:to>
                                    </p:set>
                                    <p:animEffect transition="in" filter="blinds(horizontal)">
                                      <p:cBhvr>
                                        <p:cTn id="7" dur="500"/>
                                        <p:tgtEl>
                                          <p:spTgt spid="333826">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33826">
                                            <p:txEl>
                                              <p:pRg st="5" end="5"/>
                                            </p:txEl>
                                          </p:spTgt>
                                        </p:tgtEl>
                                        <p:attrNameLst>
                                          <p:attrName>style.visibility</p:attrName>
                                        </p:attrNameLst>
                                      </p:cBhvr>
                                      <p:to>
                                        <p:strVal val="visible"/>
                                      </p:to>
                                    </p:set>
                                    <p:animEffect transition="in" filter="blinds(horizontal)">
                                      <p:cBhvr>
                                        <p:cTn id="12" dur="500"/>
                                        <p:tgtEl>
                                          <p:spTgt spid="333826">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33826">
                                            <p:txEl>
                                              <p:pRg st="6" end="6"/>
                                            </p:txEl>
                                          </p:spTgt>
                                        </p:tgtEl>
                                        <p:attrNameLst>
                                          <p:attrName>style.visibility</p:attrName>
                                        </p:attrNameLst>
                                      </p:cBhvr>
                                      <p:to>
                                        <p:strVal val="visible"/>
                                      </p:to>
                                    </p:set>
                                    <p:animEffect transition="in" filter="blinds(horizontal)">
                                      <p:cBhvr>
                                        <p:cTn id="17" dur="500"/>
                                        <p:tgtEl>
                                          <p:spTgt spid="333826">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33826">
                                            <p:txEl>
                                              <p:pRg st="7" end="7"/>
                                            </p:txEl>
                                          </p:spTgt>
                                        </p:tgtEl>
                                        <p:attrNameLst>
                                          <p:attrName>style.visibility</p:attrName>
                                        </p:attrNameLst>
                                      </p:cBhvr>
                                      <p:to>
                                        <p:strVal val="visible"/>
                                      </p:to>
                                    </p:set>
                                    <p:animEffect transition="in" filter="blinds(horizontal)">
                                      <p:cBhvr>
                                        <p:cTn id="22" dur="500"/>
                                        <p:tgtEl>
                                          <p:spTgt spid="333826">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33826">
                                            <p:txEl>
                                              <p:pRg st="8" end="8"/>
                                            </p:txEl>
                                          </p:spTgt>
                                        </p:tgtEl>
                                        <p:attrNameLst>
                                          <p:attrName>style.visibility</p:attrName>
                                        </p:attrNameLst>
                                      </p:cBhvr>
                                      <p:to>
                                        <p:strVal val="visible"/>
                                      </p:to>
                                    </p:set>
                                    <p:animEffect transition="in" filter="blinds(horizontal)">
                                      <p:cBhvr>
                                        <p:cTn id="27" dur="500"/>
                                        <p:tgtEl>
                                          <p:spTgt spid="33382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5" name="Rectangle 2"/>
          <p:cNvSpPr>
            <a:spLocks noGrp="1"/>
          </p:cNvSpPr>
          <p:nvPr>
            <p:ph type="title"/>
          </p:nvPr>
        </p:nvSpPr>
        <p:spPr>
          <a:xfrm>
            <a:off x="800100" y="190500"/>
            <a:ext cx="6073775" cy="479425"/>
          </a:xfrm>
        </p:spPr>
        <p:txBody>
          <a:bodyPr vert="horz" wrap="square" lIns="63500" tIns="25400" rIns="63500" bIns="25400" anchor="t" anchorCtr="0">
            <a:spAutoFit/>
          </a:bodyPr>
          <a:lstStyle/>
          <a:p>
            <a:r>
              <a:rPr lang="zh-CN" altLang="en-US" dirty="0">
                <a:ea typeface="宋体" panose="02010600030101010101" pitchFamily="2" charset="-122"/>
              </a:rPr>
              <a:t>第三讲小结</a:t>
            </a:r>
          </a:p>
        </p:txBody>
      </p:sp>
      <p:sp>
        <p:nvSpPr>
          <p:cNvPr id="39939" name="Rectangle 4"/>
          <p:cNvSpPr>
            <a:spLocks noGrp="1"/>
          </p:cNvSpPr>
          <p:nvPr>
            <p:ph idx="1"/>
          </p:nvPr>
        </p:nvSpPr>
        <p:spPr>
          <a:xfrm>
            <a:off x="257175" y="898525"/>
            <a:ext cx="8729663" cy="5673725"/>
          </a:xfrm>
        </p:spPr>
        <p:txBody>
          <a:bodyPr vert="horz" wrap="square" lIns="63500" tIns="25400" rIns="63500" bIns="25400" anchor="t" anchorCtr="0">
            <a:spAutoFit/>
          </a:bodyPr>
          <a:lstStyle/>
          <a:p>
            <a:pPr marL="342900" indent="-342900">
              <a:lnSpc>
                <a:spcPct val="110000"/>
              </a:lnSpc>
            </a:pPr>
            <a:r>
              <a:rPr lang="zh-CN" altLang="en-US" sz="1800" dirty="0">
                <a:latin typeface="微软雅黑" panose="020B0503020204020204" pitchFamily="34" charset="-122"/>
                <a:ea typeface="微软雅黑" panose="020B0503020204020204" pitchFamily="34" charset="-122"/>
              </a:rPr>
              <a:t>在机器内部编码后的数称为机器数，其值称为真值</a:t>
            </a:r>
          </a:p>
          <a:p>
            <a:pPr marL="342900" indent="-342900">
              <a:lnSpc>
                <a:spcPct val="110000"/>
              </a:lnSpc>
            </a:pPr>
            <a:r>
              <a:rPr lang="zh-CN" altLang="en-US" sz="1800" dirty="0">
                <a:latin typeface="微软雅黑" panose="020B0503020204020204" pitchFamily="34" charset="-122"/>
                <a:ea typeface="微软雅黑" panose="020B0503020204020204" pitchFamily="34" charset="-122"/>
              </a:rPr>
              <a:t>定义数值数据有三个要素：进制、定点</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浮点、编码</a:t>
            </a:r>
          </a:p>
          <a:p>
            <a:pPr marL="342900" indent="-342900">
              <a:lnSpc>
                <a:spcPct val="110000"/>
              </a:lnSpc>
            </a:pPr>
            <a:r>
              <a:rPr lang="zh-CN" altLang="en-US" sz="1800" dirty="0">
                <a:latin typeface="微软雅黑" panose="020B0503020204020204" pitchFamily="34" charset="-122"/>
                <a:ea typeface="微软雅黑" panose="020B0503020204020204" pitchFamily="34" charset="-122"/>
              </a:rPr>
              <a:t>整数的表示</a:t>
            </a:r>
          </a:p>
          <a:p>
            <a:pPr marL="742950" lvl="1" indent="-285750">
              <a:lnSpc>
                <a:spcPct val="110000"/>
              </a:lnSpc>
            </a:pPr>
            <a:r>
              <a:rPr lang="zh-CN" altLang="en-US" sz="1800" dirty="0">
                <a:latin typeface="微软雅黑" panose="020B0503020204020204" pitchFamily="34" charset="-122"/>
                <a:ea typeface="微软雅黑" panose="020B0503020204020204" pitchFamily="34" charset="-122"/>
              </a:rPr>
              <a:t>无符号数：</a:t>
            </a:r>
            <a:r>
              <a:rPr lang="zh-CN" altLang="en-US" sz="1800" dirty="0">
                <a:solidFill>
                  <a:srgbClr val="009242"/>
                </a:solidFill>
                <a:latin typeface="微软雅黑" panose="020B0503020204020204" pitchFamily="34" charset="-122"/>
                <a:ea typeface="微软雅黑" panose="020B0503020204020204" pitchFamily="34" charset="-122"/>
              </a:rPr>
              <a:t>正整数，用来表示地址等</a:t>
            </a:r>
            <a:r>
              <a:rPr lang="zh-CN" altLang="en-US" sz="1800" dirty="0">
                <a:latin typeface="微软雅黑" panose="020B0503020204020204" pitchFamily="34" charset="-122"/>
                <a:ea typeface="微软雅黑" panose="020B0503020204020204" pitchFamily="34" charset="-122"/>
              </a:rPr>
              <a:t>；带符号整数：</a:t>
            </a:r>
            <a:r>
              <a:rPr lang="zh-CN" altLang="en-US" sz="1800" dirty="0">
                <a:solidFill>
                  <a:srgbClr val="009242"/>
                </a:solidFill>
                <a:latin typeface="微软雅黑" panose="020B0503020204020204" pitchFamily="34" charset="-122"/>
                <a:ea typeface="微软雅黑" panose="020B0503020204020204" pitchFamily="34" charset="-122"/>
              </a:rPr>
              <a:t>用补码表示</a:t>
            </a:r>
          </a:p>
          <a:p>
            <a:pPr marL="342900" indent="-342900">
              <a:lnSpc>
                <a:spcPct val="110000"/>
              </a:lnSpc>
            </a:pPr>
            <a:r>
              <a:rPr lang="zh-CN" altLang="en-US" sz="1800" dirty="0">
                <a:latin typeface="微软雅黑" panose="020B0503020204020204" pitchFamily="34" charset="-122"/>
                <a:ea typeface="微软雅黑" panose="020B0503020204020204" pitchFamily="34" charset="-122"/>
              </a:rPr>
              <a:t>浮点数的表示</a:t>
            </a:r>
          </a:p>
          <a:p>
            <a:pPr marL="742950" lvl="1" indent="-285750">
              <a:lnSpc>
                <a:spcPct val="110000"/>
              </a:lnSpc>
            </a:pPr>
            <a:r>
              <a:rPr lang="zh-CN" altLang="en-US" sz="1800" dirty="0">
                <a:solidFill>
                  <a:srgbClr val="FF0066"/>
                </a:solidFill>
                <a:latin typeface="微软雅黑" panose="020B0503020204020204" pitchFamily="34" charset="-122"/>
                <a:ea typeface="微软雅黑" panose="020B0503020204020204" pitchFamily="34" charset="-122"/>
              </a:rPr>
              <a:t>符号</a:t>
            </a:r>
            <a:r>
              <a:rPr lang="zh-CN" altLang="en-US" sz="1800" dirty="0">
                <a:latin typeface="微软雅黑" panose="020B0503020204020204" pitchFamily="34" charset="-122"/>
                <a:ea typeface="微软雅黑" panose="020B0503020204020204" pitchFamily="34" charset="-122"/>
              </a:rPr>
              <a:t>；</a:t>
            </a:r>
            <a:r>
              <a:rPr lang="zh-CN" altLang="en-US" sz="1800" dirty="0">
                <a:solidFill>
                  <a:srgbClr val="FF0066"/>
                </a:solidFill>
                <a:latin typeface="微软雅黑" panose="020B0503020204020204" pitchFamily="34" charset="-122"/>
                <a:ea typeface="微软雅黑" panose="020B0503020204020204" pitchFamily="34" charset="-122"/>
              </a:rPr>
              <a:t>尾数</a:t>
            </a:r>
            <a:r>
              <a:rPr lang="zh-CN" altLang="en-US" sz="1800" dirty="0">
                <a:latin typeface="微软雅黑" panose="020B0503020204020204" pitchFamily="34" charset="-122"/>
                <a:ea typeface="微软雅黑" panose="020B0503020204020204" pitchFamily="34" charset="-122"/>
              </a:rPr>
              <a:t>：定点小数；</a:t>
            </a:r>
            <a:r>
              <a:rPr lang="zh-CN" altLang="en-US" sz="1800" dirty="0">
                <a:solidFill>
                  <a:srgbClr val="FF0066"/>
                </a:solidFill>
                <a:latin typeface="微软雅黑" panose="020B0503020204020204" pitchFamily="34" charset="-122"/>
                <a:ea typeface="微软雅黑" panose="020B0503020204020204" pitchFamily="34" charset="-122"/>
              </a:rPr>
              <a:t>指数（阶）：</a:t>
            </a:r>
            <a:r>
              <a:rPr lang="zh-CN" altLang="en-US" sz="1800" dirty="0">
                <a:latin typeface="微软雅黑" panose="020B0503020204020204" pitchFamily="34" charset="-122"/>
                <a:ea typeface="微软雅黑" panose="020B0503020204020204" pitchFamily="34" charset="-122"/>
              </a:rPr>
              <a:t>定点整数（基不用表示）</a:t>
            </a:r>
            <a:endParaRPr lang="en-US" altLang="zh-CN" sz="1800" dirty="0">
              <a:latin typeface="微软雅黑" panose="020B0503020204020204" pitchFamily="34" charset="-122"/>
              <a:ea typeface="微软雅黑" panose="020B0503020204020204" pitchFamily="34" charset="-122"/>
            </a:endParaRPr>
          </a:p>
          <a:p>
            <a:pPr marL="342900" indent="-342900">
              <a:lnSpc>
                <a:spcPct val="110000"/>
              </a:lnSpc>
            </a:pPr>
            <a:r>
              <a:rPr lang="zh-CN" altLang="en-US" sz="1800" dirty="0">
                <a:latin typeface="微软雅黑" panose="020B0503020204020204" pitchFamily="34" charset="-122"/>
                <a:ea typeface="微软雅黑" panose="020B0503020204020204" pitchFamily="34" charset="-122"/>
              </a:rPr>
              <a:t>浮点数的范围</a:t>
            </a:r>
          </a:p>
          <a:p>
            <a:pPr marL="742950" lvl="1" indent="-285750">
              <a:lnSpc>
                <a:spcPct val="110000"/>
              </a:lnSpc>
            </a:pPr>
            <a:r>
              <a:rPr lang="zh-CN" altLang="en-US" sz="1800" dirty="0">
                <a:latin typeface="微软雅黑" panose="020B0503020204020204" pitchFamily="34" charset="-122"/>
                <a:ea typeface="微软雅黑" panose="020B0503020204020204" pitchFamily="34" charset="-122"/>
              </a:rPr>
              <a:t>正上溢、正下溢、负上溢、负下溢；与阶码的位数和基的大小有关</a:t>
            </a:r>
          </a:p>
          <a:p>
            <a:pPr marL="342900" indent="-342900">
              <a:lnSpc>
                <a:spcPct val="110000"/>
              </a:lnSpc>
            </a:pPr>
            <a:r>
              <a:rPr lang="zh-CN" altLang="en-US" sz="1800" dirty="0">
                <a:latin typeface="微软雅黑" panose="020B0503020204020204" pitchFamily="34" charset="-122"/>
                <a:ea typeface="微软雅黑" panose="020B0503020204020204" pitchFamily="34" charset="-122"/>
              </a:rPr>
              <a:t>浮点数的精度：</a:t>
            </a:r>
            <a:r>
              <a:rPr lang="zh-CN" altLang="en-US" sz="1800" dirty="0">
                <a:solidFill>
                  <a:srgbClr val="3333FF"/>
                </a:solidFill>
                <a:latin typeface="微软雅黑" panose="020B0503020204020204" pitchFamily="34" charset="-122"/>
                <a:ea typeface="微软雅黑" panose="020B0503020204020204" pitchFamily="34" charset="-122"/>
              </a:rPr>
              <a:t>与尾数的位数和是否规格化有关</a:t>
            </a:r>
          </a:p>
          <a:p>
            <a:pPr marL="342900" indent="-342900">
              <a:lnSpc>
                <a:spcPct val="110000"/>
              </a:lnSpc>
            </a:pPr>
            <a:r>
              <a:rPr lang="zh-CN" altLang="en-US" sz="1800" dirty="0">
                <a:latin typeface="微软雅黑" panose="020B0503020204020204" pitchFamily="34" charset="-122"/>
                <a:ea typeface="微软雅黑" panose="020B0503020204020204" pitchFamily="34" charset="-122"/>
              </a:rPr>
              <a:t>浮点数的表示（</a:t>
            </a:r>
            <a:r>
              <a:rPr lang="en-US" altLang="zh-CN" sz="1800" dirty="0">
                <a:latin typeface="微软雅黑" panose="020B0503020204020204" pitchFamily="34" charset="-122"/>
                <a:ea typeface="微软雅黑" panose="020B0503020204020204" pitchFamily="34" charset="-122"/>
              </a:rPr>
              <a:t>IEEE 754</a:t>
            </a:r>
            <a:r>
              <a:rPr lang="zh-CN" altLang="en-US" sz="1800" dirty="0">
                <a:latin typeface="微软雅黑" panose="020B0503020204020204" pitchFamily="34" charset="-122"/>
                <a:ea typeface="微软雅黑" panose="020B0503020204020204" pitchFamily="34" charset="-122"/>
              </a:rPr>
              <a:t>标准）：</a:t>
            </a:r>
            <a:r>
              <a:rPr lang="zh-CN" altLang="en-US" sz="1800" dirty="0">
                <a:solidFill>
                  <a:srgbClr val="3333FF"/>
                </a:solidFill>
                <a:latin typeface="微软雅黑" panose="020B0503020204020204" pitchFamily="34" charset="-122"/>
                <a:ea typeface="微软雅黑" panose="020B0503020204020204" pitchFamily="34" charset="-122"/>
              </a:rPr>
              <a:t>单精度</a:t>
            </a:r>
            <a:r>
              <a:rPr lang="en-US" altLang="zh-CN" sz="1800" dirty="0">
                <a:solidFill>
                  <a:srgbClr val="3333FF"/>
                </a:solidFill>
                <a:latin typeface="微软雅黑" panose="020B0503020204020204" pitchFamily="34" charset="-122"/>
                <a:ea typeface="微软雅黑" panose="020B0503020204020204" pitchFamily="34" charset="-122"/>
              </a:rPr>
              <a:t>SP</a:t>
            </a:r>
            <a:r>
              <a:rPr lang="zh-CN" altLang="en-US" sz="1800" dirty="0">
                <a:solidFill>
                  <a:srgbClr val="3333FF"/>
                </a:solidFill>
                <a:latin typeface="微软雅黑" panose="020B0503020204020204" pitchFamily="34" charset="-122"/>
                <a:ea typeface="微软雅黑" panose="020B0503020204020204" pitchFamily="34" charset="-122"/>
              </a:rPr>
              <a:t>（</a:t>
            </a:r>
            <a:r>
              <a:rPr lang="en-US" altLang="zh-CN" sz="1800" dirty="0">
                <a:solidFill>
                  <a:srgbClr val="3333FF"/>
                </a:solidFill>
                <a:latin typeface="微软雅黑" panose="020B0503020204020204" pitchFamily="34" charset="-122"/>
                <a:ea typeface="微软雅黑" panose="020B0503020204020204" pitchFamily="34" charset="-122"/>
              </a:rPr>
              <a:t>float</a:t>
            </a:r>
            <a:r>
              <a:rPr lang="zh-CN" altLang="en-US" sz="1800" dirty="0">
                <a:solidFill>
                  <a:srgbClr val="3333FF"/>
                </a:solidFill>
                <a:latin typeface="微软雅黑" panose="020B0503020204020204" pitchFamily="34" charset="-122"/>
                <a:ea typeface="微软雅黑" panose="020B0503020204020204" pitchFamily="34" charset="-122"/>
              </a:rPr>
              <a:t>）和双精度</a:t>
            </a:r>
            <a:r>
              <a:rPr lang="en-US" altLang="zh-CN" sz="1800" dirty="0">
                <a:solidFill>
                  <a:srgbClr val="3333FF"/>
                </a:solidFill>
                <a:latin typeface="微软雅黑" panose="020B0503020204020204" pitchFamily="34" charset="-122"/>
                <a:ea typeface="微软雅黑" panose="020B0503020204020204" pitchFamily="34" charset="-122"/>
              </a:rPr>
              <a:t>DP</a:t>
            </a:r>
            <a:r>
              <a:rPr lang="zh-CN" altLang="en-US" sz="1800" dirty="0">
                <a:solidFill>
                  <a:srgbClr val="3333FF"/>
                </a:solidFill>
                <a:latin typeface="微软雅黑" panose="020B0503020204020204" pitchFamily="34" charset="-122"/>
                <a:ea typeface="微软雅黑" panose="020B0503020204020204" pitchFamily="34" charset="-122"/>
              </a:rPr>
              <a:t>（</a:t>
            </a:r>
            <a:r>
              <a:rPr lang="en-US" altLang="zh-CN" sz="1800" dirty="0">
                <a:solidFill>
                  <a:srgbClr val="3333FF"/>
                </a:solidFill>
                <a:latin typeface="微软雅黑" panose="020B0503020204020204" pitchFamily="34" charset="-122"/>
                <a:ea typeface="微软雅黑" panose="020B0503020204020204" pitchFamily="34" charset="-122"/>
              </a:rPr>
              <a:t>double</a:t>
            </a:r>
            <a:r>
              <a:rPr lang="zh-CN" altLang="en-US" sz="1800" dirty="0">
                <a:solidFill>
                  <a:srgbClr val="3333FF"/>
                </a:solidFill>
                <a:latin typeface="微软雅黑" panose="020B0503020204020204" pitchFamily="34" charset="-122"/>
                <a:ea typeface="微软雅黑" panose="020B0503020204020204" pitchFamily="34" charset="-122"/>
              </a:rPr>
              <a:t>）</a:t>
            </a:r>
          </a:p>
          <a:p>
            <a:pPr marL="1143000" lvl="2" indent="-228600">
              <a:lnSpc>
                <a:spcPct val="110000"/>
              </a:lnSpc>
            </a:pPr>
            <a:r>
              <a:rPr lang="zh-CN" altLang="en-US" dirty="0">
                <a:solidFill>
                  <a:srgbClr val="006600"/>
                </a:solidFill>
                <a:latin typeface="微软雅黑" panose="020B0503020204020204" pitchFamily="34" charset="-122"/>
                <a:ea typeface="微软雅黑" panose="020B0503020204020204" pitchFamily="34" charset="-122"/>
              </a:rPr>
              <a:t>规格化数</a:t>
            </a:r>
            <a:r>
              <a:rPr lang="en-US" altLang="zh-CN" dirty="0">
                <a:solidFill>
                  <a:srgbClr val="006600"/>
                </a:solidFill>
                <a:latin typeface="微软雅黑" panose="020B0503020204020204" pitchFamily="34" charset="-122"/>
                <a:ea typeface="微软雅黑" panose="020B0503020204020204" pitchFamily="34" charset="-122"/>
              </a:rPr>
              <a:t>(SP)</a:t>
            </a:r>
            <a:r>
              <a:rPr lang="zh-CN" altLang="en-US" dirty="0">
                <a:solidFill>
                  <a:srgbClr val="006600"/>
                </a:solidFill>
                <a:latin typeface="微软雅黑" panose="020B0503020204020204" pitchFamily="34" charset="-122"/>
                <a:ea typeface="微软雅黑" panose="020B0503020204020204" pitchFamily="34" charset="-122"/>
              </a:rPr>
              <a:t>：阶码</a:t>
            </a:r>
            <a:r>
              <a:rPr lang="en-US" altLang="zh-CN" dirty="0">
                <a:solidFill>
                  <a:srgbClr val="006600"/>
                </a:solidFill>
                <a:latin typeface="微软雅黑" panose="020B0503020204020204" pitchFamily="34" charset="-122"/>
                <a:ea typeface="微软雅黑" panose="020B0503020204020204" pitchFamily="34" charset="-122"/>
              </a:rPr>
              <a:t>1~254</a:t>
            </a:r>
            <a:r>
              <a:rPr lang="zh-CN" altLang="en-US" dirty="0">
                <a:solidFill>
                  <a:srgbClr val="006600"/>
                </a:solidFill>
                <a:latin typeface="微软雅黑" panose="020B0503020204020204" pitchFamily="34" charset="-122"/>
                <a:ea typeface="微软雅黑" panose="020B0503020204020204" pitchFamily="34" charset="-122"/>
              </a:rPr>
              <a:t>，尾数最高位隐含为</a:t>
            </a:r>
            <a:r>
              <a:rPr lang="en-US" altLang="zh-CN" dirty="0">
                <a:solidFill>
                  <a:srgbClr val="006600"/>
                </a:solidFill>
                <a:latin typeface="微软雅黑" panose="020B0503020204020204" pitchFamily="34" charset="-122"/>
                <a:ea typeface="微软雅黑" panose="020B0503020204020204" pitchFamily="34" charset="-122"/>
              </a:rPr>
              <a:t>1</a:t>
            </a:r>
          </a:p>
          <a:p>
            <a:pPr marL="1143000" lvl="2" indent="-228600">
              <a:lnSpc>
                <a:spcPct val="110000"/>
              </a:lnSpc>
            </a:pPr>
            <a:r>
              <a:rPr lang="en-US" altLang="zh-CN" dirty="0">
                <a:solidFill>
                  <a:srgbClr val="006600"/>
                </a:solidFill>
                <a:latin typeface="微软雅黑" panose="020B0503020204020204" pitchFamily="34" charset="-122"/>
                <a:ea typeface="微软雅黑" panose="020B0503020204020204" pitchFamily="34" charset="-122"/>
              </a:rPr>
              <a:t>“</a:t>
            </a:r>
            <a:r>
              <a:rPr lang="zh-CN" altLang="en-US" dirty="0">
                <a:solidFill>
                  <a:srgbClr val="006600"/>
                </a:solidFill>
                <a:latin typeface="微软雅黑" panose="020B0503020204020204" pitchFamily="34" charset="-122"/>
                <a:ea typeface="微软雅黑" panose="020B0503020204020204" pitchFamily="34" charset="-122"/>
              </a:rPr>
              <a:t>零” </a:t>
            </a:r>
            <a:r>
              <a:rPr lang="en-US" altLang="zh-CN" dirty="0">
                <a:solidFill>
                  <a:srgbClr val="006600"/>
                </a:solidFill>
                <a:latin typeface="微软雅黑" panose="020B0503020204020204" pitchFamily="34" charset="-122"/>
                <a:ea typeface="微软雅黑" panose="020B0503020204020204" pitchFamily="34" charset="-122"/>
              </a:rPr>
              <a:t>(</a:t>
            </a:r>
            <a:r>
              <a:rPr lang="zh-CN" altLang="en-US" dirty="0">
                <a:solidFill>
                  <a:srgbClr val="006600"/>
                </a:solidFill>
                <a:latin typeface="微软雅黑" panose="020B0503020204020204" pitchFamily="34" charset="-122"/>
                <a:ea typeface="微软雅黑" panose="020B0503020204020204" pitchFamily="34" charset="-122"/>
              </a:rPr>
              <a:t>阶为全</a:t>
            </a:r>
            <a:r>
              <a:rPr lang="en-US" altLang="zh-CN" dirty="0">
                <a:solidFill>
                  <a:srgbClr val="006600"/>
                </a:solidFill>
                <a:latin typeface="微软雅黑" panose="020B0503020204020204" pitchFamily="34" charset="-122"/>
                <a:ea typeface="微软雅黑" panose="020B0503020204020204" pitchFamily="34" charset="-122"/>
              </a:rPr>
              <a:t>0</a:t>
            </a:r>
            <a:r>
              <a:rPr lang="zh-CN" altLang="en-US" dirty="0">
                <a:solidFill>
                  <a:srgbClr val="006600"/>
                </a:solidFill>
                <a:latin typeface="微软雅黑" panose="020B0503020204020204" pitchFamily="34" charset="-122"/>
                <a:ea typeface="微软雅黑" panose="020B0503020204020204" pitchFamily="34" charset="-122"/>
              </a:rPr>
              <a:t>，尾为全</a:t>
            </a:r>
            <a:r>
              <a:rPr lang="en-US" altLang="zh-CN" dirty="0">
                <a:solidFill>
                  <a:srgbClr val="006600"/>
                </a:solidFill>
                <a:latin typeface="微软雅黑" panose="020B0503020204020204" pitchFamily="34" charset="-122"/>
                <a:ea typeface="微软雅黑" panose="020B0503020204020204" pitchFamily="34" charset="-122"/>
              </a:rPr>
              <a:t>0)</a:t>
            </a:r>
          </a:p>
          <a:p>
            <a:pPr marL="1143000" lvl="2" indent="-228600">
              <a:lnSpc>
                <a:spcPct val="110000"/>
              </a:lnSpc>
            </a:pPr>
            <a:r>
              <a:rPr lang="zh-CN" altLang="zh-CN" dirty="0">
                <a:solidFill>
                  <a:srgbClr val="006600"/>
                </a:solidFill>
                <a:latin typeface="微软雅黑" panose="020B0503020204020204" pitchFamily="34" charset="-122"/>
                <a:ea typeface="微软雅黑" panose="020B0503020204020204" pitchFamily="34" charset="-122"/>
              </a:rPr>
              <a:t>∞</a:t>
            </a:r>
            <a:r>
              <a:rPr lang="zh-CN" altLang="en-US" dirty="0">
                <a:solidFill>
                  <a:srgbClr val="006600"/>
                </a:solidFill>
                <a:latin typeface="微软雅黑" panose="020B0503020204020204" pitchFamily="34" charset="-122"/>
                <a:ea typeface="微软雅黑" panose="020B0503020204020204" pitchFamily="34" charset="-122"/>
              </a:rPr>
              <a:t> (阶为全</a:t>
            </a:r>
            <a:r>
              <a:rPr lang="en-US" altLang="zh-CN" dirty="0">
                <a:solidFill>
                  <a:srgbClr val="006600"/>
                </a:solidFill>
                <a:latin typeface="微软雅黑" panose="020B0503020204020204" pitchFamily="34" charset="-122"/>
                <a:ea typeface="微软雅黑" panose="020B0503020204020204" pitchFamily="34" charset="-122"/>
              </a:rPr>
              <a:t>1</a:t>
            </a:r>
            <a:r>
              <a:rPr lang="zh-CN" altLang="en-US" dirty="0">
                <a:solidFill>
                  <a:srgbClr val="006600"/>
                </a:solidFill>
                <a:latin typeface="微软雅黑" panose="020B0503020204020204" pitchFamily="34" charset="-122"/>
                <a:ea typeface="微软雅黑" panose="020B0503020204020204" pitchFamily="34" charset="-122"/>
              </a:rPr>
              <a:t>，尾为全</a:t>
            </a:r>
            <a:r>
              <a:rPr lang="en-US" altLang="zh-CN" dirty="0">
                <a:solidFill>
                  <a:srgbClr val="006600"/>
                </a:solidFill>
                <a:latin typeface="微软雅黑" panose="020B0503020204020204" pitchFamily="34" charset="-122"/>
                <a:ea typeface="微软雅黑" panose="020B0503020204020204" pitchFamily="34" charset="-122"/>
              </a:rPr>
              <a:t>0)</a:t>
            </a:r>
            <a:endParaRPr lang="zh-CN" altLang="en-US" dirty="0">
              <a:solidFill>
                <a:srgbClr val="006600"/>
              </a:solidFill>
              <a:latin typeface="微软雅黑" panose="020B0503020204020204" pitchFamily="34" charset="-122"/>
              <a:ea typeface="微软雅黑" panose="020B0503020204020204" pitchFamily="34" charset="-122"/>
            </a:endParaRPr>
          </a:p>
          <a:p>
            <a:pPr marL="1143000" lvl="2" indent="-228600">
              <a:lnSpc>
                <a:spcPct val="110000"/>
              </a:lnSpc>
            </a:pPr>
            <a:r>
              <a:rPr lang="en-US" altLang="zh-CN" dirty="0">
                <a:solidFill>
                  <a:srgbClr val="006600"/>
                </a:solidFill>
                <a:latin typeface="微软雅黑" panose="020B0503020204020204" pitchFamily="34" charset="-122"/>
                <a:ea typeface="微软雅黑" panose="020B0503020204020204" pitchFamily="34" charset="-122"/>
              </a:rPr>
              <a:t>NaN (</a:t>
            </a:r>
            <a:r>
              <a:rPr lang="zh-CN" altLang="en-US" dirty="0">
                <a:solidFill>
                  <a:srgbClr val="006600"/>
                </a:solidFill>
                <a:latin typeface="微软雅黑" panose="020B0503020204020204" pitchFamily="34" charset="-122"/>
                <a:ea typeface="微软雅黑" panose="020B0503020204020204" pitchFamily="34" charset="-122"/>
              </a:rPr>
              <a:t>阶为全</a:t>
            </a:r>
            <a:r>
              <a:rPr lang="en-US" altLang="zh-CN" dirty="0">
                <a:solidFill>
                  <a:srgbClr val="006600"/>
                </a:solidFill>
                <a:latin typeface="微软雅黑" panose="020B0503020204020204" pitchFamily="34" charset="-122"/>
                <a:ea typeface="微软雅黑" panose="020B0503020204020204" pitchFamily="34" charset="-122"/>
              </a:rPr>
              <a:t>1</a:t>
            </a:r>
            <a:r>
              <a:rPr lang="zh-CN" altLang="en-US" dirty="0">
                <a:solidFill>
                  <a:srgbClr val="006600"/>
                </a:solidFill>
                <a:latin typeface="微软雅黑" panose="020B0503020204020204" pitchFamily="34" charset="-122"/>
                <a:ea typeface="微软雅黑" panose="020B0503020204020204" pitchFamily="34" charset="-122"/>
              </a:rPr>
              <a:t>，尾为非</a:t>
            </a:r>
            <a:r>
              <a:rPr lang="en-US" altLang="zh-CN" dirty="0">
                <a:solidFill>
                  <a:srgbClr val="006600"/>
                </a:solidFill>
                <a:latin typeface="微软雅黑" panose="020B0503020204020204" pitchFamily="34" charset="-122"/>
                <a:ea typeface="微软雅黑" panose="020B0503020204020204" pitchFamily="34" charset="-122"/>
              </a:rPr>
              <a:t>0)</a:t>
            </a:r>
          </a:p>
          <a:p>
            <a:pPr marL="1143000" lvl="2" indent="-228600">
              <a:lnSpc>
                <a:spcPct val="110000"/>
              </a:lnSpc>
            </a:pPr>
            <a:r>
              <a:rPr lang="zh-CN" altLang="zh-CN" dirty="0">
                <a:solidFill>
                  <a:srgbClr val="006600"/>
                </a:solidFill>
                <a:latin typeface="微软雅黑" panose="020B0503020204020204" pitchFamily="34" charset="-122"/>
                <a:ea typeface="微软雅黑" panose="020B0503020204020204" pitchFamily="34" charset="-122"/>
              </a:rPr>
              <a:t>非规</a:t>
            </a:r>
            <a:r>
              <a:rPr lang="zh-CN" altLang="en-US" dirty="0">
                <a:solidFill>
                  <a:srgbClr val="006600"/>
                </a:solidFill>
                <a:latin typeface="微软雅黑" panose="020B0503020204020204" pitchFamily="34" charset="-122"/>
                <a:ea typeface="微软雅黑" panose="020B0503020204020204" pitchFamily="34" charset="-122"/>
              </a:rPr>
              <a:t>格化</a:t>
            </a:r>
            <a:r>
              <a:rPr lang="zh-CN" altLang="zh-CN" dirty="0">
                <a:solidFill>
                  <a:srgbClr val="006600"/>
                </a:solidFill>
                <a:latin typeface="微软雅黑" panose="020B0503020204020204" pitchFamily="34" charset="-122"/>
                <a:ea typeface="微软雅黑" panose="020B0503020204020204" pitchFamily="34" charset="-122"/>
              </a:rPr>
              <a:t>数</a:t>
            </a:r>
            <a:r>
              <a:rPr lang="zh-CN" altLang="en-US" dirty="0">
                <a:solidFill>
                  <a:srgbClr val="006600"/>
                </a:solidFill>
                <a:latin typeface="微软雅黑" panose="020B0503020204020204" pitchFamily="34" charset="-122"/>
                <a:ea typeface="微软雅黑" panose="020B0503020204020204" pitchFamily="34" charset="-122"/>
              </a:rPr>
              <a:t> (阶为全</a:t>
            </a:r>
            <a:r>
              <a:rPr lang="en-US" altLang="zh-CN" dirty="0">
                <a:solidFill>
                  <a:srgbClr val="006600"/>
                </a:solidFill>
                <a:latin typeface="微软雅黑" panose="020B0503020204020204" pitchFamily="34" charset="-122"/>
                <a:ea typeface="微软雅黑" panose="020B0503020204020204" pitchFamily="34" charset="-122"/>
              </a:rPr>
              <a:t>0</a:t>
            </a:r>
            <a:r>
              <a:rPr lang="zh-CN" altLang="en-US" dirty="0">
                <a:solidFill>
                  <a:srgbClr val="006600"/>
                </a:solidFill>
                <a:latin typeface="微软雅黑" panose="020B0503020204020204" pitchFamily="34" charset="-122"/>
                <a:ea typeface="微软雅黑" panose="020B0503020204020204" pitchFamily="34" charset="-122"/>
              </a:rPr>
              <a:t>，尾为非</a:t>
            </a:r>
            <a:r>
              <a:rPr lang="en-US" altLang="zh-CN" dirty="0">
                <a:solidFill>
                  <a:srgbClr val="006600"/>
                </a:solidFill>
                <a:latin typeface="微软雅黑" panose="020B0503020204020204" pitchFamily="34" charset="-122"/>
                <a:ea typeface="微软雅黑" panose="020B0503020204020204" pitchFamily="34" charset="-122"/>
              </a:rPr>
              <a:t>0</a:t>
            </a:r>
            <a:r>
              <a:rPr lang="zh-CN" altLang="en-US" dirty="0">
                <a:solidFill>
                  <a:srgbClr val="006600"/>
                </a:solidFill>
                <a:latin typeface="微软雅黑" panose="020B0503020204020204" pitchFamily="34" charset="-122"/>
                <a:ea typeface="微软雅黑" panose="020B0503020204020204" pitchFamily="34" charset="-122"/>
              </a:rPr>
              <a:t>，隐藏位为</a:t>
            </a:r>
            <a:r>
              <a:rPr lang="en-US" altLang="zh-CN" dirty="0">
                <a:solidFill>
                  <a:srgbClr val="006600"/>
                </a:solidFill>
                <a:latin typeface="微软雅黑" panose="020B0503020204020204" pitchFamily="34" charset="-122"/>
                <a:ea typeface="微软雅黑" panose="020B0503020204020204" pitchFamily="34" charset="-122"/>
              </a:rPr>
              <a:t>0)</a:t>
            </a:r>
          </a:p>
          <a:p>
            <a:pPr marL="1143000" lvl="2" indent="-228600">
              <a:lnSpc>
                <a:spcPct val="110000"/>
              </a:lnSpc>
              <a:buClr>
                <a:schemeClr val="tx1"/>
              </a:buClr>
              <a:buSzPct val="60000"/>
              <a:buFont typeface="Wingdings" panose="05000000000000000000" pitchFamily="2" charset="2"/>
              <a:buChar char="u"/>
            </a:pPr>
            <a:r>
              <a:rPr lang="zh-CN" altLang="en-US" dirty="0">
                <a:latin typeface="微软雅黑" panose="020B0503020204020204" pitchFamily="34" charset="-122"/>
                <a:ea typeface="微软雅黑" panose="020B0503020204020204" pitchFamily="34" charset="-122"/>
              </a:rPr>
              <a:t>十进制数的二进制表示（</a:t>
            </a:r>
            <a:r>
              <a:rPr lang="en-US" altLang="zh-CN" dirty="0">
                <a:latin typeface="微软雅黑" panose="020B0503020204020204" pitchFamily="34" charset="-122"/>
                <a:ea typeface="微软雅黑" panose="020B0503020204020204" pitchFamily="34" charset="-122"/>
              </a:rPr>
              <a:t>BCD</a:t>
            </a:r>
            <a:r>
              <a:rPr lang="zh-CN" altLang="en-US" dirty="0">
                <a:latin typeface="微软雅黑" panose="020B0503020204020204" pitchFamily="34" charset="-122"/>
                <a:ea typeface="微软雅黑" panose="020B0503020204020204" pitchFamily="34" charset="-122"/>
              </a:rPr>
              <a:t>码）</a:t>
            </a:r>
            <a:endParaRPr lang="en-US" altLang="zh-CN" dirty="0">
              <a:latin typeface="微软雅黑" panose="020B0503020204020204" pitchFamily="34" charset="-122"/>
              <a:ea typeface="微软雅黑" panose="020B0503020204020204" pitchFamily="34" charset="-122"/>
            </a:endParaRPr>
          </a:p>
          <a:p>
            <a:pPr marL="742950" lvl="1" indent="-285750">
              <a:lnSpc>
                <a:spcPct val="110000"/>
              </a:lnSpc>
              <a:buClr>
                <a:schemeClr val="tx1"/>
              </a:buClr>
            </a:pPr>
            <a:r>
              <a:rPr lang="zh-CN" altLang="en-US" sz="1800" dirty="0">
                <a:latin typeface="微软雅黑" panose="020B0503020204020204" pitchFamily="34" charset="-122"/>
                <a:ea typeface="微软雅黑" panose="020B0503020204020204" pitchFamily="34" charset="-122"/>
              </a:rPr>
              <a:t>有权</a:t>
            </a:r>
            <a:r>
              <a:rPr lang="en-US" altLang="zh-CN" sz="1800" dirty="0">
                <a:latin typeface="微软雅黑" panose="020B0503020204020204" pitchFamily="34" charset="-122"/>
                <a:ea typeface="微软雅黑" panose="020B0503020204020204" pitchFamily="34" charset="-122"/>
              </a:rPr>
              <a:t>BCD</a:t>
            </a:r>
            <a:r>
              <a:rPr lang="zh-CN" altLang="en-US" sz="1800" dirty="0">
                <a:latin typeface="微软雅黑" panose="020B0503020204020204" pitchFamily="34" charset="-122"/>
                <a:ea typeface="微软雅黑" panose="020B0503020204020204" pitchFamily="34" charset="-122"/>
              </a:rPr>
              <a:t>码（</a:t>
            </a:r>
            <a:r>
              <a:rPr lang="en-US" altLang="zh-CN" sz="1800" dirty="0">
                <a:latin typeface="微软雅黑" panose="020B0503020204020204" pitchFamily="34" charset="-122"/>
                <a:ea typeface="微软雅黑" panose="020B0503020204020204" pitchFamily="34" charset="-122"/>
              </a:rPr>
              <a:t>8421</a:t>
            </a:r>
            <a:r>
              <a:rPr lang="zh-CN" altLang="en-US" sz="1800" dirty="0">
                <a:latin typeface="微软雅黑" panose="020B0503020204020204" pitchFamily="34" charset="-122"/>
                <a:ea typeface="微软雅黑" panose="020B0503020204020204" pitchFamily="34" charset="-122"/>
              </a:rPr>
              <a:t>码）、无权</a:t>
            </a:r>
            <a:r>
              <a:rPr lang="en-US" altLang="zh-CN" sz="1800" dirty="0">
                <a:latin typeface="微软雅黑" panose="020B0503020204020204" pitchFamily="34" charset="-122"/>
                <a:ea typeface="微软雅黑" panose="020B0503020204020204" pitchFamily="34" charset="-122"/>
              </a:rPr>
              <a:t>BCD</a:t>
            </a:r>
            <a:r>
              <a:rPr lang="zh-CN" altLang="en-US" sz="1800" dirty="0">
                <a:latin typeface="微软雅黑" panose="020B0503020204020204" pitchFamily="34" charset="-122"/>
                <a:ea typeface="微软雅黑" panose="020B0503020204020204" pitchFamily="34" charset="-122"/>
              </a:rPr>
              <a:t>码（余</a:t>
            </a:r>
            <a:r>
              <a:rPr lang="en-US" altLang="zh-CN" sz="1800" dirty="0">
                <a:latin typeface="微软雅黑" panose="020B0503020204020204" pitchFamily="34" charset="-122"/>
                <a:ea typeface="微软雅黑" panose="020B0503020204020204" pitchFamily="34" charset="-122"/>
              </a:rPr>
              <a:t>3</a:t>
            </a:r>
            <a:r>
              <a:rPr lang="zh-CN" altLang="en-US" sz="1800" dirty="0">
                <a:latin typeface="微软雅黑" panose="020B0503020204020204" pitchFamily="34" charset="-122"/>
                <a:ea typeface="微软雅黑" panose="020B0503020204020204" pitchFamily="34" charset="-122"/>
              </a:rPr>
              <a:t>码、格雷码等）</a:t>
            </a:r>
          </a:p>
        </p:txBody>
      </p:sp>
      <p:sp>
        <p:nvSpPr>
          <p:cNvPr id="4" name="TextBox 3"/>
          <p:cNvSpPr txBox="1"/>
          <p:nvPr/>
        </p:nvSpPr>
        <p:spPr>
          <a:xfrm>
            <a:off x="6313488" y="-58737"/>
            <a:ext cx="2830513" cy="1873250"/>
          </a:xfrm>
          <a:prstGeom prst="star12">
            <a:avLst>
              <a:gd name="adj" fmla="val 41376"/>
            </a:avLst>
          </a:prstGeom>
          <a:solidFill>
            <a:schemeClr val="bg1"/>
          </a:solidFill>
          <a:ln>
            <a:solidFill>
              <a:srgbClr val="FF0066"/>
            </a:solidFill>
          </a:ln>
        </p:spPr>
        <p:txBody>
          <a:bodyPr lIns="0" tIns="0" rIns="0" bIns="0"/>
          <a:lstStyle>
            <a:lvl1pPr>
              <a:defRPr sz="1600" b="1">
                <a:solidFill>
                  <a:schemeClr val="tx1"/>
                </a:solidFill>
                <a:latin typeface="Times New Roman" panose="02020603050405020304" pitchFamily="18" charset="0"/>
                <a:ea typeface="宋体" panose="02010600030101010101" pitchFamily="2" charset="-122"/>
              </a:defRPr>
            </a:lvl1pPr>
            <a:lvl2pPr marL="742950" indent="-285750">
              <a:defRPr sz="1600" b="1">
                <a:solidFill>
                  <a:schemeClr val="tx1"/>
                </a:solidFill>
                <a:latin typeface="Times New Roman" panose="02020603050405020304" pitchFamily="18" charset="0"/>
                <a:ea typeface="宋体" panose="02010600030101010101" pitchFamily="2" charset="-122"/>
              </a:defRPr>
            </a:lvl2pPr>
            <a:lvl3pPr marL="1143000" indent="-228600">
              <a:defRPr sz="1600" b="1">
                <a:solidFill>
                  <a:schemeClr val="tx1"/>
                </a:solidFill>
                <a:latin typeface="Times New Roman" panose="02020603050405020304" pitchFamily="18" charset="0"/>
                <a:ea typeface="宋体" panose="02010600030101010101" pitchFamily="2" charset="-122"/>
              </a:defRPr>
            </a:lvl3pPr>
            <a:lvl4pPr marL="1600200" indent="-228600">
              <a:defRPr sz="1600" b="1">
                <a:solidFill>
                  <a:schemeClr val="tx1"/>
                </a:solidFill>
                <a:latin typeface="Times New Roman" panose="02020603050405020304" pitchFamily="18" charset="0"/>
                <a:ea typeface="宋体" panose="02010600030101010101" pitchFamily="2" charset="-122"/>
              </a:defRPr>
            </a:lvl4pPr>
            <a:lvl5pPr marL="2057400" indent="-228600">
              <a:defRPr sz="16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1600" b="1">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1" i="0" u="none" strike="noStrike" kern="1200" cap="none" spc="0" normalizeH="0" baseline="0" noProof="0">
                <a:ln>
                  <a:noFill/>
                </a:ln>
                <a:solidFill>
                  <a:srgbClr val="FF0066"/>
                </a:solidFill>
                <a:effectLst/>
                <a:uLnTx/>
                <a:uFillTx/>
                <a:latin typeface="黑体" panose="02010609060101010101" pitchFamily="49" charset="-122"/>
                <a:ea typeface="黑体" panose="02010609060101010101" pitchFamily="49" charset="-122"/>
                <a:cs typeface="+mn-cs"/>
              </a:rPr>
              <a:t>10</a:t>
            </a:r>
            <a:r>
              <a:rPr kumimoji="0" lang="zh-CN" altLang="en-US" sz="2000" b="1" i="0" u="none" strike="noStrike" kern="1200" cap="none" spc="0" normalizeH="0" baseline="0" noProof="0">
                <a:ln>
                  <a:noFill/>
                </a:ln>
                <a:solidFill>
                  <a:srgbClr val="FF0066"/>
                </a:solidFill>
                <a:effectLst/>
                <a:uLnTx/>
                <a:uFillTx/>
                <a:latin typeface="黑体" panose="02010609060101010101" pitchFamily="49" charset="-122"/>
                <a:ea typeface="黑体" panose="02010609060101010101" pitchFamily="49" charset="-122"/>
                <a:cs typeface="+mn-cs"/>
              </a:rPr>
              <a:t>在计算机中有几种可能的表示？</a:t>
            </a:r>
            <a:endParaRPr kumimoji="0" lang="en-US" altLang="zh-CN" sz="2000" b="1" i="0" u="none" strike="noStrike" kern="1200" cap="none" spc="0" normalizeH="0" baseline="0" noProof="0">
              <a:ln>
                <a:noFill/>
              </a:ln>
              <a:solidFill>
                <a:srgbClr val="FF0066"/>
              </a:solidFill>
              <a:effectLst/>
              <a:uLnTx/>
              <a:uFillTx/>
              <a:latin typeface="黑体" panose="02010609060101010101" pitchFamily="49" charset="-122"/>
              <a:ea typeface="黑体" panose="02010609060101010101" pitchFamily="49" charset="-122"/>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000" b="1" i="0" u="none" strike="noStrike" kern="1200" cap="none" spc="0" normalizeH="0" baseline="0" noProof="0">
                <a:ln>
                  <a:noFill/>
                </a:ln>
                <a:solidFill>
                  <a:srgbClr val="FF0066"/>
                </a:solidFill>
                <a:effectLst/>
                <a:uLnTx/>
                <a:uFillTx/>
                <a:latin typeface="黑体" panose="02010609060101010101" pitchFamily="49" charset="-122"/>
                <a:ea typeface="黑体" panose="02010609060101010101" pitchFamily="49" charset="-122"/>
                <a:cs typeface="+mn-cs"/>
              </a:rPr>
              <a:t>  </a:t>
            </a:r>
            <a:r>
              <a:rPr kumimoji="0" lang="en-US" altLang="zh-CN" sz="2000" b="1" i="0" u="none" strike="noStrike" kern="1200" cap="none" spc="0" normalizeH="0" baseline="0" noProof="0">
                <a:ln>
                  <a:noFill/>
                </a:ln>
                <a:solidFill>
                  <a:srgbClr val="FF0066"/>
                </a:solidFill>
                <a:effectLst/>
                <a:uLnTx/>
                <a:uFillTx/>
                <a:latin typeface="Arial" panose="020B0604020202020204" pitchFamily="34" charset="0"/>
                <a:ea typeface="黑体" panose="02010609060101010101" pitchFamily="49" charset="-122"/>
                <a:cs typeface="+mn-cs"/>
              </a:rPr>
              <a:t>-10</a:t>
            </a:r>
            <a:r>
              <a:rPr kumimoji="0" lang="zh-CN" altLang="en-US" sz="2000" b="1" i="0" u="none" strike="noStrike" kern="1200" cap="none" spc="0" normalizeH="0" baseline="0" noProof="0">
                <a:ln>
                  <a:noFill/>
                </a:ln>
                <a:solidFill>
                  <a:srgbClr val="FF0066"/>
                </a:solidFill>
                <a:effectLst/>
                <a:uLnTx/>
                <a:uFillTx/>
                <a:latin typeface="Arial" panose="020B0604020202020204" pitchFamily="34" charset="0"/>
                <a:ea typeface="黑体" panose="02010609060101010101" pitchFamily="49" charset="-122"/>
                <a:cs typeface="+mn-cs"/>
              </a:rPr>
              <a:t>呢？</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9939">
                                            <p:txEl>
                                              <p:pRg st="0" end="0"/>
                                            </p:txEl>
                                          </p:spTgt>
                                        </p:tgtEl>
                                        <p:attrNameLst>
                                          <p:attrName>style.visibility</p:attrName>
                                        </p:attrNameLst>
                                      </p:cBhvr>
                                      <p:to>
                                        <p:strVal val="visible"/>
                                      </p:to>
                                    </p:set>
                                    <p:animEffect transition="in" filter="blinds(horizontal)">
                                      <p:cBhvr>
                                        <p:cTn id="7" dur="500"/>
                                        <p:tgtEl>
                                          <p:spTgt spid="3993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9939">
                                            <p:txEl>
                                              <p:pRg st="1" end="1"/>
                                            </p:txEl>
                                          </p:spTgt>
                                        </p:tgtEl>
                                        <p:attrNameLst>
                                          <p:attrName>style.visibility</p:attrName>
                                        </p:attrNameLst>
                                      </p:cBhvr>
                                      <p:to>
                                        <p:strVal val="visible"/>
                                      </p:to>
                                    </p:set>
                                    <p:animEffect transition="in" filter="blinds(horizontal)">
                                      <p:cBhvr>
                                        <p:cTn id="12" dur="500"/>
                                        <p:tgtEl>
                                          <p:spTgt spid="3993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9939">
                                            <p:txEl>
                                              <p:pRg st="2" end="2"/>
                                            </p:txEl>
                                          </p:spTgt>
                                        </p:tgtEl>
                                        <p:attrNameLst>
                                          <p:attrName>style.visibility</p:attrName>
                                        </p:attrNameLst>
                                      </p:cBhvr>
                                      <p:to>
                                        <p:strVal val="visible"/>
                                      </p:to>
                                    </p:set>
                                    <p:animEffect transition="in" filter="blinds(horizontal)">
                                      <p:cBhvr>
                                        <p:cTn id="17" dur="500"/>
                                        <p:tgtEl>
                                          <p:spTgt spid="39939">
                                            <p:txEl>
                                              <p:pRg st="2" end="2"/>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9939">
                                            <p:txEl>
                                              <p:pRg st="3" end="3"/>
                                            </p:txEl>
                                          </p:spTgt>
                                        </p:tgtEl>
                                        <p:attrNameLst>
                                          <p:attrName>style.visibility</p:attrName>
                                        </p:attrNameLst>
                                      </p:cBhvr>
                                      <p:to>
                                        <p:strVal val="visible"/>
                                      </p:to>
                                    </p:set>
                                    <p:animEffect transition="in" filter="blinds(horizontal)">
                                      <p:cBhvr>
                                        <p:cTn id="20" dur="500"/>
                                        <p:tgtEl>
                                          <p:spTgt spid="39939">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9939">
                                            <p:txEl>
                                              <p:pRg st="4" end="4"/>
                                            </p:txEl>
                                          </p:spTgt>
                                        </p:tgtEl>
                                        <p:attrNameLst>
                                          <p:attrName>style.visibility</p:attrName>
                                        </p:attrNameLst>
                                      </p:cBhvr>
                                      <p:to>
                                        <p:strVal val="visible"/>
                                      </p:to>
                                    </p:set>
                                    <p:animEffect transition="in" filter="blinds(horizontal)">
                                      <p:cBhvr>
                                        <p:cTn id="25" dur="500"/>
                                        <p:tgtEl>
                                          <p:spTgt spid="39939">
                                            <p:txEl>
                                              <p:pRg st="4" end="4"/>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39939">
                                            <p:txEl>
                                              <p:pRg st="5" end="5"/>
                                            </p:txEl>
                                          </p:spTgt>
                                        </p:tgtEl>
                                        <p:attrNameLst>
                                          <p:attrName>style.visibility</p:attrName>
                                        </p:attrNameLst>
                                      </p:cBhvr>
                                      <p:to>
                                        <p:strVal val="visible"/>
                                      </p:to>
                                    </p:set>
                                    <p:animEffect transition="in" filter="blinds(horizontal)">
                                      <p:cBhvr>
                                        <p:cTn id="28" dur="500"/>
                                        <p:tgtEl>
                                          <p:spTgt spid="39939">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39939">
                                            <p:txEl>
                                              <p:pRg st="6" end="6"/>
                                            </p:txEl>
                                          </p:spTgt>
                                        </p:tgtEl>
                                        <p:attrNameLst>
                                          <p:attrName>style.visibility</p:attrName>
                                        </p:attrNameLst>
                                      </p:cBhvr>
                                      <p:to>
                                        <p:strVal val="visible"/>
                                      </p:to>
                                    </p:set>
                                    <p:animEffect transition="in" filter="blinds(horizontal)">
                                      <p:cBhvr>
                                        <p:cTn id="33" dur="500"/>
                                        <p:tgtEl>
                                          <p:spTgt spid="39939">
                                            <p:txEl>
                                              <p:pRg st="6" end="6"/>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39939">
                                            <p:txEl>
                                              <p:pRg st="7" end="7"/>
                                            </p:txEl>
                                          </p:spTgt>
                                        </p:tgtEl>
                                        <p:attrNameLst>
                                          <p:attrName>style.visibility</p:attrName>
                                        </p:attrNameLst>
                                      </p:cBhvr>
                                      <p:to>
                                        <p:strVal val="visible"/>
                                      </p:to>
                                    </p:set>
                                    <p:animEffect transition="in" filter="blinds(horizontal)">
                                      <p:cBhvr>
                                        <p:cTn id="36" dur="500"/>
                                        <p:tgtEl>
                                          <p:spTgt spid="39939">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nodeType="clickEffect">
                                  <p:stCondLst>
                                    <p:cond delay="0"/>
                                  </p:stCondLst>
                                  <p:childTnLst>
                                    <p:set>
                                      <p:cBhvr>
                                        <p:cTn id="40" dur="1" fill="hold">
                                          <p:stCondLst>
                                            <p:cond delay="0"/>
                                          </p:stCondLst>
                                        </p:cTn>
                                        <p:tgtEl>
                                          <p:spTgt spid="39939">
                                            <p:txEl>
                                              <p:pRg st="8" end="8"/>
                                            </p:txEl>
                                          </p:spTgt>
                                        </p:tgtEl>
                                        <p:attrNameLst>
                                          <p:attrName>style.visibility</p:attrName>
                                        </p:attrNameLst>
                                      </p:cBhvr>
                                      <p:to>
                                        <p:strVal val="visible"/>
                                      </p:to>
                                    </p:set>
                                    <p:animEffect transition="in" filter="blinds(horizontal)">
                                      <p:cBhvr>
                                        <p:cTn id="41" dur="500"/>
                                        <p:tgtEl>
                                          <p:spTgt spid="39939">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nodeType="clickEffect">
                                  <p:stCondLst>
                                    <p:cond delay="0"/>
                                  </p:stCondLst>
                                  <p:childTnLst>
                                    <p:set>
                                      <p:cBhvr>
                                        <p:cTn id="45" dur="1" fill="hold">
                                          <p:stCondLst>
                                            <p:cond delay="0"/>
                                          </p:stCondLst>
                                        </p:cTn>
                                        <p:tgtEl>
                                          <p:spTgt spid="39939">
                                            <p:txEl>
                                              <p:pRg st="9" end="9"/>
                                            </p:txEl>
                                          </p:spTgt>
                                        </p:tgtEl>
                                        <p:attrNameLst>
                                          <p:attrName>style.visibility</p:attrName>
                                        </p:attrNameLst>
                                      </p:cBhvr>
                                      <p:to>
                                        <p:strVal val="visible"/>
                                      </p:to>
                                    </p:set>
                                    <p:animEffect transition="in" filter="blinds(horizontal)">
                                      <p:cBhvr>
                                        <p:cTn id="46" dur="500"/>
                                        <p:tgtEl>
                                          <p:spTgt spid="39939">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ntr" presetSubtype="10" fill="hold" nodeType="clickEffect">
                                  <p:stCondLst>
                                    <p:cond delay="0"/>
                                  </p:stCondLst>
                                  <p:childTnLst>
                                    <p:set>
                                      <p:cBhvr>
                                        <p:cTn id="50" dur="1" fill="hold">
                                          <p:stCondLst>
                                            <p:cond delay="0"/>
                                          </p:stCondLst>
                                        </p:cTn>
                                        <p:tgtEl>
                                          <p:spTgt spid="39939">
                                            <p:txEl>
                                              <p:pRg st="10" end="10"/>
                                            </p:txEl>
                                          </p:spTgt>
                                        </p:tgtEl>
                                        <p:attrNameLst>
                                          <p:attrName>style.visibility</p:attrName>
                                        </p:attrNameLst>
                                      </p:cBhvr>
                                      <p:to>
                                        <p:strVal val="visible"/>
                                      </p:to>
                                    </p:set>
                                    <p:animEffect transition="in" filter="blinds(horizontal)">
                                      <p:cBhvr>
                                        <p:cTn id="51" dur="500"/>
                                        <p:tgtEl>
                                          <p:spTgt spid="39939">
                                            <p:txEl>
                                              <p:pRg st="10" end="10"/>
                                            </p:txEl>
                                          </p:spTgt>
                                        </p:tgtEl>
                                      </p:cBhvr>
                                    </p:animEffect>
                                  </p:childTnLst>
                                </p:cTn>
                              </p:par>
                              <p:par>
                                <p:cTn id="52" presetID="3" presetClass="entr" presetSubtype="10" fill="hold" nodeType="withEffect">
                                  <p:stCondLst>
                                    <p:cond delay="0"/>
                                  </p:stCondLst>
                                  <p:childTnLst>
                                    <p:set>
                                      <p:cBhvr>
                                        <p:cTn id="53" dur="1" fill="hold">
                                          <p:stCondLst>
                                            <p:cond delay="0"/>
                                          </p:stCondLst>
                                        </p:cTn>
                                        <p:tgtEl>
                                          <p:spTgt spid="39939">
                                            <p:txEl>
                                              <p:pRg st="11" end="11"/>
                                            </p:txEl>
                                          </p:spTgt>
                                        </p:tgtEl>
                                        <p:attrNameLst>
                                          <p:attrName>style.visibility</p:attrName>
                                        </p:attrNameLst>
                                      </p:cBhvr>
                                      <p:to>
                                        <p:strVal val="visible"/>
                                      </p:to>
                                    </p:set>
                                    <p:animEffect transition="in" filter="blinds(horizontal)">
                                      <p:cBhvr>
                                        <p:cTn id="54" dur="500"/>
                                        <p:tgtEl>
                                          <p:spTgt spid="39939">
                                            <p:txEl>
                                              <p:pRg st="11" end="11"/>
                                            </p:txEl>
                                          </p:spTgt>
                                        </p:tgtEl>
                                      </p:cBhvr>
                                    </p:animEffect>
                                  </p:childTnLst>
                                </p:cTn>
                              </p:par>
                              <p:par>
                                <p:cTn id="55" presetID="3" presetClass="entr" presetSubtype="10" fill="hold" nodeType="withEffect">
                                  <p:stCondLst>
                                    <p:cond delay="0"/>
                                  </p:stCondLst>
                                  <p:childTnLst>
                                    <p:set>
                                      <p:cBhvr>
                                        <p:cTn id="56" dur="1" fill="hold">
                                          <p:stCondLst>
                                            <p:cond delay="0"/>
                                          </p:stCondLst>
                                        </p:cTn>
                                        <p:tgtEl>
                                          <p:spTgt spid="39939">
                                            <p:txEl>
                                              <p:pRg st="12" end="12"/>
                                            </p:txEl>
                                          </p:spTgt>
                                        </p:tgtEl>
                                        <p:attrNameLst>
                                          <p:attrName>style.visibility</p:attrName>
                                        </p:attrNameLst>
                                      </p:cBhvr>
                                      <p:to>
                                        <p:strVal val="visible"/>
                                      </p:to>
                                    </p:set>
                                    <p:animEffect transition="in" filter="blinds(horizontal)">
                                      <p:cBhvr>
                                        <p:cTn id="57" dur="500"/>
                                        <p:tgtEl>
                                          <p:spTgt spid="39939">
                                            <p:txEl>
                                              <p:pRg st="12" end="12"/>
                                            </p:txEl>
                                          </p:spTgt>
                                        </p:tgtEl>
                                      </p:cBhvr>
                                    </p:animEffect>
                                  </p:childTnLst>
                                </p:cTn>
                              </p:par>
                              <p:par>
                                <p:cTn id="58" presetID="3" presetClass="entr" presetSubtype="10" fill="hold" nodeType="withEffect">
                                  <p:stCondLst>
                                    <p:cond delay="0"/>
                                  </p:stCondLst>
                                  <p:childTnLst>
                                    <p:set>
                                      <p:cBhvr>
                                        <p:cTn id="59" dur="1" fill="hold">
                                          <p:stCondLst>
                                            <p:cond delay="0"/>
                                          </p:stCondLst>
                                        </p:cTn>
                                        <p:tgtEl>
                                          <p:spTgt spid="39939">
                                            <p:txEl>
                                              <p:pRg st="13" end="13"/>
                                            </p:txEl>
                                          </p:spTgt>
                                        </p:tgtEl>
                                        <p:attrNameLst>
                                          <p:attrName>style.visibility</p:attrName>
                                        </p:attrNameLst>
                                      </p:cBhvr>
                                      <p:to>
                                        <p:strVal val="visible"/>
                                      </p:to>
                                    </p:set>
                                    <p:animEffect transition="in" filter="blinds(horizontal)">
                                      <p:cBhvr>
                                        <p:cTn id="60" dur="500"/>
                                        <p:tgtEl>
                                          <p:spTgt spid="39939">
                                            <p:txEl>
                                              <p:pRg st="13" end="13"/>
                                            </p:txEl>
                                          </p:spTgt>
                                        </p:tgtEl>
                                      </p:cBhvr>
                                    </p:animEffect>
                                  </p:childTnLst>
                                </p:cTn>
                              </p:par>
                              <p:par>
                                <p:cTn id="61" presetID="3" presetClass="entr" presetSubtype="10" fill="hold" nodeType="withEffect">
                                  <p:stCondLst>
                                    <p:cond delay="0"/>
                                  </p:stCondLst>
                                  <p:childTnLst>
                                    <p:set>
                                      <p:cBhvr>
                                        <p:cTn id="62" dur="1" fill="hold">
                                          <p:stCondLst>
                                            <p:cond delay="0"/>
                                          </p:stCondLst>
                                        </p:cTn>
                                        <p:tgtEl>
                                          <p:spTgt spid="39939">
                                            <p:txEl>
                                              <p:pRg st="14" end="14"/>
                                            </p:txEl>
                                          </p:spTgt>
                                        </p:tgtEl>
                                        <p:attrNameLst>
                                          <p:attrName>style.visibility</p:attrName>
                                        </p:attrNameLst>
                                      </p:cBhvr>
                                      <p:to>
                                        <p:strVal val="visible"/>
                                      </p:to>
                                    </p:set>
                                    <p:animEffect transition="in" filter="blinds(horizontal)">
                                      <p:cBhvr>
                                        <p:cTn id="63" dur="500"/>
                                        <p:tgtEl>
                                          <p:spTgt spid="39939">
                                            <p:txEl>
                                              <p:pRg st="14" end="14"/>
                                            </p:txEl>
                                          </p:spTgt>
                                        </p:tgtEl>
                                      </p:cBhvr>
                                    </p:animEffect>
                                  </p:childTnLst>
                                </p:cTn>
                              </p:par>
                              <p:par>
                                <p:cTn id="64" presetID="3" presetClass="entr" presetSubtype="10" fill="hold" nodeType="withEffect">
                                  <p:stCondLst>
                                    <p:cond delay="0"/>
                                  </p:stCondLst>
                                  <p:childTnLst>
                                    <p:set>
                                      <p:cBhvr>
                                        <p:cTn id="65" dur="1" fill="hold">
                                          <p:stCondLst>
                                            <p:cond delay="0"/>
                                          </p:stCondLst>
                                        </p:cTn>
                                        <p:tgtEl>
                                          <p:spTgt spid="39939">
                                            <p:txEl>
                                              <p:pRg st="15" end="15"/>
                                            </p:txEl>
                                          </p:spTgt>
                                        </p:tgtEl>
                                        <p:attrNameLst>
                                          <p:attrName>style.visibility</p:attrName>
                                        </p:attrNameLst>
                                      </p:cBhvr>
                                      <p:to>
                                        <p:strVal val="visible"/>
                                      </p:to>
                                    </p:set>
                                    <p:animEffect transition="in" filter="blinds(horizontal)">
                                      <p:cBhvr>
                                        <p:cTn id="66" dur="500"/>
                                        <p:tgtEl>
                                          <p:spTgt spid="39939">
                                            <p:txEl>
                                              <p:pRg st="15" end="15"/>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3" presetClass="entr" presetSubtype="10" fill="hold" grpId="0" nodeType="clickEffect">
                                  <p:stCondLst>
                                    <p:cond delay="0"/>
                                  </p:stCondLst>
                                  <p:childTnLst>
                                    <p:set>
                                      <p:cBhvr>
                                        <p:cTn id="70" dur="1" fill="hold">
                                          <p:stCondLst>
                                            <p:cond delay="0"/>
                                          </p:stCondLst>
                                        </p:cTn>
                                        <p:tgtEl>
                                          <p:spTgt spid="4"/>
                                        </p:tgtEl>
                                        <p:attrNameLst>
                                          <p:attrName>style.visibility</p:attrName>
                                        </p:attrNameLst>
                                      </p:cBhvr>
                                      <p:to>
                                        <p:strVal val="visible"/>
                                      </p:to>
                                    </p:set>
                                    <p:animEffect transition="in" filter="blinds(horizontal)">
                                      <p:cBhvr>
                                        <p:cTn id="7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29" name="Rectangle 2"/>
          <p:cNvSpPr>
            <a:spLocks noGrp="1"/>
          </p:cNvSpPr>
          <p:nvPr>
            <p:ph type="title"/>
          </p:nvPr>
        </p:nvSpPr>
        <p:spPr>
          <a:xfrm>
            <a:off x="309563" y="201613"/>
            <a:ext cx="7845425" cy="479425"/>
          </a:xfrm>
        </p:spPr>
        <p:txBody>
          <a:bodyPr vert="horz" wrap="square" lIns="63500" tIns="25400" rIns="63500" bIns="25400" anchor="t" anchorCtr="0">
            <a:spAutoFit/>
          </a:bodyPr>
          <a:lstStyle/>
          <a:p>
            <a:r>
              <a:rPr lang="zh-CN" altLang="en-US" dirty="0">
                <a:ea typeface="宋体" panose="02010600030101010101" pitchFamily="2" charset="-122"/>
              </a:rPr>
              <a:t>第四讲    非数值数据、数据的排列和存储</a:t>
            </a:r>
          </a:p>
        </p:txBody>
      </p:sp>
      <p:sp>
        <p:nvSpPr>
          <p:cNvPr id="150530" name="Rectangle 3"/>
          <p:cNvSpPr>
            <a:spLocks noGrp="1"/>
          </p:cNvSpPr>
          <p:nvPr>
            <p:ph idx="1"/>
          </p:nvPr>
        </p:nvSpPr>
        <p:spPr>
          <a:xfrm>
            <a:off x="879475" y="1239838"/>
            <a:ext cx="6819900" cy="4029075"/>
          </a:xfrm>
        </p:spPr>
        <p:txBody>
          <a:bodyPr vert="horz" wrap="square" lIns="63500" tIns="25400" rIns="63500" bIns="25400" anchor="t" anchorCtr="0">
            <a:spAutoFit/>
          </a:bodyPr>
          <a:lstStyle/>
          <a:p>
            <a:pPr algn="ctr">
              <a:buNone/>
            </a:pPr>
            <a:r>
              <a:rPr lang="zh-CN" altLang="en-US" sz="3600" dirty="0">
                <a:solidFill>
                  <a:srgbClr val="CC0000"/>
                </a:solidFill>
                <a:ea typeface="黑体" panose="02010609060101010101" pitchFamily="49" charset="-122"/>
              </a:rPr>
              <a:t>主    要   内    容</a:t>
            </a:r>
          </a:p>
          <a:p>
            <a:r>
              <a:rPr lang="zh-CN" altLang="en-US" sz="2800" dirty="0">
                <a:ea typeface="黑体" panose="02010609060101010101" pitchFamily="49" charset="-122"/>
              </a:rPr>
              <a:t>非数值数据的表示</a:t>
            </a:r>
          </a:p>
          <a:p>
            <a:pPr lvl="1"/>
            <a:r>
              <a:rPr lang="zh-CN" altLang="en-US" sz="2800" dirty="0">
                <a:ea typeface="黑体" panose="02010609060101010101" pitchFamily="49" charset="-122"/>
              </a:rPr>
              <a:t>逻辑数据、西文字符、汉字</a:t>
            </a:r>
          </a:p>
          <a:p>
            <a:r>
              <a:rPr lang="zh-CN" altLang="en-US" sz="2800" dirty="0">
                <a:ea typeface="黑体" panose="02010609060101010101" pitchFamily="49" charset="-122"/>
              </a:rPr>
              <a:t>数据的宽度</a:t>
            </a:r>
          </a:p>
          <a:p>
            <a:r>
              <a:rPr lang="zh-CN" altLang="en-US" sz="2800" dirty="0">
                <a:ea typeface="黑体" panose="02010609060101010101" pitchFamily="49" charset="-122"/>
              </a:rPr>
              <a:t>数据的存储排列</a:t>
            </a:r>
          </a:p>
          <a:p>
            <a:pPr lvl="1"/>
            <a:r>
              <a:rPr lang="zh-CN" altLang="en-US" sz="2800" dirty="0">
                <a:ea typeface="黑体" panose="02010609060101010101" pitchFamily="49" charset="-122"/>
              </a:rPr>
              <a:t>大端方式、小端方式</a:t>
            </a:r>
          </a:p>
          <a:p>
            <a:endParaRPr lang="zh-CN" altLang="en-US" sz="2800" dirty="0">
              <a:ea typeface="黑体" panose="02010609060101010101" pitchFamily="49" charset="-122"/>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Rectangle 2"/>
          <p:cNvSpPr>
            <a:spLocks noGrp="1"/>
          </p:cNvSpPr>
          <p:nvPr>
            <p:ph idx="1"/>
          </p:nvPr>
        </p:nvSpPr>
        <p:spPr>
          <a:xfrm>
            <a:off x="657225" y="776288"/>
            <a:ext cx="7716838" cy="5670550"/>
          </a:xfrm>
        </p:spPr>
        <p:txBody>
          <a:bodyPr vert="horz" wrap="square" lIns="63500" tIns="25400" rIns="63500" bIns="25400" anchor="t" anchorCtr="0">
            <a:spAutoFit/>
          </a:bodyPr>
          <a:lstStyle/>
          <a:p>
            <a:pPr>
              <a:lnSpc>
                <a:spcPct val="105000"/>
              </a:lnSpc>
              <a:spcBef>
                <a:spcPct val="30000"/>
              </a:spcBef>
            </a:pPr>
            <a:r>
              <a:rPr lang="zh-CN" altLang="en-US" dirty="0">
                <a:ea typeface="黑体" panose="02010609060101010101" pitchFamily="49" charset="-122"/>
              </a:rPr>
              <a:t>表示</a:t>
            </a:r>
          </a:p>
          <a:p>
            <a:pPr lvl="1">
              <a:lnSpc>
                <a:spcPct val="105000"/>
              </a:lnSpc>
              <a:spcBef>
                <a:spcPct val="30000"/>
              </a:spcBef>
              <a:buFont typeface="宋体" panose="02010600030101010101" pitchFamily="2" charset="-122"/>
              <a:buChar char="•"/>
            </a:pPr>
            <a:r>
              <a:rPr lang="zh-CN" altLang="en-US" sz="2200" dirty="0">
                <a:solidFill>
                  <a:srgbClr val="0033CC"/>
                </a:solidFill>
                <a:ea typeface="黑体" panose="02010609060101010101" pitchFamily="49" charset="-122"/>
              </a:rPr>
              <a:t>用一位表示 。例如，真：1  /  假：0</a:t>
            </a:r>
          </a:p>
          <a:p>
            <a:pPr lvl="1">
              <a:lnSpc>
                <a:spcPct val="105000"/>
              </a:lnSpc>
              <a:spcBef>
                <a:spcPct val="30000"/>
              </a:spcBef>
              <a:buFont typeface="宋体" panose="02010600030101010101" pitchFamily="2" charset="-122"/>
              <a:buChar char="•"/>
            </a:pPr>
            <a:r>
              <a:rPr lang="en-US" altLang="zh-CN" sz="2200" dirty="0">
                <a:solidFill>
                  <a:srgbClr val="0033CC"/>
                </a:solidFill>
                <a:ea typeface="黑体" panose="02010609060101010101" pitchFamily="49" charset="-122"/>
              </a:rPr>
              <a:t>N</a:t>
            </a:r>
            <a:r>
              <a:rPr lang="zh-CN" altLang="en-US" sz="2200" dirty="0">
                <a:solidFill>
                  <a:srgbClr val="0033CC"/>
                </a:solidFill>
                <a:ea typeface="黑体" panose="02010609060101010101" pitchFamily="49" charset="-122"/>
              </a:rPr>
              <a:t>位二进制数可表示</a:t>
            </a:r>
            <a:r>
              <a:rPr lang="en-US" altLang="en-US" sz="2200" dirty="0">
                <a:solidFill>
                  <a:srgbClr val="0033CC"/>
                </a:solidFill>
                <a:ea typeface="黑体" panose="02010609060101010101" pitchFamily="49" charset="-122"/>
              </a:rPr>
              <a:t>N</a:t>
            </a:r>
            <a:r>
              <a:rPr lang="zh-CN" altLang="en-US" sz="2200" dirty="0">
                <a:solidFill>
                  <a:srgbClr val="0033CC"/>
                </a:solidFill>
                <a:ea typeface="黑体" panose="02010609060101010101" pitchFamily="49" charset="-122"/>
              </a:rPr>
              <a:t>个逻辑数据，或一个位串</a:t>
            </a:r>
          </a:p>
          <a:p>
            <a:pPr>
              <a:lnSpc>
                <a:spcPct val="105000"/>
              </a:lnSpc>
              <a:spcBef>
                <a:spcPct val="30000"/>
              </a:spcBef>
            </a:pPr>
            <a:r>
              <a:rPr lang="zh-CN" altLang="en-US" dirty="0">
                <a:ea typeface="黑体" panose="02010609060101010101" pitchFamily="49" charset="-122"/>
              </a:rPr>
              <a:t>运算</a:t>
            </a:r>
          </a:p>
          <a:p>
            <a:pPr lvl="1">
              <a:lnSpc>
                <a:spcPct val="105000"/>
              </a:lnSpc>
              <a:spcBef>
                <a:spcPct val="30000"/>
              </a:spcBef>
            </a:pPr>
            <a:r>
              <a:rPr lang="zh-CN" altLang="en-US" sz="2200" dirty="0">
                <a:solidFill>
                  <a:srgbClr val="0033CC"/>
                </a:solidFill>
                <a:ea typeface="黑体" panose="02010609060101010101" pitchFamily="49" charset="-122"/>
              </a:rPr>
              <a:t>按位进行</a:t>
            </a:r>
          </a:p>
          <a:p>
            <a:pPr lvl="1">
              <a:lnSpc>
                <a:spcPct val="105000"/>
              </a:lnSpc>
              <a:spcBef>
                <a:spcPct val="30000"/>
              </a:spcBef>
            </a:pPr>
            <a:r>
              <a:rPr lang="zh-CN" altLang="en-US" sz="2200" dirty="0">
                <a:solidFill>
                  <a:srgbClr val="0033CC"/>
                </a:solidFill>
                <a:ea typeface="黑体" panose="02010609060101010101" pitchFamily="49" charset="-122"/>
              </a:rPr>
              <a:t>如:按位与 / 按位或 / 逻辑左移 / 逻辑右移 等    </a:t>
            </a:r>
          </a:p>
          <a:p>
            <a:pPr>
              <a:lnSpc>
                <a:spcPct val="105000"/>
              </a:lnSpc>
              <a:spcBef>
                <a:spcPct val="30000"/>
              </a:spcBef>
            </a:pPr>
            <a:r>
              <a:rPr lang="zh-CN" altLang="en-US" dirty="0">
                <a:ea typeface="黑体" panose="02010609060101010101" pitchFamily="49" charset="-122"/>
              </a:rPr>
              <a:t>识别</a:t>
            </a:r>
          </a:p>
          <a:p>
            <a:pPr lvl="1">
              <a:lnSpc>
                <a:spcPct val="105000"/>
              </a:lnSpc>
              <a:spcBef>
                <a:spcPct val="30000"/>
              </a:spcBef>
            </a:pPr>
            <a:r>
              <a:rPr lang="zh-CN" altLang="en-US" sz="2200" dirty="0">
                <a:solidFill>
                  <a:srgbClr val="0033CC"/>
                </a:solidFill>
                <a:ea typeface="黑体" panose="02010609060101010101" pitchFamily="49" charset="-122"/>
              </a:rPr>
              <a:t>逻辑数据和数值数据在形式上并无差别，也是一串0/1序列，机器靠指令来识别。</a:t>
            </a:r>
            <a:endParaRPr lang="en-US" altLang="zh-CN" sz="2200" dirty="0">
              <a:solidFill>
                <a:srgbClr val="0033CC"/>
              </a:solidFill>
              <a:ea typeface="黑体" panose="02010609060101010101" pitchFamily="49" charset="-122"/>
            </a:endParaRPr>
          </a:p>
          <a:p>
            <a:pPr>
              <a:lnSpc>
                <a:spcPct val="105000"/>
              </a:lnSpc>
              <a:spcBef>
                <a:spcPct val="30000"/>
              </a:spcBef>
            </a:pPr>
            <a:r>
              <a:rPr lang="zh-CN" altLang="en-US" dirty="0">
                <a:ea typeface="黑体" panose="02010609060101010101" pitchFamily="49" charset="-122"/>
              </a:rPr>
              <a:t>位串</a:t>
            </a:r>
            <a:endParaRPr lang="en-US" altLang="zh-CN" dirty="0">
              <a:ea typeface="黑体" panose="02010609060101010101" pitchFamily="49" charset="-122"/>
            </a:endParaRPr>
          </a:p>
          <a:p>
            <a:pPr lvl="1">
              <a:lnSpc>
                <a:spcPct val="105000"/>
              </a:lnSpc>
              <a:spcBef>
                <a:spcPct val="30000"/>
              </a:spcBef>
            </a:pPr>
            <a:r>
              <a:rPr lang="zh-CN" altLang="en-US" sz="2200" dirty="0">
                <a:solidFill>
                  <a:srgbClr val="0033CC"/>
                </a:solidFill>
                <a:ea typeface="黑体" panose="02010609060101010101" pitchFamily="49" charset="-122"/>
              </a:rPr>
              <a:t>用来表示若干个状态位或控制位（</a:t>
            </a:r>
            <a:r>
              <a:rPr lang="en-US" altLang="zh-CN" sz="2200" dirty="0">
                <a:solidFill>
                  <a:srgbClr val="0033CC"/>
                </a:solidFill>
                <a:ea typeface="黑体" panose="02010609060101010101" pitchFamily="49" charset="-122"/>
              </a:rPr>
              <a:t>OS</a:t>
            </a:r>
            <a:r>
              <a:rPr lang="zh-CN" altLang="en-US" sz="2200" dirty="0">
                <a:solidFill>
                  <a:srgbClr val="0033CC"/>
                </a:solidFill>
                <a:ea typeface="黑体" panose="02010609060101010101" pitchFamily="49" charset="-122"/>
              </a:rPr>
              <a:t>中使用较多）</a:t>
            </a:r>
            <a:r>
              <a:rPr lang="zh-CN" altLang="en-US" sz="2200" dirty="0">
                <a:latin typeface="Times New Roman" panose="02020603050405020304" pitchFamily="18" charset="0"/>
              </a:rPr>
              <a:t> </a:t>
            </a:r>
            <a:endParaRPr lang="en-US" altLang="zh-CN" sz="2200" dirty="0">
              <a:latin typeface="Times New Roman" panose="02020603050405020304" pitchFamily="18" charset="0"/>
            </a:endParaRPr>
          </a:p>
          <a:p>
            <a:pPr lvl="1">
              <a:lnSpc>
                <a:spcPct val="105000"/>
              </a:lnSpc>
              <a:spcBef>
                <a:spcPct val="30000"/>
              </a:spcBef>
              <a:buNone/>
            </a:pPr>
            <a:r>
              <a:rPr lang="zh-CN" altLang="en-US" sz="2200" dirty="0">
                <a:solidFill>
                  <a:srgbClr val="FF0000"/>
                </a:solidFill>
                <a:latin typeface="Times New Roman" panose="02020603050405020304" pitchFamily="18" charset="0"/>
              </a:rPr>
              <a:t>例如，</a:t>
            </a:r>
            <a:r>
              <a:rPr lang="en-US" altLang="zh-CN" sz="2200" dirty="0">
                <a:solidFill>
                  <a:srgbClr val="FF0000"/>
                </a:solidFill>
                <a:latin typeface="Times New Roman" panose="02020603050405020304" pitchFamily="18" charset="0"/>
              </a:rPr>
              <a:t>x86</a:t>
            </a:r>
            <a:r>
              <a:rPr lang="zh-CN" altLang="en-US" sz="2200" dirty="0">
                <a:solidFill>
                  <a:srgbClr val="FF0000"/>
                </a:solidFill>
                <a:latin typeface="Times New Roman" panose="02020603050405020304" pitchFamily="18" charset="0"/>
              </a:rPr>
              <a:t>的标志寄存器含义如下：</a:t>
            </a:r>
          </a:p>
          <a:p>
            <a:pPr>
              <a:lnSpc>
                <a:spcPct val="90000"/>
              </a:lnSpc>
              <a:buNone/>
            </a:pPr>
            <a:r>
              <a:rPr lang="zh-CN" altLang="en-US" dirty="0">
                <a:latin typeface="宋体" panose="02010600030101010101" pitchFamily="2" charset="-122"/>
              </a:rPr>
              <a:t> </a:t>
            </a:r>
          </a:p>
        </p:txBody>
      </p:sp>
      <p:sp>
        <p:nvSpPr>
          <p:cNvPr id="151554" name="Rectangle 3"/>
          <p:cNvSpPr>
            <a:spLocks noGrp="1"/>
          </p:cNvSpPr>
          <p:nvPr>
            <p:ph type="title"/>
          </p:nvPr>
        </p:nvSpPr>
        <p:spPr>
          <a:xfrm>
            <a:off x="800100" y="141288"/>
            <a:ext cx="6073775" cy="573087"/>
          </a:xfrm>
        </p:spPr>
        <p:txBody>
          <a:bodyPr vert="horz" wrap="square" lIns="91440" tIns="45720" rIns="91440" bIns="45720" anchor="ctr" anchorCtr="0">
            <a:spAutoFit/>
          </a:bodyPr>
          <a:lstStyle/>
          <a:p>
            <a:pPr algn="ctr">
              <a:buNone/>
            </a:pPr>
            <a:r>
              <a:rPr lang="zh-CN" altLang="en-US" sz="3600" dirty="0">
                <a:solidFill>
                  <a:srgbClr val="CC3300"/>
                </a:solidFill>
              </a:rPr>
              <a:t>逻辑数据的编码表示</a:t>
            </a:r>
            <a:endParaRPr lang="en-US" altLang="zh-CN" sz="3600" dirty="0">
              <a:solidFill>
                <a:srgbClr val="CC3300"/>
              </a:solidFill>
            </a:endParaRPr>
          </a:p>
        </p:txBody>
      </p:sp>
      <p:grpSp>
        <p:nvGrpSpPr>
          <p:cNvPr id="151555" name="组合 30"/>
          <p:cNvGrpSpPr/>
          <p:nvPr/>
        </p:nvGrpSpPr>
        <p:grpSpPr>
          <a:xfrm>
            <a:off x="174625" y="6138863"/>
            <a:ext cx="8402638" cy="479425"/>
            <a:chOff x="493486" y="6139542"/>
            <a:chExt cx="7286172" cy="367583"/>
          </a:xfrm>
        </p:grpSpPr>
        <p:sp>
          <p:nvSpPr>
            <p:cNvPr id="151556" name="TextBox 4"/>
            <p:cNvSpPr txBox="1"/>
            <p:nvPr/>
          </p:nvSpPr>
          <p:spPr>
            <a:xfrm>
              <a:off x="493486" y="6154148"/>
              <a:ext cx="7213213" cy="338371"/>
            </a:xfrm>
            <a:prstGeom prst="rect">
              <a:avLst/>
            </a:prstGeom>
            <a:noFill/>
            <a:ln w="25400" cap="flat" cmpd="sng">
              <a:solidFill>
                <a:srgbClr val="FF0066"/>
              </a:solidFill>
              <a:prstDash val="solid"/>
              <a:round/>
              <a:headEnd type="none" w="med" len="med"/>
              <a:tailEnd type="none" w="med" len="med"/>
            </a:ln>
          </p:spPr>
          <p:txBody>
            <a:bodyPr anchor="t" anchorCtr="0">
              <a:spAutoFit/>
            </a:bodyPr>
            <a:lstStyle/>
            <a:p>
              <a:pPr eaLnBrk="0" hangingPunct="0">
                <a:buSzTx/>
              </a:pPr>
              <a:endParaRPr lang="zh-CN" altLang="en-US" dirty="0">
                <a:latin typeface="Arial" panose="020B0604020202020204" pitchFamily="34" charset="0"/>
                <a:ea typeface="宋体" panose="02010600030101010101" pitchFamily="2" charset="-122"/>
              </a:endParaRPr>
            </a:p>
          </p:txBody>
        </p:sp>
        <p:cxnSp>
          <p:nvCxnSpPr>
            <p:cNvPr id="151557" name="直接连接符 6"/>
            <p:cNvCxnSpPr/>
            <p:nvPr/>
          </p:nvCxnSpPr>
          <p:spPr>
            <a:xfrm rot="-5400000" flipH="1">
              <a:off x="3916495" y="6323334"/>
              <a:ext cx="338554" cy="0"/>
            </a:xfrm>
            <a:prstGeom prst="line">
              <a:avLst/>
            </a:prstGeom>
            <a:ln w="22225" cap="flat" cmpd="sng">
              <a:solidFill>
                <a:srgbClr val="FF0066"/>
              </a:solidFill>
              <a:prstDash val="solid"/>
              <a:round/>
              <a:headEnd type="none" w="med" len="med"/>
              <a:tailEnd type="none" w="med" len="med"/>
            </a:ln>
          </p:spPr>
        </p:cxnSp>
        <p:cxnSp>
          <p:nvCxnSpPr>
            <p:cNvPr id="151558" name="直接连接符 7"/>
            <p:cNvCxnSpPr/>
            <p:nvPr/>
          </p:nvCxnSpPr>
          <p:spPr>
            <a:xfrm rot="-5400000" flipH="1">
              <a:off x="2080458" y="6316077"/>
              <a:ext cx="338554" cy="0"/>
            </a:xfrm>
            <a:prstGeom prst="line">
              <a:avLst/>
            </a:prstGeom>
            <a:ln w="22225" cap="flat" cmpd="sng">
              <a:solidFill>
                <a:srgbClr val="FF0066"/>
              </a:solidFill>
              <a:prstDash val="solid"/>
              <a:round/>
              <a:headEnd type="none" w="med" len="med"/>
              <a:tailEnd type="none" w="med" len="med"/>
            </a:ln>
          </p:spPr>
        </p:cxnSp>
        <p:cxnSp>
          <p:nvCxnSpPr>
            <p:cNvPr id="151559" name="直接连接符 8"/>
            <p:cNvCxnSpPr/>
            <p:nvPr/>
          </p:nvCxnSpPr>
          <p:spPr>
            <a:xfrm rot="-5400000" flipH="1">
              <a:off x="5759829" y="6323334"/>
              <a:ext cx="338554" cy="0"/>
            </a:xfrm>
            <a:prstGeom prst="line">
              <a:avLst/>
            </a:prstGeom>
            <a:ln w="22225" cap="flat" cmpd="sng">
              <a:solidFill>
                <a:srgbClr val="FF0066"/>
              </a:solidFill>
              <a:prstDash val="solid"/>
              <a:round/>
              <a:headEnd type="none" w="med" len="med"/>
              <a:tailEnd type="none" w="med" len="med"/>
            </a:ln>
          </p:spPr>
        </p:cxnSp>
        <p:cxnSp>
          <p:nvCxnSpPr>
            <p:cNvPr id="151560" name="直接连接符 9"/>
            <p:cNvCxnSpPr/>
            <p:nvPr/>
          </p:nvCxnSpPr>
          <p:spPr>
            <a:xfrm rot="-5400000" flipH="1">
              <a:off x="2987601" y="6323335"/>
              <a:ext cx="338554" cy="0"/>
            </a:xfrm>
            <a:prstGeom prst="line">
              <a:avLst/>
            </a:prstGeom>
            <a:ln w="22225" cap="flat" cmpd="sng">
              <a:solidFill>
                <a:srgbClr val="FF0066"/>
              </a:solidFill>
              <a:prstDash val="solid"/>
              <a:round/>
              <a:headEnd type="none" w="med" len="med"/>
              <a:tailEnd type="none" w="med" len="med"/>
            </a:ln>
          </p:spPr>
        </p:cxnSp>
        <p:cxnSp>
          <p:nvCxnSpPr>
            <p:cNvPr id="151561" name="直接连接符 10"/>
            <p:cNvCxnSpPr/>
            <p:nvPr/>
          </p:nvCxnSpPr>
          <p:spPr>
            <a:xfrm rot="-5400000" flipH="1">
              <a:off x="1173315" y="6315571"/>
              <a:ext cx="338554" cy="0"/>
            </a:xfrm>
            <a:prstGeom prst="line">
              <a:avLst/>
            </a:prstGeom>
            <a:ln w="22225" cap="flat" cmpd="sng">
              <a:solidFill>
                <a:srgbClr val="FF0066"/>
              </a:solidFill>
              <a:prstDash val="solid"/>
              <a:round/>
              <a:headEnd type="none" w="med" len="med"/>
              <a:tailEnd type="none" w="med" len="med"/>
            </a:ln>
          </p:spPr>
        </p:cxnSp>
        <p:cxnSp>
          <p:nvCxnSpPr>
            <p:cNvPr id="151562" name="直接连接符 11"/>
            <p:cNvCxnSpPr/>
            <p:nvPr/>
          </p:nvCxnSpPr>
          <p:spPr>
            <a:xfrm rot="-5400000" flipH="1">
              <a:off x="4816404" y="6337848"/>
              <a:ext cx="338554" cy="0"/>
            </a:xfrm>
            <a:prstGeom prst="line">
              <a:avLst/>
            </a:prstGeom>
            <a:ln w="22225" cap="flat" cmpd="sng">
              <a:solidFill>
                <a:srgbClr val="FF0066"/>
              </a:solidFill>
              <a:prstDash val="solid"/>
              <a:round/>
              <a:headEnd type="none" w="med" len="med"/>
              <a:tailEnd type="none" w="med" len="med"/>
            </a:ln>
          </p:spPr>
        </p:cxnSp>
        <p:cxnSp>
          <p:nvCxnSpPr>
            <p:cNvPr id="151563" name="直接连接符 12"/>
            <p:cNvCxnSpPr/>
            <p:nvPr/>
          </p:nvCxnSpPr>
          <p:spPr>
            <a:xfrm rot="-5400000" flipH="1">
              <a:off x="6659718" y="6323334"/>
              <a:ext cx="338554" cy="0"/>
            </a:xfrm>
            <a:prstGeom prst="line">
              <a:avLst/>
            </a:prstGeom>
            <a:ln w="22225" cap="flat" cmpd="sng">
              <a:solidFill>
                <a:srgbClr val="FF0066"/>
              </a:solidFill>
              <a:prstDash val="solid"/>
              <a:round/>
              <a:headEnd type="none" w="med" len="med"/>
              <a:tailEnd type="none" w="med" len="med"/>
            </a:ln>
          </p:spPr>
        </p:cxnSp>
        <p:cxnSp>
          <p:nvCxnSpPr>
            <p:cNvPr id="151564" name="直接连接符 13"/>
            <p:cNvCxnSpPr/>
            <p:nvPr/>
          </p:nvCxnSpPr>
          <p:spPr>
            <a:xfrm rot="-5400000" flipH="1">
              <a:off x="752402" y="6323334"/>
              <a:ext cx="338554" cy="0"/>
            </a:xfrm>
            <a:prstGeom prst="line">
              <a:avLst/>
            </a:prstGeom>
            <a:ln w="22225" cap="flat" cmpd="sng">
              <a:solidFill>
                <a:srgbClr val="FF0066"/>
              </a:solidFill>
              <a:prstDash val="solid"/>
              <a:round/>
              <a:headEnd type="none" w="med" len="med"/>
              <a:tailEnd type="none" w="med" len="med"/>
            </a:ln>
          </p:spPr>
        </p:cxnSp>
        <p:cxnSp>
          <p:nvCxnSpPr>
            <p:cNvPr id="151565" name="直接连接符 14"/>
            <p:cNvCxnSpPr/>
            <p:nvPr/>
          </p:nvCxnSpPr>
          <p:spPr>
            <a:xfrm rot="-5400000" flipH="1">
              <a:off x="1608743" y="6323335"/>
              <a:ext cx="338554" cy="0"/>
            </a:xfrm>
            <a:prstGeom prst="line">
              <a:avLst/>
            </a:prstGeom>
            <a:ln w="22225" cap="flat" cmpd="sng">
              <a:solidFill>
                <a:srgbClr val="FF0066"/>
              </a:solidFill>
              <a:prstDash val="solid"/>
              <a:round/>
              <a:headEnd type="none" w="med" len="med"/>
              <a:tailEnd type="none" w="med" len="med"/>
            </a:ln>
          </p:spPr>
        </p:cxnSp>
        <p:cxnSp>
          <p:nvCxnSpPr>
            <p:cNvPr id="151566" name="直接连接符 15"/>
            <p:cNvCxnSpPr/>
            <p:nvPr/>
          </p:nvCxnSpPr>
          <p:spPr>
            <a:xfrm rot="-5400000" flipH="1">
              <a:off x="2523144" y="6337848"/>
              <a:ext cx="338554" cy="0"/>
            </a:xfrm>
            <a:prstGeom prst="line">
              <a:avLst/>
            </a:prstGeom>
            <a:ln w="22225" cap="flat" cmpd="sng">
              <a:solidFill>
                <a:srgbClr val="FF0066"/>
              </a:solidFill>
              <a:prstDash val="solid"/>
              <a:round/>
              <a:headEnd type="none" w="med" len="med"/>
              <a:tailEnd type="none" w="med" len="med"/>
            </a:ln>
          </p:spPr>
        </p:cxnSp>
        <p:cxnSp>
          <p:nvCxnSpPr>
            <p:cNvPr id="151567" name="直接连接符 16"/>
            <p:cNvCxnSpPr/>
            <p:nvPr/>
          </p:nvCxnSpPr>
          <p:spPr>
            <a:xfrm rot="-5400000" flipH="1">
              <a:off x="5317145" y="6308820"/>
              <a:ext cx="338554" cy="0"/>
            </a:xfrm>
            <a:prstGeom prst="line">
              <a:avLst/>
            </a:prstGeom>
            <a:ln w="22225" cap="flat" cmpd="sng">
              <a:solidFill>
                <a:srgbClr val="FF0066"/>
              </a:solidFill>
              <a:prstDash val="solid"/>
              <a:round/>
              <a:headEnd type="none" w="med" len="med"/>
              <a:tailEnd type="none" w="med" len="med"/>
            </a:ln>
          </p:spPr>
        </p:cxnSp>
        <p:cxnSp>
          <p:nvCxnSpPr>
            <p:cNvPr id="151568" name="直接连接符 17"/>
            <p:cNvCxnSpPr/>
            <p:nvPr/>
          </p:nvCxnSpPr>
          <p:spPr>
            <a:xfrm rot="-5400000" flipH="1">
              <a:off x="6209774" y="6316077"/>
              <a:ext cx="338554" cy="0"/>
            </a:xfrm>
            <a:prstGeom prst="line">
              <a:avLst/>
            </a:prstGeom>
            <a:ln w="22225" cap="flat" cmpd="sng">
              <a:solidFill>
                <a:srgbClr val="FF0066"/>
              </a:solidFill>
              <a:prstDash val="solid"/>
              <a:round/>
              <a:headEnd type="none" w="med" len="med"/>
              <a:tailEnd type="none" w="med" len="med"/>
            </a:ln>
          </p:spPr>
        </p:cxnSp>
        <p:cxnSp>
          <p:nvCxnSpPr>
            <p:cNvPr id="151569" name="直接连接符 18"/>
            <p:cNvCxnSpPr/>
            <p:nvPr/>
          </p:nvCxnSpPr>
          <p:spPr>
            <a:xfrm rot="-5400000" flipH="1">
              <a:off x="7116918" y="6323334"/>
              <a:ext cx="338554" cy="0"/>
            </a:xfrm>
            <a:prstGeom prst="line">
              <a:avLst/>
            </a:prstGeom>
            <a:ln w="22225" cap="flat" cmpd="sng">
              <a:solidFill>
                <a:srgbClr val="FF0066"/>
              </a:solidFill>
              <a:prstDash val="solid"/>
              <a:round/>
              <a:headEnd type="none" w="med" len="med"/>
              <a:tailEnd type="none" w="med" len="med"/>
            </a:ln>
          </p:spPr>
        </p:cxnSp>
        <p:cxnSp>
          <p:nvCxnSpPr>
            <p:cNvPr id="151570" name="直接连接符 19"/>
            <p:cNvCxnSpPr/>
            <p:nvPr/>
          </p:nvCxnSpPr>
          <p:spPr>
            <a:xfrm rot="-5400000" flipH="1">
              <a:off x="4395487" y="6323334"/>
              <a:ext cx="338554" cy="0"/>
            </a:xfrm>
            <a:prstGeom prst="line">
              <a:avLst/>
            </a:prstGeom>
            <a:ln w="22225" cap="flat" cmpd="sng">
              <a:solidFill>
                <a:srgbClr val="FF0066"/>
              </a:solidFill>
              <a:prstDash val="solid"/>
              <a:round/>
              <a:headEnd type="none" w="med" len="med"/>
              <a:tailEnd type="none" w="med" len="med"/>
            </a:ln>
          </p:spPr>
        </p:cxnSp>
        <p:cxnSp>
          <p:nvCxnSpPr>
            <p:cNvPr id="151571" name="直接连接符 20"/>
            <p:cNvCxnSpPr/>
            <p:nvPr/>
          </p:nvCxnSpPr>
          <p:spPr>
            <a:xfrm rot="-5400000" flipH="1">
              <a:off x="3444803" y="6316077"/>
              <a:ext cx="338554" cy="0"/>
            </a:xfrm>
            <a:prstGeom prst="line">
              <a:avLst/>
            </a:prstGeom>
            <a:ln w="22225" cap="flat" cmpd="sng">
              <a:solidFill>
                <a:srgbClr val="FF0066"/>
              </a:solidFill>
              <a:prstDash val="solid"/>
              <a:round/>
              <a:headEnd type="none" w="med" len="med"/>
              <a:tailEnd type="none" w="med" len="med"/>
            </a:ln>
          </p:spPr>
        </p:cxnSp>
        <p:sp>
          <p:nvSpPr>
            <p:cNvPr id="151572" name="TextBox 21"/>
            <p:cNvSpPr txBox="1"/>
            <p:nvPr/>
          </p:nvSpPr>
          <p:spPr>
            <a:xfrm>
              <a:off x="7300613" y="6139542"/>
              <a:ext cx="479045" cy="283598"/>
            </a:xfrm>
            <a:prstGeom prst="rect">
              <a:avLst/>
            </a:prstGeom>
            <a:noFill/>
            <a:ln w="9525">
              <a:noFill/>
            </a:ln>
          </p:spPr>
          <p:txBody>
            <a:bodyPr anchor="t" anchorCtr="0">
              <a:spAutoFit/>
            </a:bodyPr>
            <a:lstStyle/>
            <a:p>
              <a:pPr eaLnBrk="0" hangingPunct="0">
                <a:buSzTx/>
              </a:pPr>
              <a:r>
                <a:rPr lang="en-US" altLang="zh-CN" sz="1800" dirty="0">
                  <a:latin typeface="Arial" panose="020B0604020202020204" pitchFamily="34" charset="0"/>
                </a:rPr>
                <a:t>CF</a:t>
              </a:r>
              <a:endParaRPr lang="zh-CN" altLang="en-US" sz="1800" dirty="0">
                <a:latin typeface="Arial" panose="020B0604020202020204" pitchFamily="34" charset="0"/>
                <a:ea typeface="宋体" panose="02010600030101010101" pitchFamily="2" charset="-122"/>
              </a:endParaRPr>
            </a:p>
          </p:txBody>
        </p:sp>
        <p:sp>
          <p:nvSpPr>
            <p:cNvPr id="151573" name="TextBox 22"/>
            <p:cNvSpPr txBox="1"/>
            <p:nvPr/>
          </p:nvSpPr>
          <p:spPr>
            <a:xfrm>
              <a:off x="6393454" y="6146845"/>
              <a:ext cx="479045" cy="283598"/>
            </a:xfrm>
            <a:prstGeom prst="rect">
              <a:avLst/>
            </a:prstGeom>
            <a:noFill/>
            <a:ln w="9525">
              <a:noFill/>
            </a:ln>
          </p:spPr>
          <p:txBody>
            <a:bodyPr anchor="t" anchorCtr="0">
              <a:spAutoFit/>
            </a:bodyPr>
            <a:lstStyle/>
            <a:p>
              <a:pPr eaLnBrk="0" hangingPunct="0">
                <a:buSzTx/>
              </a:pPr>
              <a:r>
                <a:rPr lang="en-US" altLang="zh-CN" sz="1800" dirty="0">
                  <a:latin typeface="Arial" panose="020B0604020202020204" pitchFamily="34" charset="0"/>
                </a:rPr>
                <a:t>PF</a:t>
              </a:r>
              <a:endParaRPr lang="zh-CN" altLang="en-US" sz="1800" dirty="0">
                <a:latin typeface="Arial" panose="020B0604020202020204" pitchFamily="34" charset="0"/>
                <a:ea typeface="宋体" panose="02010600030101010101" pitchFamily="2" charset="-122"/>
              </a:endParaRPr>
            </a:p>
          </p:txBody>
        </p:sp>
        <p:sp>
          <p:nvSpPr>
            <p:cNvPr id="151574" name="TextBox 23"/>
            <p:cNvSpPr txBox="1"/>
            <p:nvPr/>
          </p:nvSpPr>
          <p:spPr>
            <a:xfrm>
              <a:off x="5479413" y="6161451"/>
              <a:ext cx="479045" cy="283598"/>
            </a:xfrm>
            <a:prstGeom prst="rect">
              <a:avLst/>
            </a:prstGeom>
            <a:noFill/>
            <a:ln w="9525">
              <a:noFill/>
            </a:ln>
          </p:spPr>
          <p:txBody>
            <a:bodyPr anchor="t" anchorCtr="0">
              <a:spAutoFit/>
            </a:bodyPr>
            <a:lstStyle/>
            <a:p>
              <a:pPr eaLnBrk="0" hangingPunct="0">
                <a:buSzTx/>
              </a:pPr>
              <a:r>
                <a:rPr lang="en-US" altLang="zh-CN" sz="1800" dirty="0">
                  <a:latin typeface="Arial" panose="020B0604020202020204" pitchFamily="34" charset="0"/>
                </a:rPr>
                <a:t>AF</a:t>
              </a:r>
              <a:endParaRPr lang="zh-CN" altLang="en-US" sz="1800" dirty="0">
                <a:latin typeface="Arial" panose="020B0604020202020204" pitchFamily="34" charset="0"/>
                <a:ea typeface="宋体" panose="02010600030101010101" pitchFamily="2" charset="-122"/>
              </a:endParaRPr>
            </a:p>
          </p:txBody>
        </p:sp>
        <p:sp>
          <p:nvSpPr>
            <p:cNvPr id="151575" name="TextBox 24"/>
            <p:cNvSpPr txBox="1"/>
            <p:nvPr/>
          </p:nvSpPr>
          <p:spPr>
            <a:xfrm>
              <a:off x="4535088" y="6146845"/>
              <a:ext cx="479045" cy="283598"/>
            </a:xfrm>
            <a:prstGeom prst="rect">
              <a:avLst/>
            </a:prstGeom>
            <a:noFill/>
            <a:ln w="9525">
              <a:noFill/>
            </a:ln>
          </p:spPr>
          <p:txBody>
            <a:bodyPr anchor="t" anchorCtr="0">
              <a:spAutoFit/>
            </a:bodyPr>
            <a:lstStyle/>
            <a:p>
              <a:pPr eaLnBrk="0" hangingPunct="0">
                <a:buSzTx/>
              </a:pPr>
              <a:r>
                <a:rPr lang="en-US" altLang="zh-CN" sz="1800" dirty="0">
                  <a:latin typeface="Arial" panose="020B0604020202020204" pitchFamily="34" charset="0"/>
                </a:rPr>
                <a:t>ZF</a:t>
              </a:r>
              <a:endParaRPr lang="zh-CN" altLang="en-US" sz="1800" dirty="0">
                <a:latin typeface="Arial" panose="020B0604020202020204" pitchFamily="34" charset="0"/>
                <a:ea typeface="宋体" panose="02010600030101010101" pitchFamily="2" charset="-122"/>
              </a:endParaRPr>
            </a:p>
          </p:txBody>
        </p:sp>
        <p:sp>
          <p:nvSpPr>
            <p:cNvPr id="151576" name="TextBox 25"/>
            <p:cNvSpPr txBox="1"/>
            <p:nvPr/>
          </p:nvSpPr>
          <p:spPr>
            <a:xfrm>
              <a:off x="4106976" y="6154148"/>
              <a:ext cx="479045" cy="283598"/>
            </a:xfrm>
            <a:prstGeom prst="rect">
              <a:avLst/>
            </a:prstGeom>
            <a:noFill/>
            <a:ln w="9525">
              <a:noFill/>
            </a:ln>
          </p:spPr>
          <p:txBody>
            <a:bodyPr anchor="t" anchorCtr="0">
              <a:spAutoFit/>
            </a:bodyPr>
            <a:lstStyle/>
            <a:p>
              <a:pPr eaLnBrk="0" hangingPunct="0">
                <a:buSzTx/>
              </a:pPr>
              <a:r>
                <a:rPr lang="en-US" altLang="zh-CN" sz="1800" dirty="0">
                  <a:latin typeface="Arial" panose="020B0604020202020204" pitchFamily="34" charset="0"/>
                </a:rPr>
                <a:t>SF</a:t>
              </a:r>
              <a:endParaRPr lang="zh-CN" altLang="en-US" sz="1800" dirty="0">
                <a:latin typeface="Arial" panose="020B0604020202020204" pitchFamily="34" charset="0"/>
                <a:ea typeface="宋体" panose="02010600030101010101" pitchFamily="2" charset="-122"/>
              </a:endParaRPr>
            </a:p>
          </p:txBody>
        </p:sp>
        <p:sp>
          <p:nvSpPr>
            <p:cNvPr id="151577" name="TextBox 26"/>
            <p:cNvSpPr txBox="1"/>
            <p:nvPr/>
          </p:nvSpPr>
          <p:spPr>
            <a:xfrm>
              <a:off x="3627931" y="6154148"/>
              <a:ext cx="479045" cy="283598"/>
            </a:xfrm>
            <a:prstGeom prst="rect">
              <a:avLst/>
            </a:prstGeom>
            <a:noFill/>
            <a:ln w="9525">
              <a:noFill/>
            </a:ln>
          </p:spPr>
          <p:txBody>
            <a:bodyPr anchor="t" anchorCtr="0">
              <a:spAutoFit/>
            </a:bodyPr>
            <a:lstStyle/>
            <a:p>
              <a:pPr eaLnBrk="0" hangingPunct="0">
                <a:buSzTx/>
              </a:pPr>
              <a:r>
                <a:rPr lang="en-US" altLang="zh-CN" sz="1800" dirty="0">
                  <a:latin typeface="Arial" panose="020B0604020202020204" pitchFamily="34" charset="0"/>
                </a:rPr>
                <a:t>TF</a:t>
              </a:r>
              <a:endParaRPr lang="zh-CN" altLang="en-US" sz="1800" dirty="0">
                <a:latin typeface="Arial" panose="020B0604020202020204" pitchFamily="34" charset="0"/>
                <a:ea typeface="宋体" panose="02010600030101010101" pitchFamily="2" charset="-122"/>
              </a:endParaRPr>
            </a:p>
          </p:txBody>
        </p:sp>
        <p:sp>
          <p:nvSpPr>
            <p:cNvPr id="151578" name="TextBox 27"/>
            <p:cNvSpPr txBox="1"/>
            <p:nvPr/>
          </p:nvSpPr>
          <p:spPr>
            <a:xfrm>
              <a:off x="3179170" y="6154148"/>
              <a:ext cx="479045" cy="283598"/>
            </a:xfrm>
            <a:prstGeom prst="rect">
              <a:avLst/>
            </a:prstGeom>
            <a:noFill/>
            <a:ln w="9525">
              <a:noFill/>
            </a:ln>
          </p:spPr>
          <p:txBody>
            <a:bodyPr anchor="t" anchorCtr="0">
              <a:spAutoFit/>
            </a:bodyPr>
            <a:lstStyle/>
            <a:p>
              <a:pPr eaLnBrk="0" hangingPunct="0">
                <a:buSzTx/>
              </a:pPr>
              <a:r>
                <a:rPr lang="en-US" altLang="zh-CN" sz="1800" dirty="0">
                  <a:latin typeface="Arial" panose="020B0604020202020204" pitchFamily="34" charset="0"/>
                </a:rPr>
                <a:t>IF</a:t>
              </a:r>
              <a:endParaRPr lang="zh-CN" altLang="en-US" sz="1800" dirty="0">
                <a:latin typeface="Arial" panose="020B0604020202020204" pitchFamily="34" charset="0"/>
                <a:ea typeface="宋体" panose="02010600030101010101" pitchFamily="2" charset="-122"/>
              </a:endParaRPr>
            </a:p>
          </p:txBody>
        </p:sp>
        <p:sp>
          <p:nvSpPr>
            <p:cNvPr id="151579" name="TextBox 28"/>
            <p:cNvSpPr txBox="1"/>
            <p:nvPr/>
          </p:nvSpPr>
          <p:spPr>
            <a:xfrm>
              <a:off x="2707006" y="6161451"/>
              <a:ext cx="479045" cy="283598"/>
            </a:xfrm>
            <a:prstGeom prst="rect">
              <a:avLst/>
            </a:prstGeom>
            <a:noFill/>
            <a:ln w="9525">
              <a:noFill/>
            </a:ln>
          </p:spPr>
          <p:txBody>
            <a:bodyPr anchor="t" anchorCtr="0">
              <a:spAutoFit/>
            </a:bodyPr>
            <a:lstStyle/>
            <a:p>
              <a:pPr eaLnBrk="0" hangingPunct="0">
                <a:buSzTx/>
              </a:pPr>
              <a:r>
                <a:rPr lang="en-US" altLang="zh-CN" sz="1800" dirty="0">
                  <a:latin typeface="Arial" panose="020B0604020202020204" pitchFamily="34" charset="0"/>
                </a:rPr>
                <a:t>DF</a:t>
              </a:r>
              <a:endParaRPr lang="zh-CN" altLang="en-US" sz="1800" dirty="0">
                <a:latin typeface="Arial" panose="020B0604020202020204" pitchFamily="34" charset="0"/>
                <a:ea typeface="宋体" panose="02010600030101010101" pitchFamily="2" charset="-122"/>
              </a:endParaRPr>
            </a:p>
          </p:txBody>
        </p:sp>
        <p:sp>
          <p:nvSpPr>
            <p:cNvPr id="151580" name="TextBox 29"/>
            <p:cNvSpPr txBox="1"/>
            <p:nvPr/>
          </p:nvSpPr>
          <p:spPr>
            <a:xfrm>
              <a:off x="2227961" y="6161451"/>
              <a:ext cx="479045" cy="283598"/>
            </a:xfrm>
            <a:prstGeom prst="rect">
              <a:avLst/>
            </a:prstGeom>
            <a:noFill/>
            <a:ln w="9525">
              <a:noFill/>
            </a:ln>
          </p:spPr>
          <p:txBody>
            <a:bodyPr anchor="t" anchorCtr="0">
              <a:spAutoFit/>
            </a:bodyPr>
            <a:lstStyle/>
            <a:p>
              <a:pPr eaLnBrk="0" hangingPunct="0">
                <a:buSzTx/>
              </a:pPr>
              <a:r>
                <a:rPr lang="en-US" altLang="zh-CN" sz="1800" dirty="0">
                  <a:latin typeface="Arial" panose="020B0604020202020204" pitchFamily="34" charset="0"/>
                </a:rPr>
                <a:t>OF</a:t>
              </a:r>
              <a:endParaRPr lang="zh-CN" altLang="en-US" sz="1800" dirty="0">
                <a:latin typeface="Arial" panose="020B0604020202020204" pitchFamily="34" charset="0"/>
                <a:ea typeface="宋体" panose="02010600030101010101" pitchFamily="2" charset="-122"/>
              </a:endParaRPr>
            </a:p>
          </p:txBody>
        </p:sp>
      </p:gr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2" name="Rectangle 2"/>
          <p:cNvSpPr>
            <a:spLocks noGrp="1"/>
          </p:cNvSpPr>
          <p:nvPr>
            <p:ph idx="1"/>
          </p:nvPr>
        </p:nvSpPr>
        <p:spPr>
          <a:xfrm>
            <a:off x="457200" y="823913"/>
            <a:ext cx="8686800" cy="5478462"/>
          </a:xfrm>
          <a:ln w="22225"/>
        </p:spPr>
        <p:txBody>
          <a:bodyPr vert="horz" wrap="square" lIns="63500" tIns="25400" rIns="63500" bIns="25400" anchor="t" anchorCtr="0">
            <a:spAutoFit/>
          </a:bodyPr>
          <a:lstStyle/>
          <a:p>
            <a:pPr>
              <a:lnSpc>
                <a:spcPct val="105000"/>
              </a:lnSpc>
              <a:spcBef>
                <a:spcPts val="1200"/>
              </a:spcBef>
            </a:pPr>
            <a:r>
              <a:rPr lang="zh-CN" altLang="en-US" dirty="0">
                <a:latin typeface="微软雅黑" panose="020B0503020204020204" pitchFamily="34" charset="-122"/>
                <a:ea typeface="微软雅黑" panose="020B0503020204020204" pitchFamily="34" charset="-122"/>
              </a:rPr>
              <a:t>特点</a:t>
            </a:r>
          </a:p>
          <a:p>
            <a:pPr lvl="1">
              <a:lnSpc>
                <a:spcPct val="105000"/>
              </a:lnSpc>
              <a:spcBef>
                <a:spcPts val="1200"/>
              </a:spcBef>
            </a:pPr>
            <a:r>
              <a:rPr lang="zh-CN" altLang="en-US" sz="2200" dirty="0">
                <a:solidFill>
                  <a:srgbClr val="0033CC"/>
                </a:solidFill>
                <a:latin typeface="微软雅黑" panose="020B0503020204020204" pitchFamily="34" charset="-122"/>
                <a:ea typeface="微软雅黑" panose="020B0503020204020204" pitchFamily="34" charset="-122"/>
              </a:rPr>
              <a:t>是一种拼音文字，用有限几个字母可拼写出所有单词</a:t>
            </a:r>
          </a:p>
          <a:p>
            <a:pPr lvl="1">
              <a:lnSpc>
                <a:spcPct val="105000"/>
              </a:lnSpc>
              <a:spcBef>
                <a:spcPts val="1200"/>
              </a:spcBef>
            </a:pPr>
            <a:r>
              <a:rPr lang="zh-CN" altLang="en-US" sz="2200" dirty="0">
                <a:solidFill>
                  <a:srgbClr val="0033CC"/>
                </a:solidFill>
                <a:latin typeface="微软雅黑" panose="020B0503020204020204" pitchFamily="34" charset="-122"/>
                <a:ea typeface="微软雅黑" panose="020B0503020204020204" pitchFamily="34" charset="-122"/>
              </a:rPr>
              <a:t>只对有限个字母和数学符号、标点符号等辅助字符编码</a:t>
            </a:r>
          </a:p>
          <a:p>
            <a:pPr lvl="1">
              <a:lnSpc>
                <a:spcPct val="105000"/>
              </a:lnSpc>
              <a:spcBef>
                <a:spcPts val="1200"/>
              </a:spcBef>
            </a:pPr>
            <a:r>
              <a:rPr lang="zh-CN" altLang="en-US" sz="2200" dirty="0">
                <a:solidFill>
                  <a:srgbClr val="0033CC"/>
                </a:solidFill>
                <a:latin typeface="微软雅黑" panose="020B0503020204020204" pitchFamily="34" charset="-122"/>
                <a:ea typeface="微软雅黑" panose="020B0503020204020204" pitchFamily="34" charset="-122"/>
              </a:rPr>
              <a:t>所有字符总数不超过256个，使用7或8个二进位可表示</a:t>
            </a:r>
          </a:p>
          <a:p>
            <a:pPr>
              <a:lnSpc>
                <a:spcPct val="105000"/>
              </a:lnSpc>
              <a:spcBef>
                <a:spcPts val="1200"/>
              </a:spcBef>
            </a:pPr>
            <a:r>
              <a:rPr lang="zh-CN" altLang="en-US" dirty="0">
                <a:latin typeface="微软雅黑" panose="020B0503020204020204" pitchFamily="34" charset="-122"/>
                <a:ea typeface="微软雅黑" panose="020B0503020204020204" pitchFamily="34" charset="-122"/>
              </a:rPr>
              <a:t>表示（</a:t>
            </a:r>
            <a:r>
              <a:rPr lang="zh-CN" altLang="en-US" dirty="0">
                <a:solidFill>
                  <a:srgbClr val="CC0000"/>
                </a:solidFill>
                <a:latin typeface="微软雅黑" panose="020B0503020204020204" pitchFamily="34" charset="-122"/>
                <a:ea typeface="微软雅黑" panose="020B0503020204020204" pitchFamily="34" charset="-122"/>
              </a:rPr>
              <a:t>常用编码为7位</a:t>
            </a:r>
            <a:r>
              <a:rPr lang="en-US" altLang="en-US" dirty="0">
                <a:solidFill>
                  <a:srgbClr val="CC0000"/>
                </a:solidFill>
                <a:latin typeface="微软雅黑" panose="020B0503020204020204" pitchFamily="34" charset="-122"/>
                <a:ea typeface="微软雅黑" panose="020B0503020204020204" pitchFamily="34" charset="-122"/>
              </a:rPr>
              <a:t>ASCII</a:t>
            </a:r>
            <a:r>
              <a:rPr lang="zh-CN" altLang="en-US" dirty="0">
                <a:solidFill>
                  <a:srgbClr val="CC0000"/>
                </a:solidFill>
                <a:latin typeface="微软雅黑" panose="020B0503020204020204" pitchFamily="34" charset="-122"/>
                <a:ea typeface="微软雅黑" panose="020B0503020204020204" pitchFamily="34" charset="-122"/>
              </a:rPr>
              <a:t>码）</a:t>
            </a:r>
          </a:p>
          <a:p>
            <a:pPr lvl="1">
              <a:lnSpc>
                <a:spcPct val="105000"/>
              </a:lnSpc>
              <a:spcBef>
                <a:spcPts val="1200"/>
              </a:spcBef>
            </a:pPr>
            <a:r>
              <a:rPr lang="zh-CN" altLang="en-US" sz="2200" dirty="0">
                <a:solidFill>
                  <a:schemeClr val="accent2"/>
                </a:solidFill>
                <a:latin typeface="微软雅黑" panose="020B0503020204020204" pitchFamily="34" charset="-122"/>
                <a:ea typeface="微软雅黑" panose="020B0503020204020204" pitchFamily="34" charset="-122"/>
              </a:rPr>
              <a:t>十进制数字：0/1/2…/9</a:t>
            </a:r>
          </a:p>
          <a:p>
            <a:pPr lvl="1">
              <a:lnSpc>
                <a:spcPct val="105000"/>
              </a:lnSpc>
              <a:spcBef>
                <a:spcPts val="1200"/>
              </a:spcBef>
            </a:pPr>
            <a:r>
              <a:rPr lang="zh-CN" altLang="en-US" sz="2200" dirty="0">
                <a:solidFill>
                  <a:schemeClr val="accent2"/>
                </a:solidFill>
                <a:latin typeface="微软雅黑" panose="020B0503020204020204" pitchFamily="34" charset="-122"/>
                <a:ea typeface="微软雅黑" panose="020B0503020204020204" pitchFamily="34" charset="-122"/>
              </a:rPr>
              <a:t>英文字母：</a:t>
            </a:r>
            <a:r>
              <a:rPr lang="en-US" altLang="en-US" sz="2200" dirty="0">
                <a:solidFill>
                  <a:schemeClr val="accent2"/>
                </a:solidFill>
                <a:latin typeface="微软雅黑" panose="020B0503020204020204" pitchFamily="34" charset="-122"/>
                <a:ea typeface="微软雅黑" panose="020B0503020204020204" pitchFamily="34" charset="-122"/>
              </a:rPr>
              <a:t>A/B/…/Z/a/b/…/z</a:t>
            </a:r>
          </a:p>
          <a:p>
            <a:pPr lvl="1">
              <a:lnSpc>
                <a:spcPct val="105000"/>
              </a:lnSpc>
              <a:spcBef>
                <a:spcPts val="1200"/>
              </a:spcBef>
            </a:pPr>
            <a:r>
              <a:rPr lang="zh-CN" altLang="en-US" sz="2200" dirty="0">
                <a:solidFill>
                  <a:schemeClr val="accent2"/>
                </a:solidFill>
                <a:latin typeface="微软雅黑" panose="020B0503020204020204" pitchFamily="34" charset="-122"/>
                <a:ea typeface="微软雅黑" panose="020B0503020204020204" pitchFamily="34" charset="-122"/>
              </a:rPr>
              <a:t>专用符号：+/-/%/*/&amp;/…… </a:t>
            </a:r>
          </a:p>
          <a:p>
            <a:pPr lvl="1">
              <a:lnSpc>
                <a:spcPct val="105000"/>
              </a:lnSpc>
              <a:spcBef>
                <a:spcPts val="1200"/>
              </a:spcBef>
            </a:pPr>
            <a:r>
              <a:rPr lang="zh-CN" altLang="en-US" sz="2200" dirty="0">
                <a:solidFill>
                  <a:schemeClr val="accent2"/>
                </a:solidFill>
                <a:latin typeface="微软雅黑" panose="020B0503020204020204" pitchFamily="34" charset="-122"/>
                <a:ea typeface="微软雅黑" panose="020B0503020204020204" pitchFamily="34" charset="-122"/>
              </a:rPr>
              <a:t>控制字符（不可打印或显示）</a:t>
            </a:r>
            <a:endParaRPr lang="zh-CN" altLang="en-US" sz="2200" dirty="0">
              <a:solidFill>
                <a:srgbClr val="CC0000"/>
              </a:solidFill>
              <a:latin typeface="微软雅黑" panose="020B0503020204020204" pitchFamily="34" charset="-122"/>
              <a:ea typeface="微软雅黑" panose="020B0503020204020204" pitchFamily="34" charset="-122"/>
            </a:endParaRPr>
          </a:p>
          <a:p>
            <a:pPr>
              <a:lnSpc>
                <a:spcPct val="105000"/>
              </a:lnSpc>
              <a:spcBef>
                <a:spcPts val="1200"/>
              </a:spcBef>
            </a:pPr>
            <a:r>
              <a:rPr lang="zh-CN" altLang="en-US" dirty="0">
                <a:latin typeface="微软雅黑" panose="020B0503020204020204" pitchFamily="34" charset="-122"/>
                <a:ea typeface="微软雅黑" panose="020B0503020204020204" pitchFamily="34" charset="-122"/>
              </a:rPr>
              <a:t>操作</a:t>
            </a:r>
          </a:p>
          <a:p>
            <a:pPr lvl="1">
              <a:lnSpc>
                <a:spcPct val="105000"/>
              </a:lnSpc>
              <a:spcBef>
                <a:spcPts val="1200"/>
              </a:spcBef>
            </a:pPr>
            <a:r>
              <a:rPr lang="zh-CN" altLang="en-US" sz="2200" dirty="0">
                <a:solidFill>
                  <a:schemeClr val="accent2"/>
                </a:solidFill>
                <a:latin typeface="微软雅黑" panose="020B0503020204020204" pitchFamily="34" charset="-122"/>
                <a:ea typeface="微软雅黑" panose="020B0503020204020204" pitchFamily="34" charset="-122"/>
              </a:rPr>
              <a:t>字符串操作，如:传送/比较　等</a:t>
            </a:r>
            <a:r>
              <a:rPr lang="zh-CN" altLang="en-US" sz="2200" dirty="0">
                <a:solidFill>
                  <a:srgbClr val="0033CC"/>
                </a:solidFill>
                <a:latin typeface="微软雅黑" panose="020B0503020204020204" pitchFamily="34" charset="-122"/>
                <a:ea typeface="微软雅黑" panose="020B0503020204020204" pitchFamily="34" charset="-122"/>
              </a:rPr>
              <a:t>      </a:t>
            </a:r>
          </a:p>
        </p:txBody>
      </p:sp>
      <p:sp>
        <p:nvSpPr>
          <p:cNvPr id="152578" name="Rectangle 3"/>
          <p:cNvSpPr>
            <a:spLocks noGrp="1"/>
          </p:cNvSpPr>
          <p:nvPr>
            <p:ph type="title"/>
          </p:nvPr>
        </p:nvSpPr>
        <p:spPr>
          <a:xfrm>
            <a:off x="800100" y="141288"/>
            <a:ext cx="6073775" cy="573087"/>
          </a:xfrm>
        </p:spPr>
        <p:txBody>
          <a:bodyPr vert="horz" wrap="square" lIns="91440" tIns="45720" rIns="91440" bIns="45720" anchor="ctr" anchorCtr="0">
            <a:spAutoFit/>
          </a:bodyPr>
          <a:lstStyle/>
          <a:p>
            <a:pPr algn="ctr">
              <a:buNone/>
            </a:pPr>
            <a:r>
              <a:rPr lang="zh-CN" altLang="en-US" sz="3600" dirty="0">
                <a:solidFill>
                  <a:srgbClr val="CC3300"/>
                </a:solidFill>
              </a:rPr>
              <a:t>西文字符的编码表示</a:t>
            </a:r>
            <a:endParaRPr lang="en-US" altLang="zh-CN" sz="3600" dirty="0">
              <a:solidFill>
                <a:srgbClr val="CC3300"/>
              </a:solidFill>
            </a:endParaRPr>
          </a:p>
        </p:txBody>
      </p:sp>
      <p:grpSp>
        <p:nvGrpSpPr>
          <p:cNvPr id="2" name="组合 5"/>
          <p:cNvGrpSpPr/>
          <p:nvPr/>
        </p:nvGrpSpPr>
        <p:grpSpPr>
          <a:xfrm>
            <a:off x="5311775" y="3149600"/>
            <a:ext cx="2482850" cy="885825"/>
            <a:chOff x="5312229" y="3149601"/>
            <a:chExt cx="2481944" cy="885370"/>
          </a:xfrm>
        </p:grpSpPr>
        <p:sp>
          <p:nvSpPr>
            <p:cNvPr id="152580" name="右大括号 3"/>
            <p:cNvSpPr/>
            <p:nvPr/>
          </p:nvSpPr>
          <p:spPr>
            <a:xfrm>
              <a:off x="5312229" y="3178628"/>
              <a:ext cx="333829" cy="856343"/>
            </a:xfrm>
            <a:prstGeom prst="rightBrace">
              <a:avLst>
                <a:gd name="adj1" fmla="val 20782"/>
                <a:gd name="adj2" fmla="val 50000"/>
              </a:avLst>
            </a:prstGeom>
            <a:noFill/>
            <a:ln w="25400" cap="flat" cmpd="sng">
              <a:solidFill>
                <a:srgbClr val="FF0066"/>
              </a:solidFill>
              <a:prstDash val="solid"/>
              <a:round/>
              <a:headEnd type="none" w="med" len="med"/>
              <a:tailEnd type="none" w="med" len="med"/>
            </a:ln>
          </p:spPr>
          <p:txBody>
            <a:bodyPr anchor="t" anchorCtr="0"/>
            <a:lstStyle/>
            <a:p>
              <a:pPr eaLnBrk="0" hangingPunct="0"/>
              <a:endParaRPr lang="zh-CN" altLang="en-US" dirty="0">
                <a:latin typeface="Times New Roman" panose="02020603050405020304" pitchFamily="18" charset="0"/>
                <a:ea typeface="宋体" panose="02010600030101010101" pitchFamily="2" charset="-122"/>
              </a:endParaRPr>
            </a:p>
          </p:txBody>
        </p:sp>
        <p:sp>
          <p:nvSpPr>
            <p:cNvPr id="152581" name="TextBox 4"/>
            <p:cNvSpPr txBox="1"/>
            <p:nvPr/>
          </p:nvSpPr>
          <p:spPr>
            <a:xfrm>
              <a:off x="5544457" y="3149601"/>
              <a:ext cx="2249716" cy="769046"/>
            </a:xfrm>
            <a:prstGeom prst="rect">
              <a:avLst/>
            </a:prstGeom>
            <a:noFill/>
            <a:ln w="9525">
              <a:noFill/>
            </a:ln>
          </p:spPr>
          <p:txBody>
            <a:bodyPr anchor="t" anchorCtr="0">
              <a:spAutoFit/>
            </a:bodyPr>
            <a:lstStyle/>
            <a:p>
              <a:pPr eaLnBrk="0" hangingPunct="0"/>
              <a:r>
                <a:rPr lang="zh-CN" altLang="en-US" sz="2200" dirty="0">
                  <a:solidFill>
                    <a:srgbClr val="FF0000"/>
                  </a:solidFill>
                  <a:latin typeface="微软雅黑" panose="020B0503020204020204" pitchFamily="34" charset="-122"/>
                  <a:ea typeface="微软雅黑" panose="020B0503020204020204" pitchFamily="34" charset="-122"/>
                </a:rPr>
                <a:t>必须熟悉对应的</a:t>
              </a:r>
              <a:r>
                <a:rPr lang="en-US" altLang="zh-CN" sz="2200" dirty="0">
                  <a:solidFill>
                    <a:srgbClr val="FF0000"/>
                  </a:solidFill>
                  <a:latin typeface="微软雅黑" panose="020B0503020204020204" pitchFamily="34" charset="-122"/>
                  <a:ea typeface="微软雅黑" panose="020B0503020204020204" pitchFamily="34" charset="-122"/>
                </a:rPr>
                <a:t>ASCII</a:t>
              </a:r>
              <a:r>
                <a:rPr lang="zh-CN" altLang="en-US" sz="2200" dirty="0">
                  <a:solidFill>
                    <a:srgbClr val="FF0000"/>
                  </a:solidFill>
                  <a:latin typeface="微软雅黑" panose="020B0503020204020204" pitchFamily="34" charset="-122"/>
                  <a:ea typeface="微软雅黑" panose="020B0503020204020204" pitchFamily="34" charset="-122"/>
                </a:rPr>
                <a:t>码！</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09602">
                                            <p:txEl>
                                              <p:pRg st="1" end="1"/>
                                            </p:txEl>
                                          </p:spTgt>
                                        </p:tgtEl>
                                        <p:attrNameLst>
                                          <p:attrName>style.visibility</p:attrName>
                                        </p:attrNameLst>
                                      </p:cBhvr>
                                      <p:to>
                                        <p:strVal val="visible"/>
                                      </p:to>
                                    </p:set>
                                    <p:animEffect transition="in" filter="blinds(horizontal)">
                                      <p:cBhvr>
                                        <p:cTn id="7" dur="500"/>
                                        <p:tgtEl>
                                          <p:spTgt spid="40960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09602">
                                            <p:txEl>
                                              <p:pRg st="2" end="2"/>
                                            </p:txEl>
                                          </p:spTgt>
                                        </p:tgtEl>
                                        <p:attrNameLst>
                                          <p:attrName>style.visibility</p:attrName>
                                        </p:attrNameLst>
                                      </p:cBhvr>
                                      <p:to>
                                        <p:strVal val="visible"/>
                                      </p:to>
                                    </p:set>
                                    <p:animEffect transition="in" filter="blinds(horizontal)">
                                      <p:cBhvr>
                                        <p:cTn id="12" dur="500"/>
                                        <p:tgtEl>
                                          <p:spTgt spid="40960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09602">
                                            <p:txEl>
                                              <p:pRg st="3" end="3"/>
                                            </p:txEl>
                                          </p:spTgt>
                                        </p:tgtEl>
                                        <p:attrNameLst>
                                          <p:attrName>style.visibility</p:attrName>
                                        </p:attrNameLst>
                                      </p:cBhvr>
                                      <p:to>
                                        <p:strVal val="visible"/>
                                      </p:to>
                                    </p:set>
                                    <p:animEffect transition="in" filter="blinds(horizontal)">
                                      <p:cBhvr>
                                        <p:cTn id="17" dur="500"/>
                                        <p:tgtEl>
                                          <p:spTgt spid="40960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09602">
                                            <p:txEl>
                                              <p:pRg st="5" end="5"/>
                                            </p:txEl>
                                          </p:spTgt>
                                        </p:tgtEl>
                                        <p:attrNameLst>
                                          <p:attrName>style.visibility</p:attrName>
                                        </p:attrNameLst>
                                      </p:cBhvr>
                                      <p:to>
                                        <p:strVal val="visible"/>
                                      </p:to>
                                    </p:set>
                                    <p:animEffect transition="in" filter="blinds(horizontal)">
                                      <p:cBhvr>
                                        <p:cTn id="22" dur="500"/>
                                        <p:tgtEl>
                                          <p:spTgt spid="409602">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09602">
                                            <p:txEl>
                                              <p:pRg st="6" end="6"/>
                                            </p:txEl>
                                          </p:spTgt>
                                        </p:tgtEl>
                                        <p:attrNameLst>
                                          <p:attrName>style.visibility</p:attrName>
                                        </p:attrNameLst>
                                      </p:cBhvr>
                                      <p:to>
                                        <p:strVal val="visible"/>
                                      </p:to>
                                    </p:set>
                                    <p:animEffect transition="in" filter="blinds(horizontal)">
                                      <p:cBhvr>
                                        <p:cTn id="27" dur="500"/>
                                        <p:tgtEl>
                                          <p:spTgt spid="409602">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09602">
                                            <p:txEl>
                                              <p:pRg st="7" end="7"/>
                                            </p:txEl>
                                          </p:spTgt>
                                        </p:tgtEl>
                                        <p:attrNameLst>
                                          <p:attrName>style.visibility</p:attrName>
                                        </p:attrNameLst>
                                      </p:cBhvr>
                                      <p:to>
                                        <p:strVal val="visible"/>
                                      </p:to>
                                    </p:set>
                                    <p:animEffect transition="in" filter="blinds(horizontal)">
                                      <p:cBhvr>
                                        <p:cTn id="32" dur="500"/>
                                        <p:tgtEl>
                                          <p:spTgt spid="409602">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409602">
                                            <p:txEl>
                                              <p:pRg st="8" end="8"/>
                                            </p:txEl>
                                          </p:spTgt>
                                        </p:tgtEl>
                                        <p:attrNameLst>
                                          <p:attrName>style.visibility</p:attrName>
                                        </p:attrNameLst>
                                      </p:cBhvr>
                                      <p:to>
                                        <p:strVal val="visible"/>
                                      </p:to>
                                    </p:set>
                                    <p:animEffect transition="in" filter="blinds(horizontal)">
                                      <p:cBhvr>
                                        <p:cTn id="37" dur="500"/>
                                        <p:tgtEl>
                                          <p:spTgt spid="409602">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blinds(horizontal)">
                                      <p:cBhvr>
                                        <p:cTn id="42" dur="500"/>
                                        <p:tgtEl>
                                          <p:spTgt spid="2"/>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409602">
                                            <p:txEl>
                                              <p:pRg st="10" end="10"/>
                                            </p:txEl>
                                          </p:spTgt>
                                        </p:tgtEl>
                                        <p:attrNameLst>
                                          <p:attrName>style.visibility</p:attrName>
                                        </p:attrNameLst>
                                      </p:cBhvr>
                                      <p:to>
                                        <p:strVal val="visible"/>
                                      </p:to>
                                    </p:set>
                                    <p:animEffect transition="in" filter="blinds(horizontal)">
                                      <p:cBhvr>
                                        <p:cTn id="47" dur="500"/>
                                        <p:tgtEl>
                                          <p:spTgt spid="409602">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Rectangle 2"/>
          <p:cNvSpPr>
            <a:spLocks noGrp="1"/>
          </p:cNvSpPr>
          <p:nvPr>
            <p:ph idx="1"/>
          </p:nvPr>
        </p:nvSpPr>
        <p:spPr>
          <a:xfrm>
            <a:off x="147638" y="919163"/>
            <a:ext cx="8996362" cy="5183187"/>
          </a:xfrm>
        </p:spPr>
        <p:txBody>
          <a:bodyPr vert="horz" wrap="square" lIns="63500" tIns="25400" rIns="63500" bIns="25400" anchor="t" anchorCtr="0">
            <a:spAutoFit/>
          </a:bodyPr>
          <a:lstStyle/>
          <a:p>
            <a:pPr>
              <a:spcBef>
                <a:spcPct val="35000"/>
              </a:spcBef>
            </a:pPr>
            <a:r>
              <a:rPr lang="zh-CN" altLang="en-US" dirty="0">
                <a:latin typeface="微软雅黑" panose="020B0503020204020204" pitchFamily="34" charset="-122"/>
                <a:ea typeface="微软雅黑" panose="020B0503020204020204" pitchFamily="34" charset="-122"/>
              </a:rPr>
              <a:t>特点</a:t>
            </a:r>
          </a:p>
          <a:p>
            <a:pPr lvl="1">
              <a:spcBef>
                <a:spcPct val="35000"/>
              </a:spcBef>
            </a:pPr>
            <a:r>
              <a:rPr lang="zh-CN" altLang="en-US" sz="2200" dirty="0">
                <a:solidFill>
                  <a:srgbClr val="0033CC"/>
                </a:solidFill>
                <a:latin typeface="微软雅黑" panose="020B0503020204020204" pitchFamily="34" charset="-122"/>
                <a:ea typeface="微软雅黑" panose="020B0503020204020204" pitchFamily="34" charset="-122"/>
              </a:rPr>
              <a:t>汉字是表意文字，一个字就是一个方块图形。</a:t>
            </a:r>
          </a:p>
          <a:p>
            <a:pPr lvl="1">
              <a:spcBef>
                <a:spcPct val="35000"/>
              </a:spcBef>
            </a:pPr>
            <a:r>
              <a:rPr lang="zh-CN" altLang="en-US" sz="2200" dirty="0">
                <a:solidFill>
                  <a:srgbClr val="0033CC"/>
                </a:solidFill>
                <a:latin typeface="微软雅黑" panose="020B0503020204020204" pitchFamily="34" charset="-122"/>
                <a:ea typeface="微软雅黑" panose="020B0503020204020204" pitchFamily="34" charset="-122"/>
              </a:rPr>
              <a:t>汉字数量巨大，总数超过6万字，给汉字在计算机内部的表示、汉字的传输与交换、汉字的输入和输出等带来了一系列问题。</a:t>
            </a:r>
          </a:p>
          <a:p>
            <a:pPr>
              <a:spcBef>
                <a:spcPct val="35000"/>
              </a:spcBef>
            </a:pPr>
            <a:r>
              <a:rPr lang="zh-CN" altLang="en-US" dirty="0">
                <a:latin typeface="微软雅黑" panose="020B0503020204020204" pitchFamily="34" charset="-122"/>
                <a:ea typeface="微软雅黑" panose="020B0503020204020204" pitchFamily="34" charset="-122"/>
              </a:rPr>
              <a:t>编码形式</a:t>
            </a:r>
          </a:p>
          <a:p>
            <a:pPr lvl="1" algn="just">
              <a:spcBef>
                <a:spcPct val="35000"/>
              </a:spcBef>
            </a:pPr>
            <a:r>
              <a:rPr lang="zh-CN" altLang="en-US" sz="2200" dirty="0">
                <a:solidFill>
                  <a:srgbClr val="0033CC"/>
                </a:solidFill>
                <a:latin typeface="微软雅黑" panose="020B0503020204020204" pitchFamily="34" charset="-122"/>
                <a:ea typeface="微软雅黑" panose="020B0503020204020204" pitchFamily="34" charset="-122"/>
              </a:rPr>
              <a:t>有以下几种汉字代码：</a:t>
            </a:r>
          </a:p>
          <a:p>
            <a:pPr lvl="1" algn="just">
              <a:spcBef>
                <a:spcPct val="35000"/>
              </a:spcBef>
              <a:buFont typeface="Wingdings" panose="05000000000000000000" pitchFamily="2" charset="2"/>
              <a:buChar char=" "/>
            </a:pPr>
            <a:r>
              <a:rPr lang="zh-CN" altLang="en-US" sz="2200" dirty="0">
                <a:solidFill>
                  <a:schemeClr val="accent2"/>
                </a:solidFill>
                <a:latin typeface="微软雅黑" panose="020B0503020204020204" pitchFamily="34" charset="-122"/>
                <a:ea typeface="微软雅黑" panose="020B0503020204020204" pitchFamily="34" charset="-122"/>
              </a:rPr>
              <a:t>输入码：</a:t>
            </a:r>
            <a:r>
              <a:rPr lang="zh-CN" altLang="en-US" sz="2200" dirty="0">
                <a:solidFill>
                  <a:srgbClr val="008000"/>
                </a:solidFill>
                <a:latin typeface="微软雅黑" panose="020B0503020204020204" pitchFamily="34" charset="-122"/>
                <a:ea typeface="微软雅黑" panose="020B0503020204020204" pitchFamily="34" charset="-122"/>
              </a:rPr>
              <a:t>对汉字用相应按键进行编码表示，用于输入</a:t>
            </a:r>
            <a:endParaRPr lang="zh-CN" altLang="en-US" sz="2200" dirty="0">
              <a:solidFill>
                <a:srgbClr val="0033CC"/>
              </a:solidFill>
              <a:latin typeface="微软雅黑" panose="020B0503020204020204" pitchFamily="34" charset="-122"/>
              <a:ea typeface="微软雅黑" panose="020B0503020204020204" pitchFamily="34" charset="-122"/>
            </a:endParaRPr>
          </a:p>
          <a:p>
            <a:pPr lvl="1" algn="just">
              <a:spcBef>
                <a:spcPct val="35000"/>
              </a:spcBef>
              <a:buFont typeface="Wingdings" panose="05000000000000000000" pitchFamily="2" charset="2"/>
              <a:buChar char=" "/>
            </a:pPr>
            <a:r>
              <a:rPr lang="zh-CN" altLang="en-US" sz="2200" dirty="0">
                <a:solidFill>
                  <a:schemeClr val="accent2"/>
                </a:solidFill>
                <a:latin typeface="微软雅黑" panose="020B0503020204020204" pitchFamily="34" charset="-122"/>
                <a:ea typeface="微软雅黑" panose="020B0503020204020204" pitchFamily="34" charset="-122"/>
              </a:rPr>
              <a:t>内码：</a:t>
            </a:r>
            <a:r>
              <a:rPr lang="zh-CN" altLang="en-US" sz="2200" dirty="0">
                <a:solidFill>
                  <a:srgbClr val="008000"/>
                </a:solidFill>
                <a:latin typeface="微软雅黑" panose="020B0503020204020204" pitchFamily="34" charset="-122"/>
                <a:ea typeface="微软雅黑" panose="020B0503020204020204" pitchFamily="34" charset="-122"/>
              </a:rPr>
              <a:t>用于在系统中进行存储、查找、传送等处理</a:t>
            </a:r>
            <a:endParaRPr lang="zh-CN" altLang="en-US" sz="2200" dirty="0">
              <a:solidFill>
                <a:srgbClr val="0033CC"/>
              </a:solidFill>
              <a:latin typeface="微软雅黑" panose="020B0503020204020204" pitchFamily="34" charset="-122"/>
              <a:ea typeface="微软雅黑" panose="020B0503020204020204" pitchFamily="34" charset="-122"/>
            </a:endParaRPr>
          </a:p>
          <a:p>
            <a:pPr lvl="1" algn="just">
              <a:spcBef>
                <a:spcPct val="35000"/>
              </a:spcBef>
              <a:buFont typeface="Wingdings" panose="05000000000000000000" pitchFamily="2" charset="2"/>
              <a:buChar char=" "/>
            </a:pPr>
            <a:r>
              <a:rPr lang="zh-CN" altLang="en-US" sz="2200" dirty="0">
                <a:solidFill>
                  <a:schemeClr val="accent2"/>
                </a:solidFill>
                <a:latin typeface="微软雅黑" panose="020B0503020204020204" pitchFamily="34" charset="-122"/>
                <a:ea typeface="微软雅黑" panose="020B0503020204020204" pitchFamily="34" charset="-122"/>
              </a:rPr>
              <a:t>字模点阵码或轮廓描述</a:t>
            </a:r>
            <a:r>
              <a:rPr lang="en-US" altLang="zh-CN" sz="2200" dirty="0">
                <a:solidFill>
                  <a:schemeClr val="accent2"/>
                </a:solidFill>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 </a:t>
            </a:r>
            <a:r>
              <a:rPr lang="zh-CN" altLang="en-US" sz="2200" dirty="0">
                <a:solidFill>
                  <a:srgbClr val="008000"/>
                </a:solidFill>
                <a:latin typeface="微软雅黑" panose="020B0503020204020204" pitchFamily="34" charset="-122"/>
                <a:ea typeface="微软雅黑" panose="020B0503020204020204" pitchFamily="34" charset="-122"/>
              </a:rPr>
              <a:t>描述汉字字模的点阵或轮廓，用于输出</a:t>
            </a:r>
          </a:p>
          <a:p>
            <a:pPr lvl="1">
              <a:lnSpc>
                <a:spcPct val="90000"/>
              </a:lnSpc>
              <a:buFont typeface="Wingdings" panose="05000000000000000000" pitchFamily="2" charset="2"/>
              <a:buChar char=" "/>
            </a:pPr>
            <a:endParaRPr lang="zh-CN" altLang="en-US" sz="2200" dirty="0">
              <a:solidFill>
                <a:srgbClr val="008000"/>
              </a:solidFill>
              <a:latin typeface="微软雅黑" panose="020B0503020204020204" pitchFamily="34" charset="-122"/>
              <a:ea typeface="微软雅黑" panose="020B0503020204020204" pitchFamily="34" charset="-122"/>
            </a:endParaRPr>
          </a:p>
          <a:p>
            <a:pPr>
              <a:lnSpc>
                <a:spcPct val="90000"/>
              </a:lnSpc>
              <a:buNone/>
            </a:pPr>
            <a:r>
              <a:rPr lang="zh-CN" altLang="en-US" sz="2000" dirty="0">
                <a:latin typeface="微软雅黑" panose="020B0503020204020204" pitchFamily="34" charset="-122"/>
                <a:ea typeface="微软雅黑" panose="020B0503020204020204" pitchFamily="34" charset="-122"/>
              </a:rPr>
              <a:t> </a:t>
            </a:r>
          </a:p>
        </p:txBody>
      </p:sp>
      <p:sp>
        <p:nvSpPr>
          <p:cNvPr id="153602" name="Rectangle 3"/>
          <p:cNvSpPr>
            <a:spLocks noGrp="1"/>
          </p:cNvSpPr>
          <p:nvPr>
            <p:ph type="title"/>
          </p:nvPr>
        </p:nvSpPr>
        <p:spPr>
          <a:xfrm>
            <a:off x="800100" y="141288"/>
            <a:ext cx="6073775" cy="573087"/>
          </a:xfrm>
        </p:spPr>
        <p:txBody>
          <a:bodyPr vert="horz" wrap="square" lIns="91440" tIns="45720" rIns="91440" bIns="45720" anchor="ctr" anchorCtr="0">
            <a:spAutoFit/>
          </a:bodyPr>
          <a:lstStyle/>
          <a:p>
            <a:pPr algn="ctr">
              <a:buNone/>
            </a:pPr>
            <a:r>
              <a:rPr lang="zh-CN" altLang="en-US" sz="3600" dirty="0">
                <a:solidFill>
                  <a:srgbClr val="CC3300"/>
                </a:solidFill>
              </a:rPr>
              <a:t>汉字及国际字符的编码表示</a:t>
            </a:r>
            <a:endParaRPr lang="en-US" altLang="zh-CN" sz="3600" dirty="0">
              <a:solidFill>
                <a:srgbClr val="CC3300"/>
              </a:solidFill>
            </a:endParaRPr>
          </a:p>
        </p:txBody>
      </p:sp>
      <p:sp>
        <p:nvSpPr>
          <p:cNvPr id="410628" name="Text Box 4"/>
          <p:cNvSpPr txBox="1"/>
          <p:nvPr/>
        </p:nvSpPr>
        <p:spPr>
          <a:xfrm>
            <a:off x="725488" y="5691188"/>
            <a:ext cx="6345237" cy="822325"/>
          </a:xfrm>
          <a:prstGeom prst="rect">
            <a:avLst/>
          </a:prstGeom>
          <a:noFill/>
          <a:ln w="12700">
            <a:noFill/>
          </a:ln>
        </p:spPr>
        <p:txBody>
          <a:bodyPr anchor="t" anchorCtr="0">
            <a:spAutoFit/>
          </a:bodyPr>
          <a:lstStyle/>
          <a:p>
            <a:pPr eaLnBrk="0" hangingPunct="0">
              <a:spcBef>
                <a:spcPct val="50000"/>
              </a:spcBef>
            </a:pPr>
            <a:r>
              <a:rPr lang="zh-CN" altLang="en-US" sz="2400" dirty="0">
                <a:solidFill>
                  <a:srgbClr val="CC0000"/>
                </a:solidFill>
                <a:latin typeface="Times New Roman" panose="02020603050405020304" pitchFamily="18" charset="0"/>
                <a:ea typeface="黑体" panose="02010609060101010101" pitchFamily="49" charset="-122"/>
              </a:rPr>
              <a:t>问题：西文字符有没有输入码？有没有内码？有没有字模点阵或轮廓描述？</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10626">
                                            <p:txEl>
                                              <p:pRg st="1" end="1"/>
                                            </p:txEl>
                                          </p:spTgt>
                                        </p:tgtEl>
                                        <p:attrNameLst>
                                          <p:attrName>style.visibility</p:attrName>
                                        </p:attrNameLst>
                                      </p:cBhvr>
                                      <p:to>
                                        <p:strVal val="visible"/>
                                      </p:to>
                                    </p:set>
                                    <p:animEffect transition="in" filter="blinds(horizontal)">
                                      <p:cBhvr>
                                        <p:cTn id="7" dur="500"/>
                                        <p:tgtEl>
                                          <p:spTgt spid="41062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10626">
                                            <p:txEl>
                                              <p:pRg st="2" end="2"/>
                                            </p:txEl>
                                          </p:spTgt>
                                        </p:tgtEl>
                                        <p:attrNameLst>
                                          <p:attrName>style.visibility</p:attrName>
                                        </p:attrNameLst>
                                      </p:cBhvr>
                                      <p:to>
                                        <p:strVal val="visible"/>
                                      </p:to>
                                    </p:set>
                                    <p:animEffect transition="in" filter="blinds(horizontal)">
                                      <p:cBhvr>
                                        <p:cTn id="12" dur="500"/>
                                        <p:tgtEl>
                                          <p:spTgt spid="41062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10626">
                                            <p:txEl>
                                              <p:pRg st="5" end="5"/>
                                            </p:txEl>
                                          </p:spTgt>
                                        </p:tgtEl>
                                        <p:attrNameLst>
                                          <p:attrName>style.visibility</p:attrName>
                                        </p:attrNameLst>
                                      </p:cBhvr>
                                      <p:to>
                                        <p:strVal val="visible"/>
                                      </p:to>
                                    </p:set>
                                    <p:animEffect transition="in" filter="blinds(horizontal)">
                                      <p:cBhvr>
                                        <p:cTn id="17" dur="500"/>
                                        <p:tgtEl>
                                          <p:spTgt spid="410626">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10626">
                                            <p:txEl>
                                              <p:pRg st="6" end="6"/>
                                            </p:txEl>
                                          </p:spTgt>
                                        </p:tgtEl>
                                        <p:attrNameLst>
                                          <p:attrName>style.visibility</p:attrName>
                                        </p:attrNameLst>
                                      </p:cBhvr>
                                      <p:to>
                                        <p:strVal val="visible"/>
                                      </p:to>
                                    </p:set>
                                    <p:animEffect transition="in" filter="blinds(horizontal)">
                                      <p:cBhvr>
                                        <p:cTn id="22" dur="500"/>
                                        <p:tgtEl>
                                          <p:spTgt spid="410626">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10626">
                                            <p:txEl>
                                              <p:pRg st="7" end="7"/>
                                            </p:txEl>
                                          </p:spTgt>
                                        </p:tgtEl>
                                        <p:attrNameLst>
                                          <p:attrName>style.visibility</p:attrName>
                                        </p:attrNameLst>
                                      </p:cBhvr>
                                      <p:to>
                                        <p:strVal val="visible"/>
                                      </p:to>
                                    </p:set>
                                    <p:animEffect transition="in" filter="blinds(horizontal)">
                                      <p:cBhvr>
                                        <p:cTn id="27" dur="500"/>
                                        <p:tgtEl>
                                          <p:spTgt spid="410626">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410628"/>
                                        </p:tgtEl>
                                        <p:attrNameLst>
                                          <p:attrName>style.visibility</p:attrName>
                                        </p:attrNameLst>
                                      </p:cBhvr>
                                      <p:to>
                                        <p:strVal val="visible"/>
                                      </p:to>
                                    </p:set>
                                    <p:animEffect transition="in" filter="blinds(horizontal)">
                                      <p:cBhvr>
                                        <p:cTn id="32" dur="500"/>
                                        <p:tgtEl>
                                          <p:spTgt spid="4106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628"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650" name="Rectangle 2"/>
          <p:cNvSpPr>
            <a:spLocks noGrp="1"/>
          </p:cNvSpPr>
          <p:nvPr>
            <p:ph idx="1"/>
          </p:nvPr>
        </p:nvSpPr>
        <p:spPr>
          <a:xfrm>
            <a:off x="255588" y="811213"/>
            <a:ext cx="8547100" cy="5710237"/>
          </a:xfrm>
        </p:spPr>
        <p:txBody>
          <a:bodyPr vert="horz" wrap="square" lIns="63500" tIns="25400" rIns="63500" bIns="25400" anchor="t" anchorCtr="0">
            <a:spAutoFit/>
          </a:bodyPr>
          <a:lstStyle/>
          <a:p>
            <a:pPr algn="just">
              <a:lnSpc>
                <a:spcPct val="90000"/>
              </a:lnSpc>
              <a:buNone/>
            </a:pPr>
            <a:r>
              <a:rPr lang="zh-CN" altLang="en-US" sz="2000" dirty="0">
                <a:latin typeface="微软雅黑" panose="020B0503020204020204" pitchFamily="34" charset="-122"/>
                <a:ea typeface="微软雅黑" panose="020B0503020204020204" pitchFamily="34" charset="-122"/>
              </a:rPr>
              <a:t>向计算机输入汉字的方式：</a:t>
            </a:r>
          </a:p>
          <a:p>
            <a:pPr algn="just">
              <a:lnSpc>
                <a:spcPct val="125000"/>
              </a:lnSpc>
              <a:spcBef>
                <a:spcPct val="30000"/>
              </a:spcBef>
              <a:buNone/>
            </a:pPr>
            <a:r>
              <a:rPr lang="zh-CN" altLang="en-US" sz="2000" dirty="0">
                <a:latin typeface="微软雅黑" panose="020B0503020204020204" pitchFamily="34" charset="-122"/>
                <a:ea typeface="微软雅黑" panose="020B0503020204020204" pitchFamily="34" charset="-122"/>
              </a:rPr>
              <a:t>    </a:t>
            </a:r>
            <a:r>
              <a:rPr lang="zh-CN" altLang="en-US" sz="2000" dirty="0">
                <a:solidFill>
                  <a:srgbClr val="008000"/>
                </a:solidFill>
                <a:latin typeface="微软雅黑" panose="020B0503020204020204" pitchFamily="34" charset="-122"/>
                <a:ea typeface="微软雅黑" panose="020B0503020204020204" pitchFamily="34" charset="-122"/>
              </a:rPr>
              <a:t>① </a:t>
            </a:r>
            <a:r>
              <a:rPr lang="zh-CN" altLang="en-US" sz="2000" dirty="0">
                <a:solidFill>
                  <a:schemeClr val="accent2"/>
                </a:solidFill>
                <a:latin typeface="微软雅黑" panose="020B0503020204020204" pitchFamily="34" charset="-122"/>
                <a:ea typeface="微软雅黑" panose="020B0503020204020204" pitchFamily="34" charset="-122"/>
              </a:rPr>
              <a:t>手写汉字联机识别输入，或者是印刷汉字扫描输入后自动识别，</a:t>
            </a:r>
            <a:r>
              <a:rPr lang="zh-CN" altLang="en-US" sz="2000" dirty="0">
                <a:solidFill>
                  <a:srgbClr val="008000"/>
                </a:solidFill>
                <a:latin typeface="微软雅黑" panose="020B0503020204020204" pitchFamily="34" charset="-122"/>
                <a:ea typeface="微软雅黑" panose="020B0503020204020204" pitchFamily="34" charset="-122"/>
              </a:rPr>
              <a:t>这两种方法现均已达到实用水平。</a:t>
            </a:r>
          </a:p>
          <a:p>
            <a:pPr algn="just">
              <a:lnSpc>
                <a:spcPct val="125000"/>
              </a:lnSpc>
              <a:spcBef>
                <a:spcPct val="30000"/>
              </a:spcBef>
              <a:buNone/>
            </a:pPr>
            <a:r>
              <a:rPr lang="zh-CN" altLang="en-US" sz="2000" dirty="0">
                <a:solidFill>
                  <a:srgbClr val="008000"/>
                </a:solidFill>
                <a:latin typeface="微软雅黑" panose="020B0503020204020204" pitchFamily="34" charset="-122"/>
                <a:ea typeface="微软雅黑" panose="020B0503020204020204" pitchFamily="34" charset="-122"/>
              </a:rPr>
              <a:t>    ② </a:t>
            </a:r>
            <a:r>
              <a:rPr lang="zh-CN" altLang="en-US" sz="2000" dirty="0">
                <a:solidFill>
                  <a:schemeClr val="accent2"/>
                </a:solidFill>
                <a:latin typeface="微软雅黑" panose="020B0503020204020204" pitchFamily="34" charset="-122"/>
                <a:ea typeface="微软雅黑" panose="020B0503020204020204" pitchFamily="34" charset="-122"/>
              </a:rPr>
              <a:t>用语音输入汉字</a:t>
            </a:r>
            <a:r>
              <a:rPr lang="zh-CN" altLang="en-US" sz="2000" dirty="0">
                <a:solidFill>
                  <a:srgbClr val="008000"/>
                </a:solidFill>
                <a:latin typeface="微软雅黑" panose="020B0503020204020204" pitchFamily="34" charset="-122"/>
                <a:ea typeface="微软雅黑" panose="020B0503020204020204" pitchFamily="34" charset="-122"/>
              </a:rPr>
              <a:t>，虽然简单易操作，但离实用阶段还相差很远。</a:t>
            </a:r>
          </a:p>
          <a:p>
            <a:pPr algn="just">
              <a:lnSpc>
                <a:spcPct val="125000"/>
              </a:lnSpc>
              <a:spcBef>
                <a:spcPct val="30000"/>
              </a:spcBef>
              <a:buNone/>
            </a:pPr>
            <a:r>
              <a:rPr lang="zh-CN" altLang="en-US" sz="2000" dirty="0">
                <a:solidFill>
                  <a:srgbClr val="008000"/>
                </a:solidFill>
                <a:latin typeface="微软雅黑" panose="020B0503020204020204" pitchFamily="34" charset="-122"/>
                <a:ea typeface="微软雅黑" panose="020B0503020204020204" pitchFamily="34" charset="-122"/>
              </a:rPr>
              <a:t>    ③ </a:t>
            </a:r>
            <a:r>
              <a:rPr lang="zh-CN" altLang="en-US" sz="2000" dirty="0">
                <a:solidFill>
                  <a:schemeClr val="accent2"/>
                </a:solidFill>
                <a:latin typeface="微软雅黑" panose="020B0503020204020204" pitchFamily="34" charset="-122"/>
                <a:ea typeface="微软雅黑" panose="020B0503020204020204" pitchFamily="34" charset="-122"/>
              </a:rPr>
              <a:t>利用英文键盘输入汉字</a:t>
            </a:r>
            <a:r>
              <a:rPr lang="zh-CN" altLang="en-US" sz="2000" dirty="0">
                <a:solidFill>
                  <a:srgbClr val="008000"/>
                </a:solidFill>
                <a:latin typeface="微软雅黑" panose="020B0503020204020204" pitchFamily="34" charset="-122"/>
                <a:ea typeface="微软雅黑" panose="020B0503020204020204" pitchFamily="34" charset="-122"/>
              </a:rPr>
              <a:t>：</a:t>
            </a:r>
            <a:r>
              <a:rPr lang="zh-CN" altLang="en-US" dirty="0">
                <a:solidFill>
                  <a:srgbClr val="CC0000"/>
                </a:solidFill>
                <a:latin typeface="微软雅黑" panose="020B0503020204020204" pitchFamily="34" charset="-122"/>
                <a:ea typeface="微软雅黑" panose="020B0503020204020204" pitchFamily="34" charset="-122"/>
              </a:rPr>
              <a:t>每个汉字用一个或几个键表示，这种对每个汉字用相应按键进行的编码称为汉字“输入码”，又称外码。输入码的码元为按键。是最简便、最广泛的汉字输入方法。</a:t>
            </a:r>
          </a:p>
          <a:p>
            <a:pPr algn="just">
              <a:lnSpc>
                <a:spcPct val="125000"/>
              </a:lnSpc>
              <a:spcBef>
                <a:spcPct val="30000"/>
              </a:spcBef>
              <a:buNone/>
            </a:pPr>
            <a:r>
              <a:rPr lang="zh-CN" altLang="en-US" sz="2000" dirty="0">
                <a:solidFill>
                  <a:srgbClr val="008000"/>
                </a:solidFill>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常用的方法有：搜狗拼音、五笔字型、智能</a:t>
            </a:r>
            <a:r>
              <a:rPr lang="en-US" altLang="zh-CN" sz="2000" dirty="0">
                <a:latin typeface="微软雅黑" panose="020B0503020204020204" pitchFamily="34" charset="-122"/>
                <a:ea typeface="微软雅黑" panose="020B0503020204020204" pitchFamily="34" charset="-122"/>
              </a:rPr>
              <a:t>ABC、</a:t>
            </a:r>
            <a:r>
              <a:rPr lang="zh-CN" altLang="en-US" sz="2000" dirty="0">
                <a:latin typeface="微软雅黑" panose="020B0503020204020204" pitchFamily="34" charset="-122"/>
                <a:ea typeface="微软雅黑" panose="020B0503020204020204" pitchFamily="34" charset="-122"/>
              </a:rPr>
              <a:t>微软拼音等</a:t>
            </a:r>
          </a:p>
          <a:p>
            <a:pPr algn="just">
              <a:lnSpc>
                <a:spcPct val="130000"/>
              </a:lnSpc>
              <a:buNone/>
            </a:pPr>
            <a:r>
              <a:rPr lang="zh-CN" altLang="en-US" sz="2000" dirty="0">
                <a:latin typeface="微软雅黑" panose="020B0503020204020204" pitchFamily="34" charset="-122"/>
                <a:ea typeface="微软雅黑" panose="020B0503020204020204" pitchFamily="34" charset="-122"/>
              </a:rPr>
              <a:t>使用汉字输入码的原因：</a:t>
            </a:r>
          </a:p>
          <a:p>
            <a:pPr algn="just">
              <a:lnSpc>
                <a:spcPct val="125000"/>
              </a:lnSpc>
              <a:spcBef>
                <a:spcPct val="30000"/>
              </a:spcBef>
              <a:buNone/>
            </a:pPr>
            <a:r>
              <a:rPr lang="zh-CN" altLang="en-US" sz="2000" dirty="0">
                <a:solidFill>
                  <a:srgbClr val="0033CC"/>
                </a:solidFill>
                <a:latin typeface="微软雅黑" panose="020B0503020204020204" pitchFamily="34" charset="-122"/>
                <a:ea typeface="微软雅黑" panose="020B0503020204020204" pitchFamily="34" charset="-122"/>
              </a:rPr>
              <a:t>   </a:t>
            </a:r>
            <a:r>
              <a:rPr lang="zh-CN" altLang="en-US" sz="2000" dirty="0">
                <a:solidFill>
                  <a:srgbClr val="008000"/>
                </a:solidFill>
                <a:latin typeface="微软雅黑" panose="020B0503020204020204" pitchFamily="34" charset="-122"/>
                <a:ea typeface="微软雅黑" panose="020B0503020204020204" pitchFamily="34" charset="-122"/>
              </a:rPr>
              <a:t> ① </a:t>
            </a:r>
            <a:r>
              <a:rPr lang="zh-CN" altLang="en-US" sz="2000" dirty="0">
                <a:solidFill>
                  <a:schemeClr val="accent2"/>
                </a:solidFill>
                <a:latin typeface="微软雅黑" panose="020B0503020204020204" pitchFamily="34" charset="-122"/>
                <a:ea typeface="微软雅黑" panose="020B0503020204020204" pitchFamily="34" charset="-122"/>
              </a:rPr>
              <a:t>键盘面向西文设计</a:t>
            </a:r>
            <a:r>
              <a:rPr lang="zh-CN" altLang="en-US" sz="2000" dirty="0">
                <a:solidFill>
                  <a:srgbClr val="008000"/>
                </a:solidFill>
                <a:latin typeface="微软雅黑" panose="020B0503020204020204" pitchFamily="34" charset="-122"/>
                <a:ea typeface="微软雅黑" panose="020B0503020204020204" pitchFamily="34" charset="-122"/>
              </a:rPr>
              <a:t>，一个或两个西文字符对应一个按键，非常方便。</a:t>
            </a:r>
          </a:p>
          <a:p>
            <a:pPr algn="just">
              <a:lnSpc>
                <a:spcPct val="125000"/>
              </a:lnSpc>
              <a:spcBef>
                <a:spcPct val="30000"/>
              </a:spcBef>
              <a:buNone/>
            </a:pPr>
            <a:r>
              <a:rPr lang="zh-CN" altLang="en-US" sz="2000" dirty="0">
                <a:solidFill>
                  <a:srgbClr val="008000"/>
                </a:solidFill>
                <a:latin typeface="微软雅黑" panose="020B0503020204020204" pitchFamily="34" charset="-122"/>
                <a:ea typeface="微软雅黑" panose="020B0503020204020204" pitchFamily="34" charset="-122"/>
              </a:rPr>
              <a:t>    ② </a:t>
            </a:r>
            <a:r>
              <a:rPr lang="zh-CN" altLang="en-US" sz="2000" dirty="0">
                <a:solidFill>
                  <a:schemeClr val="accent2"/>
                </a:solidFill>
                <a:latin typeface="微软雅黑" panose="020B0503020204020204" pitchFamily="34" charset="-122"/>
                <a:ea typeface="微软雅黑" panose="020B0503020204020204" pitchFamily="34" charset="-122"/>
              </a:rPr>
              <a:t>汉字是大字符集，</a:t>
            </a:r>
            <a:r>
              <a:rPr lang="zh-CN" altLang="en-US" sz="2000" dirty="0">
                <a:solidFill>
                  <a:srgbClr val="008000"/>
                </a:solidFill>
                <a:latin typeface="微软雅黑" panose="020B0503020204020204" pitchFamily="34" charset="-122"/>
                <a:ea typeface="微软雅黑" panose="020B0503020204020204" pitchFamily="34" charset="-122"/>
              </a:rPr>
              <a:t>专门的汉字输入键盘由于键多、查找不便、成本高等原因而几乎无法采用。</a:t>
            </a:r>
          </a:p>
          <a:p>
            <a:pPr algn="just">
              <a:lnSpc>
                <a:spcPct val="125000"/>
              </a:lnSpc>
              <a:spcBef>
                <a:spcPct val="30000"/>
              </a:spcBef>
              <a:buNone/>
            </a:pPr>
            <a:endParaRPr lang="zh-CN" altLang="en-US" sz="2000" dirty="0">
              <a:ea typeface="黑体" panose="02010609060101010101" pitchFamily="49" charset="-122"/>
            </a:endParaRPr>
          </a:p>
        </p:txBody>
      </p:sp>
      <p:sp>
        <p:nvSpPr>
          <p:cNvPr id="154626" name="Rectangle 3"/>
          <p:cNvSpPr>
            <a:spLocks noGrp="1"/>
          </p:cNvSpPr>
          <p:nvPr>
            <p:ph type="title"/>
          </p:nvPr>
        </p:nvSpPr>
        <p:spPr>
          <a:xfrm>
            <a:off x="533400" y="106363"/>
            <a:ext cx="8305800" cy="574675"/>
          </a:xfrm>
        </p:spPr>
        <p:txBody>
          <a:bodyPr vert="horz" wrap="square" lIns="91440" tIns="45720" rIns="91440" bIns="45720" anchor="ctr" anchorCtr="0">
            <a:spAutoFit/>
          </a:bodyPr>
          <a:lstStyle/>
          <a:p>
            <a:pPr algn="ctr">
              <a:buNone/>
            </a:pPr>
            <a:r>
              <a:rPr lang="zh-CN" altLang="en-US" sz="3600" dirty="0">
                <a:solidFill>
                  <a:srgbClr val="CC3300"/>
                </a:solidFill>
              </a:rPr>
              <a:t>汉字的输入码</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11650">
                                            <p:txEl>
                                              <p:pRg st="1" end="1"/>
                                            </p:txEl>
                                          </p:spTgt>
                                        </p:tgtEl>
                                        <p:attrNameLst>
                                          <p:attrName>style.visibility</p:attrName>
                                        </p:attrNameLst>
                                      </p:cBhvr>
                                      <p:to>
                                        <p:strVal val="visible"/>
                                      </p:to>
                                    </p:set>
                                    <p:animEffect transition="in" filter="blinds(horizontal)">
                                      <p:cBhvr>
                                        <p:cTn id="7" dur="500"/>
                                        <p:tgtEl>
                                          <p:spTgt spid="41165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11650">
                                            <p:txEl>
                                              <p:pRg st="2" end="2"/>
                                            </p:txEl>
                                          </p:spTgt>
                                        </p:tgtEl>
                                        <p:attrNameLst>
                                          <p:attrName>style.visibility</p:attrName>
                                        </p:attrNameLst>
                                      </p:cBhvr>
                                      <p:to>
                                        <p:strVal val="visible"/>
                                      </p:to>
                                    </p:set>
                                    <p:animEffect transition="in" filter="blinds(horizontal)">
                                      <p:cBhvr>
                                        <p:cTn id="12" dur="500"/>
                                        <p:tgtEl>
                                          <p:spTgt spid="41165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11650">
                                            <p:txEl>
                                              <p:pRg st="3" end="3"/>
                                            </p:txEl>
                                          </p:spTgt>
                                        </p:tgtEl>
                                        <p:attrNameLst>
                                          <p:attrName>style.visibility</p:attrName>
                                        </p:attrNameLst>
                                      </p:cBhvr>
                                      <p:to>
                                        <p:strVal val="visible"/>
                                      </p:to>
                                    </p:set>
                                    <p:animEffect transition="in" filter="blinds(horizontal)">
                                      <p:cBhvr>
                                        <p:cTn id="17" dur="500"/>
                                        <p:tgtEl>
                                          <p:spTgt spid="41165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11650">
                                            <p:txEl>
                                              <p:pRg st="4" end="4"/>
                                            </p:txEl>
                                          </p:spTgt>
                                        </p:tgtEl>
                                        <p:attrNameLst>
                                          <p:attrName>style.visibility</p:attrName>
                                        </p:attrNameLst>
                                      </p:cBhvr>
                                      <p:to>
                                        <p:strVal val="visible"/>
                                      </p:to>
                                    </p:set>
                                    <p:animEffect transition="in" filter="blinds(horizontal)">
                                      <p:cBhvr>
                                        <p:cTn id="22" dur="500"/>
                                        <p:tgtEl>
                                          <p:spTgt spid="41165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11650">
                                            <p:txEl>
                                              <p:pRg st="5" end="5"/>
                                            </p:txEl>
                                          </p:spTgt>
                                        </p:tgtEl>
                                        <p:attrNameLst>
                                          <p:attrName>style.visibility</p:attrName>
                                        </p:attrNameLst>
                                      </p:cBhvr>
                                      <p:to>
                                        <p:strVal val="visible"/>
                                      </p:to>
                                    </p:set>
                                    <p:animEffect transition="in" filter="blinds(horizontal)">
                                      <p:cBhvr>
                                        <p:cTn id="27" dur="500"/>
                                        <p:tgtEl>
                                          <p:spTgt spid="41165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11650">
                                            <p:txEl>
                                              <p:pRg st="6" end="6"/>
                                            </p:txEl>
                                          </p:spTgt>
                                        </p:tgtEl>
                                        <p:attrNameLst>
                                          <p:attrName>style.visibility</p:attrName>
                                        </p:attrNameLst>
                                      </p:cBhvr>
                                      <p:to>
                                        <p:strVal val="visible"/>
                                      </p:to>
                                    </p:set>
                                    <p:animEffect transition="in" filter="blinds(horizontal)">
                                      <p:cBhvr>
                                        <p:cTn id="32" dur="500"/>
                                        <p:tgtEl>
                                          <p:spTgt spid="41165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411650">
                                            <p:txEl>
                                              <p:pRg st="7" end="7"/>
                                            </p:txEl>
                                          </p:spTgt>
                                        </p:tgtEl>
                                        <p:attrNameLst>
                                          <p:attrName>style.visibility</p:attrName>
                                        </p:attrNameLst>
                                      </p:cBhvr>
                                      <p:to>
                                        <p:strVal val="visible"/>
                                      </p:to>
                                    </p:set>
                                    <p:animEffect transition="in" filter="blinds(horizontal)">
                                      <p:cBhvr>
                                        <p:cTn id="37" dur="500"/>
                                        <p:tgtEl>
                                          <p:spTgt spid="41165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4" name="Rectangle 2"/>
          <p:cNvSpPr>
            <a:spLocks noGrp="1"/>
          </p:cNvSpPr>
          <p:nvPr>
            <p:ph idx="1"/>
          </p:nvPr>
        </p:nvSpPr>
        <p:spPr>
          <a:xfrm>
            <a:off x="246063" y="1328738"/>
            <a:ext cx="8612187" cy="5067300"/>
          </a:xfrm>
        </p:spPr>
        <p:txBody>
          <a:bodyPr vert="horz" wrap="square" lIns="63500" tIns="25400" rIns="63500" bIns="25400" anchor="t" anchorCtr="0">
            <a:spAutoFit/>
          </a:bodyPr>
          <a:lstStyle/>
          <a:p>
            <a:pPr algn="just">
              <a:lnSpc>
                <a:spcPct val="125000"/>
              </a:lnSpc>
              <a:spcBef>
                <a:spcPct val="35000"/>
              </a:spcBef>
              <a:buNone/>
            </a:pPr>
            <a:r>
              <a:rPr lang="zh-CN" altLang="en-US" dirty="0">
                <a:solidFill>
                  <a:srgbClr val="0033CC"/>
                </a:solidFill>
                <a:latin typeface="微软雅黑" panose="020B0503020204020204" pitchFamily="34" charset="-122"/>
                <a:ea typeface="微软雅黑" panose="020B0503020204020204" pitchFamily="34" charset="-122"/>
              </a:rPr>
              <a:t>问题：西文字符常用的内码是什么？</a:t>
            </a:r>
            <a:endParaRPr lang="zh-CN" altLang="en-US" dirty="0">
              <a:solidFill>
                <a:srgbClr val="CC0000"/>
              </a:solidFill>
              <a:latin typeface="微软雅黑" panose="020B0503020204020204" pitchFamily="34" charset="-122"/>
              <a:ea typeface="微软雅黑" panose="020B0503020204020204" pitchFamily="34" charset="-122"/>
            </a:endParaRPr>
          </a:p>
          <a:p>
            <a:pPr algn="just">
              <a:lnSpc>
                <a:spcPct val="125000"/>
              </a:lnSpc>
              <a:spcBef>
                <a:spcPct val="35000"/>
              </a:spcBef>
              <a:buNone/>
            </a:pPr>
            <a:r>
              <a:rPr lang="zh-CN" altLang="en-US" dirty="0">
                <a:solidFill>
                  <a:srgbClr val="0033CC"/>
                </a:solidFill>
                <a:latin typeface="微软雅黑" panose="020B0503020204020204" pitchFamily="34" charset="-122"/>
                <a:ea typeface="微软雅黑" panose="020B0503020204020204" pitchFamily="34" charset="-122"/>
              </a:rPr>
              <a:t>对于汉字内码的选择，必须考虑以下几个因素：</a:t>
            </a:r>
          </a:p>
          <a:p>
            <a:pPr lvl="1" algn="just">
              <a:lnSpc>
                <a:spcPct val="125000"/>
              </a:lnSpc>
              <a:spcBef>
                <a:spcPct val="35000"/>
              </a:spcBef>
              <a:buFont typeface="Wingdings" panose="05000000000000000000" pitchFamily="2" charset="2"/>
              <a:buNone/>
            </a:pPr>
            <a:r>
              <a:rPr lang="zh-CN" altLang="en-US" sz="2200" dirty="0">
                <a:solidFill>
                  <a:srgbClr val="008000"/>
                </a:solidFill>
                <a:latin typeface="微软雅黑" panose="020B0503020204020204" pitchFamily="34" charset="-122"/>
                <a:ea typeface="微软雅黑" panose="020B0503020204020204" pitchFamily="34" charset="-122"/>
              </a:rPr>
              <a:t>① 不能有二义性，即不能和</a:t>
            </a:r>
            <a:r>
              <a:rPr lang="en-US" altLang="zh-CN" sz="2200" dirty="0">
                <a:solidFill>
                  <a:srgbClr val="008000"/>
                </a:solidFill>
                <a:latin typeface="微软雅黑" panose="020B0503020204020204" pitchFamily="34" charset="-122"/>
                <a:ea typeface="微软雅黑" panose="020B0503020204020204" pitchFamily="34" charset="-122"/>
              </a:rPr>
              <a:t>ASCII</a:t>
            </a:r>
            <a:r>
              <a:rPr lang="zh-CN" altLang="en-US" sz="2200" dirty="0">
                <a:solidFill>
                  <a:srgbClr val="008000"/>
                </a:solidFill>
                <a:latin typeface="微软雅黑" panose="020B0503020204020204" pitchFamily="34" charset="-122"/>
                <a:ea typeface="微软雅黑" panose="020B0503020204020204" pitchFamily="34" charset="-122"/>
              </a:rPr>
              <a:t>码有相同的编码。</a:t>
            </a:r>
          </a:p>
          <a:p>
            <a:pPr lvl="1" algn="just">
              <a:lnSpc>
                <a:spcPct val="125000"/>
              </a:lnSpc>
              <a:spcBef>
                <a:spcPct val="35000"/>
              </a:spcBef>
              <a:buFont typeface="Wingdings" panose="05000000000000000000" pitchFamily="2" charset="2"/>
              <a:buNone/>
            </a:pPr>
            <a:r>
              <a:rPr lang="zh-CN" altLang="en-US" sz="2200" dirty="0">
                <a:solidFill>
                  <a:srgbClr val="008000"/>
                </a:solidFill>
                <a:latin typeface="微软雅黑" panose="020B0503020204020204" pitchFamily="34" charset="-122"/>
                <a:ea typeface="微软雅黑" panose="020B0503020204020204" pitchFamily="34" charset="-122"/>
              </a:rPr>
              <a:t>② 尽量与汉字在字库中的位置有关，便于汉字查找和处理。</a:t>
            </a:r>
          </a:p>
          <a:p>
            <a:pPr lvl="1" algn="just">
              <a:lnSpc>
                <a:spcPct val="125000"/>
              </a:lnSpc>
              <a:spcBef>
                <a:spcPct val="35000"/>
              </a:spcBef>
              <a:buFont typeface="Wingdings" panose="05000000000000000000" pitchFamily="2" charset="2"/>
              <a:buNone/>
            </a:pPr>
            <a:r>
              <a:rPr lang="zh-CN" altLang="en-US" sz="2200" dirty="0">
                <a:solidFill>
                  <a:srgbClr val="008000"/>
                </a:solidFill>
                <a:latin typeface="微软雅黑" panose="020B0503020204020204" pitchFamily="34" charset="-122"/>
                <a:ea typeface="微软雅黑" panose="020B0503020204020204" pitchFamily="34" charset="-122"/>
              </a:rPr>
              <a:t>③ 编码应尽量短。</a:t>
            </a:r>
          </a:p>
          <a:p>
            <a:pPr algn="just">
              <a:lnSpc>
                <a:spcPct val="125000"/>
              </a:lnSpc>
              <a:spcBef>
                <a:spcPct val="35000"/>
              </a:spcBef>
              <a:buNone/>
            </a:pPr>
            <a:r>
              <a:rPr lang="zh-CN" altLang="en-US" dirty="0">
                <a:solidFill>
                  <a:srgbClr val="0033CC"/>
                </a:solidFill>
                <a:latin typeface="微软雅黑" panose="020B0503020204020204" pitchFamily="34" charset="-122"/>
                <a:ea typeface="微软雅黑" panose="020B0503020204020204" pitchFamily="34" charset="-122"/>
              </a:rPr>
              <a:t>国标码（国标交换码）</a:t>
            </a:r>
          </a:p>
          <a:p>
            <a:pPr algn="just">
              <a:lnSpc>
                <a:spcPct val="125000"/>
              </a:lnSpc>
              <a:spcBef>
                <a:spcPct val="35000"/>
              </a:spcBef>
              <a:buNone/>
            </a:pPr>
            <a:r>
              <a:rPr lang="zh-CN" altLang="en-US" dirty="0">
                <a:solidFill>
                  <a:srgbClr val="008000"/>
                </a:solidFill>
                <a:latin typeface="微软雅黑" panose="020B0503020204020204" pitchFamily="34" charset="-122"/>
                <a:ea typeface="微软雅黑" panose="020B0503020204020204" pitchFamily="34" charset="-122"/>
              </a:rPr>
              <a:t>      1981年我国颁布了《信息交换用汉字编码字符集·基本集》(</a:t>
            </a:r>
            <a:r>
              <a:rPr lang="en-US" altLang="zh-CN" dirty="0">
                <a:solidFill>
                  <a:srgbClr val="008000"/>
                </a:solidFill>
                <a:latin typeface="微软雅黑" panose="020B0503020204020204" pitchFamily="34" charset="-122"/>
                <a:ea typeface="微软雅黑" panose="020B0503020204020204" pitchFamily="34" charset="-122"/>
              </a:rPr>
              <a:t>GB2312—80)。</a:t>
            </a:r>
            <a:r>
              <a:rPr lang="zh-CN" altLang="en-US" dirty="0">
                <a:solidFill>
                  <a:srgbClr val="008000"/>
                </a:solidFill>
                <a:latin typeface="微软雅黑" panose="020B0503020204020204" pitchFamily="34" charset="-122"/>
                <a:ea typeface="微软雅黑" panose="020B0503020204020204" pitchFamily="34" charset="-122"/>
              </a:rPr>
              <a:t>该标准选出6763个常用汉字，为每个汉字规定了标准代码，以供汉字信息在不同计算机系统间交换使用</a:t>
            </a:r>
          </a:p>
          <a:p>
            <a:pPr algn="just">
              <a:lnSpc>
                <a:spcPct val="125000"/>
              </a:lnSpc>
              <a:spcBef>
                <a:spcPct val="35000"/>
              </a:spcBef>
              <a:buNone/>
            </a:pPr>
            <a:r>
              <a:rPr lang="zh-CN" altLang="en-US" dirty="0">
                <a:solidFill>
                  <a:srgbClr val="CC0000"/>
                </a:solidFill>
                <a:latin typeface="微软雅黑" panose="020B0503020204020204" pitchFamily="34" charset="-122"/>
                <a:ea typeface="微软雅黑" panose="020B0503020204020204" pitchFamily="34" charset="-122"/>
              </a:rPr>
              <a:t>可在汉字国标码的基础上产生汉字机内码</a:t>
            </a:r>
          </a:p>
        </p:txBody>
      </p:sp>
      <p:sp>
        <p:nvSpPr>
          <p:cNvPr id="155650" name="Rectangle 3"/>
          <p:cNvSpPr>
            <a:spLocks noGrp="1"/>
          </p:cNvSpPr>
          <p:nvPr>
            <p:ph type="title"/>
          </p:nvPr>
        </p:nvSpPr>
        <p:spPr>
          <a:xfrm>
            <a:off x="800100" y="141288"/>
            <a:ext cx="6073775" cy="573087"/>
          </a:xfrm>
        </p:spPr>
        <p:txBody>
          <a:bodyPr vert="horz" wrap="square" lIns="91440" tIns="45720" rIns="91440" bIns="45720" anchor="ctr" anchorCtr="0">
            <a:spAutoFit/>
          </a:bodyPr>
          <a:lstStyle/>
          <a:p>
            <a:pPr algn="ctr">
              <a:buNone/>
            </a:pPr>
            <a:r>
              <a:rPr lang="zh-CN" altLang="en-US" sz="3600" dirty="0">
                <a:solidFill>
                  <a:srgbClr val="CC3300"/>
                </a:solidFill>
              </a:rPr>
              <a:t>字符集与汉字的内码</a:t>
            </a:r>
          </a:p>
        </p:txBody>
      </p:sp>
      <p:sp>
        <p:nvSpPr>
          <p:cNvPr id="47109" name="Rectangle 5"/>
          <p:cNvSpPr/>
          <p:nvPr/>
        </p:nvSpPr>
        <p:spPr>
          <a:xfrm>
            <a:off x="5338763" y="871538"/>
            <a:ext cx="3138487" cy="457200"/>
          </a:xfrm>
          <a:prstGeom prst="rect">
            <a:avLst/>
          </a:prstGeom>
          <a:noFill/>
          <a:ln w="12700">
            <a:noFill/>
          </a:ln>
        </p:spPr>
        <p:txBody>
          <a:bodyPr wrap="none" anchor="t" anchorCtr="0">
            <a:spAutoFit/>
          </a:bodyPr>
          <a:lstStyle/>
          <a:p>
            <a:pPr eaLnBrk="0" hangingPunct="0"/>
            <a:r>
              <a:rPr lang="zh-CN" altLang="en-US" sz="2400" dirty="0">
                <a:solidFill>
                  <a:srgbClr val="CC0000"/>
                </a:solidFill>
                <a:latin typeface="微软雅黑" panose="020B0503020204020204" pitchFamily="34" charset="-122"/>
                <a:ea typeface="微软雅黑" panose="020B0503020204020204" pitchFamily="34" charset="-122"/>
              </a:rPr>
              <a:t>其内码就是</a:t>
            </a:r>
            <a:r>
              <a:rPr lang="en-US" altLang="zh-CN" sz="2400" dirty="0">
                <a:solidFill>
                  <a:srgbClr val="CC0000"/>
                </a:solidFill>
                <a:latin typeface="微软雅黑" panose="020B0503020204020204" pitchFamily="34" charset="-122"/>
                <a:ea typeface="微软雅黑" panose="020B0503020204020204" pitchFamily="34" charset="-122"/>
              </a:rPr>
              <a:t>ASCII</a:t>
            </a:r>
            <a:r>
              <a:rPr lang="zh-CN" altLang="en-US" sz="2400" dirty="0">
                <a:solidFill>
                  <a:srgbClr val="CC0000"/>
                </a:solidFill>
                <a:latin typeface="微软雅黑" panose="020B0503020204020204" pitchFamily="34" charset="-122"/>
                <a:ea typeface="微软雅黑" panose="020B0503020204020204" pitchFamily="34" charset="-122"/>
              </a:rPr>
              <a:t>码。</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7109"/>
                                        </p:tgtEl>
                                        <p:attrNameLst>
                                          <p:attrName>style.visibility</p:attrName>
                                        </p:attrNameLst>
                                      </p:cBhvr>
                                      <p:to>
                                        <p:strVal val="visible"/>
                                      </p:to>
                                    </p:set>
                                    <p:animEffect transition="in" filter="blinds(horizontal)">
                                      <p:cBhvr>
                                        <p:cTn id="7" dur="500"/>
                                        <p:tgtEl>
                                          <p:spTgt spid="4710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12674">
                                            <p:txEl>
                                              <p:pRg st="1" end="1"/>
                                            </p:txEl>
                                          </p:spTgt>
                                        </p:tgtEl>
                                        <p:attrNameLst>
                                          <p:attrName>style.visibility</p:attrName>
                                        </p:attrNameLst>
                                      </p:cBhvr>
                                      <p:to>
                                        <p:strVal val="visible"/>
                                      </p:to>
                                    </p:set>
                                    <p:animEffect transition="in" filter="blinds(horizontal)">
                                      <p:cBhvr>
                                        <p:cTn id="12" dur="500"/>
                                        <p:tgtEl>
                                          <p:spTgt spid="4126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12674">
                                            <p:txEl>
                                              <p:pRg st="2" end="2"/>
                                            </p:txEl>
                                          </p:spTgt>
                                        </p:tgtEl>
                                        <p:attrNameLst>
                                          <p:attrName>style.visibility</p:attrName>
                                        </p:attrNameLst>
                                      </p:cBhvr>
                                      <p:to>
                                        <p:strVal val="visible"/>
                                      </p:to>
                                    </p:set>
                                    <p:animEffect transition="in" filter="blinds(horizontal)">
                                      <p:cBhvr>
                                        <p:cTn id="17" dur="500"/>
                                        <p:tgtEl>
                                          <p:spTgt spid="412674">
                                            <p:txEl>
                                              <p:pRg st="2" end="2"/>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412674">
                                            <p:txEl>
                                              <p:pRg st="3" end="3"/>
                                            </p:txEl>
                                          </p:spTgt>
                                        </p:tgtEl>
                                        <p:attrNameLst>
                                          <p:attrName>style.visibility</p:attrName>
                                        </p:attrNameLst>
                                      </p:cBhvr>
                                      <p:to>
                                        <p:strVal val="visible"/>
                                      </p:to>
                                    </p:set>
                                    <p:animEffect transition="in" filter="blinds(horizontal)">
                                      <p:cBhvr>
                                        <p:cTn id="20" dur="500"/>
                                        <p:tgtEl>
                                          <p:spTgt spid="412674">
                                            <p:txEl>
                                              <p:pRg st="3" end="3"/>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412674">
                                            <p:txEl>
                                              <p:pRg st="4" end="4"/>
                                            </p:txEl>
                                          </p:spTgt>
                                        </p:tgtEl>
                                        <p:attrNameLst>
                                          <p:attrName>style.visibility</p:attrName>
                                        </p:attrNameLst>
                                      </p:cBhvr>
                                      <p:to>
                                        <p:strVal val="visible"/>
                                      </p:to>
                                    </p:set>
                                    <p:animEffect transition="in" filter="blinds(horizontal)">
                                      <p:cBhvr>
                                        <p:cTn id="23" dur="500"/>
                                        <p:tgtEl>
                                          <p:spTgt spid="412674">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412674">
                                            <p:txEl>
                                              <p:pRg st="5" end="5"/>
                                            </p:txEl>
                                          </p:spTgt>
                                        </p:tgtEl>
                                        <p:attrNameLst>
                                          <p:attrName>style.visibility</p:attrName>
                                        </p:attrNameLst>
                                      </p:cBhvr>
                                      <p:to>
                                        <p:strVal val="visible"/>
                                      </p:to>
                                    </p:set>
                                    <p:animEffect transition="in" filter="blinds(horizontal)">
                                      <p:cBhvr>
                                        <p:cTn id="28" dur="500"/>
                                        <p:tgtEl>
                                          <p:spTgt spid="412674">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412674">
                                            <p:txEl>
                                              <p:pRg st="6" end="6"/>
                                            </p:txEl>
                                          </p:spTgt>
                                        </p:tgtEl>
                                        <p:attrNameLst>
                                          <p:attrName>style.visibility</p:attrName>
                                        </p:attrNameLst>
                                      </p:cBhvr>
                                      <p:to>
                                        <p:strVal val="visible"/>
                                      </p:to>
                                    </p:set>
                                    <p:animEffect transition="in" filter="blinds(horizontal)">
                                      <p:cBhvr>
                                        <p:cTn id="33" dur="500"/>
                                        <p:tgtEl>
                                          <p:spTgt spid="412674">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nodeType="clickEffect">
                                  <p:stCondLst>
                                    <p:cond delay="0"/>
                                  </p:stCondLst>
                                  <p:childTnLst>
                                    <p:set>
                                      <p:cBhvr>
                                        <p:cTn id="37" dur="1" fill="hold">
                                          <p:stCondLst>
                                            <p:cond delay="0"/>
                                          </p:stCondLst>
                                        </p:cTn>
                                        <p:tgtEl>
                                          <p:spTgt spid="412674">
                                            <p:txEl>
                                              <p:pRg st="7" end="7"/>
                                            </p:txEl>
                                          </p:spTgt>
                                        </p:tgtEl>
                                        <p:attrNameLst>
                                          <p:attrName>style.visibility</p:attrName>
                                        </p:attrNameLst>
                                      </p:cBhvr>
                                      <p:to>
                                        <p:strVal val="visible"/>
                                      </p:to>
                                    </p:set>
                                    <p:animEffect transition="in" filter="blinds(horizontal)">
                                      <p:cBhvr>
                                        <p:cTn id="38" dur="500"/>
                                        <p:tgtEl>
                                          <p:spTgt spid="41267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9" grpId="0"/>
    </p:bldLst>
  </p:timing>
</p:sld>
</file>

<file path=ppt/theme/theme1.xml><?xml version="1.0" encoding="utf-8"?>
<a:theme xmlns:a="http://schemas.openxmlformats.org/drawingml/2006/main" name="delay">
  <a:themeElements>
    <a:clrScheme name="delay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fontScheme name="delay">
      <a:majorFont>
        <a:latin typeface="Arial"/>
        <a:ea typeface="黑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600" b="1" i="0" u="none" strike="noStrike" cap="none" normalizeH="0" baseline="0" smtClean="0">
            <a:ln>
              <a:noFill/>
            </a:ln>
            <a:solidFill>
              <a:schemeClr val="tx1"/>
            </a:solidFill>
            <a:effectLst/>
            <a:latin typeface="Times New Roman" panose="02020603050405020304" pitchFamily="18" charset="0"/>
          </a:defRPr>
        </a:defPPr>
      </a:lstStyle>
    </a:spDef>
    <a:lnDef>
      <a:spPr bwMode="auto">
        <a:xfrm>
          <a:off x="0" y="0"/>
          <a:ext cx="1" cy="1"/>
        </a:xfrm>
        <a:custGeom>
          <a:avLst/>
          <a:gdLst/>
          <a:ahLst/>
          <a:cxnLst/>
          <a:rect l="0" t="0" r="0" b="0"/>
          <a:pathLst/>
        </a:custGeom>
        <a:noFill/>
        <a:ln w="127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600" b="1" i="0" u="none" strike="noStrike" cap="none" normalizeH="0" baseline="0" smtClean="0">
            <a:ln>
              <a:noFill/>
            </a:ln>
            <a:solidFill>
              <a:schemeClr val="tx1"/>
            </a:solidFill>
            <a:effectLst/>
            <a:latin typeface="Times New Roman" panose="02020603050405020304" pitchFamily="18" charset="0"/>
          </a:defRPr>
        </a:defPPr>
      </a:lstStyle>
    </a:lnDef>
  </a:objectDefaults>
  <a:extraClrSchemeLst>
    <a:extraClrScheme>
      <a:clrScheme name="delay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lay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lay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lay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lay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lay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lay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delay">
  <a:themeElements>
    <a:clrScheme name="delay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fontScheme name="delay">
      <a:majorFont>
        <a:latin typeface="Arial"/>
        <a:ea typeface="黑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600" b="1" i="0" u="none" strike="noStrike" cap="none" normalizeH="0" baseline="0" smtClean="0">
            <a:ln>
              <a:noFill/>
            </a:ln>
            <a:solidFill>
              <a:schemeClr val="tx1"/>
            </a:solidFill>
            <a:effectLst/>
            <a:latin typeface="Times New Roman" panose="02020603050405020304" pitchFamily="18" charset="0"/>
          </a:defRPr>
        </a:defPPr>
      </a:lstStyle>
    </a:spDef>
    <a:lnDef>
      <a:spPr bwMode="auto">
        <a:xfrm>
          <a:off x="0" y="0"/>
          <a:ext cx="1" cy="1"/>
        </a:xfrm>
        <a:custGeom>
          <a:avLst/>
          <a:gdLst/>
          <a:ahLst/>
          <a:cxnLst/>
          <a:rect l="0" t="0" r="0" b="0"/>
          <a:pathLst/>
        </a:custGeom>
        <a:noFill/>
        <a:ln w="127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600" b="1" i="0" u="none" strike="noStrike" cap="none" normalizeH="0" baseline="0" smtClean="0">
            <a:ln>
              <a:noFill/>
            </a:ln>
            <a:solidFill>
              <a:schemeClr val="tx1"/>
            </a:solidFill>
            <a:effectLst/>
            <a:latin typeface="Times New Roman" panose="02020603050405020304" pitchFamily="18" charset="0"/>
          </a:defRPr>
        </a:defPPr>
      </a:lstStyle>
    </a:lnDef>
  </a:objectDefaults>
  <a:extraClrSchemeLst>
    <a:extraClrScheme>
      <a:clrScheme name="delay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lay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lay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lay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lay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lay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lay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Macintosh HD:User Folder:C152 Spring95:delay</Template>
  <TotalTime>77</TotalTime>
  <Pages>40</Pages>
  <Words>17096</Words>
  <Application>Microsoft Office PowerPoint</Application>
  <PresentationFormat>信纸(8.5x11 英寸)</PresentationFormat>
  <Paragraphs>2099</Paragraphs>
  <Slides>119</Slides>
  <Notes>43</Notes>
  <HiddenSlides>10</HiddenSlides>
  <MMClips>0</MMClips>
  <ScaleCrop>false</ScaleCrop>
  <HeadingPairs>
    <vt:vector size="8" baseType="variant">
      <vt:variant>
        <vt:lpstr>已用的字体</vt:lpstr>
      </vt:variant>
      <vt:variant>
        <vt:i4>11</vt:i4>
      </vt:variant>
      <vt:variant>
        <vt:lpstr>主题</vt:lpstr>
      </vt:variant>
      <vt:variant>
        <vt:i4>2</vt:i4>
      </vt:variant>
      <vt:variant>
        <vt:lpstr>嵌入 OLE 服务器</vt:lpstr>
      </vt:variant>
      <vt:variant>
        <vt:i4>1</vt:i4>
      </vt:variant>
      <vt:variant>
        <vt:lpstr>幻灯片标题</vt:lpstr>
      </vt:variant>
      <vt:variant>
        <vt:i4>119</vt:i4>
      </vt:variant>
    </vt:vector>
  </HeadingPairs>
  <TitlesOfParts>
    <vt:vector size="133" baseType="lpstr">
      <vt:lpstr>Arial,Bold</vt:lpstr>
      <vt:lpstr>Monotype Sorts</vt:lpstr>
      <vt:lpstr>黑体</vt:lpstr>
      <vt:lpstr>华文新魏</vt:lpstr>
      <vt:lpstr>宋体</vt:lpstr>
      <vt:lpstr>微软雅黑</vt:lpstr>
      <vt:lpstr>Arial</vt:lpstr>
      <vt:lpstr>Comic Sans MS</vt:lpstr>
      <vt:lpstr>Tahoma</vt:lpstr>
      <vt:lpstr>Times New Roman</vt:lpstr>
      <vt:lpstr>Wingdings</vt:lpstr>
      <vt:lpstr>delay</vt:lpstr>
      <vt:lpstr>1_delay</vt:lpstr>
      <vt:lpstr>Bitmap Image</vt:lpstr>
      <vt:lpstr>传统课程体系中的偏硬件课程</vt:lpstr>
      <vt:lpstr>数字逻辑与计算机组成的合并重组</vt:lpstr>
      <vt:lpstr>“数字逻辑与计算机组成”总体思路</vt:lpstr>
      <vt:lpstr>课程基本信息</vt:lpstr>
      <vt:lpstr>实验及考核方式</vt:lpstr>
      <vt:lpstr>课程相关信息</vt:lpstr>
      <vt:lpstr> 第1章 二进制编码</vt:lpstr>
      <vt:lpstr>第一讲 计算机系统概述</vt:lpstr>
      <vt:lpstr>冯·诺依曼的故事</vt:lpstr>
      <vt:lpstr>现代计算机的原型</vt:lpstr>
      <vt:lpstr>你认为冯·诺依曼结构是怎样的？</vt:lpstr>
      <vt:lpstr>PowerPoint 演示文稿</vt:lpstr>
      <vt:lpstr>冯·诺依曼结构的主要思想</vt:lpstr>
      <vt:lpstr>PowerPoint 演示文稿</vt:lpstr>
      <vt:lpstr>认识计算机中最基本的部件</vt:lpstr>
      <vt:lpstr>第一讲 计算机系统概述</vt:lpstr>
      <vt:lpstr>计算机是如何工作的？</vt:lpstr>
      <vt:lpstr>计算机是如何工作的？</vt:lpstr>
      <vt:lpstr>计算机是如何工作的？</vt:lpstr>
      <vt:lpstr>计算机是如何工作的？</vt:lpstr>
      <vt:lpstr>计算机是如何工作的？</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Hardware/Software  Interface</vt:lpstr>
      <vt:lpstr>Hardware/Software  Interface（界面）</vt:lpstr>
      <vt:lpstr>指令集体系结构（ISA）</vt:lpstr>
      <vt:lpstr>软件（Software） </vt:lpstr>
      <vt:lpstr>第一讲 计算机系统概述</vt:lpstr>
      <vt:lpstr>PowerPoint 演示文稿</vt:lpstr>
      <vt:lpstr>PowerPoint 演示文稿</vt:lpstr>
      <vt:lpstr>PowerPoint 演示文稿</vt:lpstr>
      <vt:lpstr>指令所能描述的功能</vt:lpstr>
      <vt:lpstr>用高级语言开发程序</vt:lpstr>
      <vt:lpstr>一个典型程序的转换处理过程</vt:lpstr>
      <vt:lpstr>不同层次语言之间的等价转换</vt:lpstr>
      <vt:lpstr>开发和运行程序需什么支撑？</vt:lpstr>
      <vt:lpstr>早期计算机系统的层次</vt:lpstr>
      <vt:lpstr>现代（传统）计算机系统的层次</vt:lpstr>
      <vt:lpstr>计算机系统抽象层的转换</vt:lpstr>
      <vt:lpstr>第二讲：二进制数的表示</vt:lpstr>
      <vt:lpstr>数据表示的抽象层转换</vt:lpstr>
      <vt:lpstr>PowerPoint 演示文稿</vt:lpstr>
      <vt:lpstr>信息的二进制编码</vt:lpstr>
      <vt:lpstr>Decimal / Binary（十 / 二进制数）</vt:lpstr>
      <vt:lpstr> Octal / Hexadecimal ( 八 / 十六进制数)</vt:lpstr>
      <vt:lpstr>Conversions of numbers</vt:lpstr>
      <vt:lpstr>Conversions of numbers</vt:lpstr>
      <vt:lpstr>Decimal to Binary Conversions </vt:lpstr>
      <vt:lpstr>PowerPoint 演示文稿</vt:lpstr>
      <vt:lpstr>Conversions of numbers</vt:lpstr>
      <vt:lpstr>第三讲：数值数据的编码表示</vt:lpstr>
      <vt:lpstr>数值数据的表示</vt:lpstr>
      <vt:lpstr> Sign and Magnitude （原码的表示）</vt:lpstr>
      <vt:lpstr>补码特性 - 模运算（modular运算）</vt:lpstr>
      <vt:lpstr>补码的表示</vt:lpstr>
      <vt:lpstr>计算机中的运算器是模运算系统</vt:lpstr>
      <vt:lpstr>运算器是一个模运算系统</vt:lpstr>
      <vt:lpstr>求特殊数的补码</vt:lpstr>
      <vt:lpstr>补码与真值之间的简便转换</vt:lpstr>
      <vt:lpstr> Two’s Complement （补码的表示）</vt:lpstr>
      <vt:lpstr>如何求补码的真值</vt:lpstr>
      <vt:lpstr>Excess (biased) notion- 移码表示</vt:lpstr>
      <vt:lpstr> Unsigned integer(无符号整数)</vt:lpstr>
      <vt:lpstr>Signed integer（带符号整数）</vt:lpstr>
      <vt:lpstr>扩展操作举例</vt:lpstr>
      <vt:lpstr>C语言程序中的整数</vt:lpstr>
      <vt:lpstr>C语言程序中的整数</vt:lpstr>
      <vt:lpstr>科学计数法(Scientific Notation)与浮点数</vt:lpstr>
      <vt:lpstr>浮点数(Floating Point)的表示范围</vt:lpstr>
      <vt:lpstr>浮点数的表示</vt:lpstr>
      <vt:lpstr>“Father” of the IEEE 754 standard</vt:lpstr>
      <vt:lpstr>IEEE 754 Floating Point Standard</vt:lpstr>
      <vt:lpstr>Ex: Converting Binary FP to Decimal</vt:lpstr>
      <vt:lpstr>Ex: Converting Decimal to FP</vt:lpstr>
      <vt:lpstr>Normalized numbers（规格化数）</vt:lpstr>
      <vt:lpstr>Representation for 0</vt:lpstr>
      <vt:lpstr>Representation for +∞/-∞ </vt:lpstr>
      <vt:lpstr>浮点数除0的问题</vt:lpstr>
      <vt:lpstr>Representation for “Not a Number”</vt:lpstr>
      <vt:lpstr>Representation for Denorms(非规格化数)</vt:lpstr>
      <vt:lpstr>Representation for Denorms</vt:lpstr>
      <vt:lpstr>非规格化浮点数举例</vt:lpstr>
      <vt:lpstr>非规格化浮点数举例</vt:lpstr>
      <vt:lpstr>Questions about IEEE 754</vt:lpstr>
      <vt:lpstr>浮点数舍入举例</vt:lpstr>
      <vt:lpstr>用BCD码表示十进制数</vt:lpstr>
      <vt:lpstr>第三讲小结</vt:lpstr>
      <vt:lpstr>第四讲    非数值数据、数据的排列和存储</vt:lpstr>
      <vt:lpstr>逻辑数据的编码表示</vt:lpstr>
      <vt:lpstr>西文字符的编码表示</vt:lpstr>
      <vt:lpstr>汉字及国际字符的编码表示</vt:lpstr>
      <vt:lpstr>汉字的输入码</vt:lpstr>
      <vt:lpstr>字符集与汉字的内码</vt:lpstr>
      <vt:lpstr>GB2312-80字符集</vt:lpstr>
      <vt:lpstr>汉字内码</vt:lpstr>
      <vt:lpstr>国际字符集</vt:lpstr>
      <vt:lpstr>汉字的字模点阵码和轮廓描述</vt:lpstr>
      <vt:lpstr>数据的基本宽度</vt:lpstr>
      <vt:lpstr>数据的基本宽度</vt:lpstr>
      <vt:lpstr>数据量的度量单位</vt:lpstr>
      <vt:lpstr>数据量的度量单位</vt:lpstr>
      <vt:lpstr>程序中数据类型的宽度</vt:lpstr>
      <vt:lpstr>数据的存储和排列顺序</vt:lpstr>
      <vt:lpstr>BIG Endian versus Little Endian </vt:lpstr>
      <vt:lpstr>Byte Swap Problem（字节交换问题）</vt:lpstr>
      <vt:lpstr>第四讲小结</vt:lpstr>
      <vt:lpstr>计算机硬件：打开PC来看看</vt:lpstr>
      <vt:lpstr>PC主板</vt:lpstr>
      <vt:lpstr>解剖一台计算机（分而治之） </vt:lpstr>
      <vt:lpstr>Integrated Circuits manufacturing process </vt:lpstr>
      <vt:lpstr>PowerPoint 演示文稿</vt:lpstr>
      <vt:lpstr>PowerPoint 演示文稿</vt:lpstr>
      <vt:lpstr>Pentium4处理器内部布局</vt:lpstr>
    </vt:vector>
  </TitlesOfParts>
  <Company>Nanjing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Design Process &amp; ALU Design</dc:title>
  <dc:creator>CFYUAN</dc:creator>
  <cp:lastModifiedBy>sun wenbo</cp:lastModifiedBy>
  <cp:revision>756</cp:revision>
  <cp:lastPrinted>1998-01-26T05:18:00Z</cp:lastPrinted>
  <dcterms:created xsi:type="dcterms:W3CDTF">1996-09-09T11:27:00Z</dcterms:created>
  <dcterms:modified xsi:type="dcterms:W3CDTF">2021-09-01T03:23:07Z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r8>2</vt:r8>
  </property>
  <property fmtid="{D5CDD505-2E9C-101B-9397-08002B2CF9AE}" pid="3" name="GraphicType">
    <vt:r8>2</vt:r8>
  </property>
  <property fmtid="{D5CDD505-2E9C-101B-9397-08002B2CF9AE}" pid="4" name="Compression">
    <vt:r8>100</vt:r8>
  </property>
  <property fmtid="{D5CDD505-2E9C-101B-9397-08002B2CF9AE}" pid="5" name="ScreenSize">
    <vt:r8>2</vt:r8>
  </property>
  <property fmtid="{D5CDD505-2E9C-101B-9397-08002B2CF9AE}" pid="6" name="ScreenUsage">
    <vt:r8>2</vt:r8>
  </property>
  <property fmtid="{D5CDD505-2E9C-101B-9397-08002B2CF9AE}" pid="7" name="MailAddress">
    <vt:lpwstr>vipin@eng.wayne.edu</vt:lpwstr>
  </property>
  <property fmtid="{D5CDD505-2E9C-101B-9397-08002B2CF9AE}" pid="8" name="HomePage">
    <vt:lpwstr>http://www.pdcl.eng.wayne.edu/~vipin</vt:lpwstr>
  </property>
  <property fmtid="{D5CDD505-2E9C-101B-9397-08002B2CF9AE}" pid="9" name="Other">
    <vt:lpwstr>Vipin Chaudhary_x000d_
Dept. of Electrical &amp; Computer Engineering_x000d_
Wayne State University</vt:lpwstr>
  </property>
  <property fmtid="{D5CDD505-2E9C-101B-9397-08002B2CF9AE}" pid="10" name="DownloadOriginal">
    <vt:bool>true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r8>15132390</vt:r8>
  </property>
  <property fmtid="{D5CDD505-2E9C-101B-9397-08002B2CF9AE}" pid="14" name="TextColor">
    <vt:r8>0</vt:r8>
  </property>
  <property fmtid="{D5CDD505-2E9C-101B-9397-08002B2CF9AE}" pid="15" name="LinkColor">
    <vt:r8>16711782</vt:r8>
  </property>
  <property fmtid="{D5CDD505-2E9C-101B-9397-08002B2CF9AE}" pid="16" name="VisitedColor">
    <vt:r8>10040268</vt:r8>
  </property>
  <property fmtid="{D5CDD505-2E9C-101B-9397-08002B2CF9AE}" pid="17" name="TransparentButton">
    <vt:r8>0</vt:r8>
  </property>
  <property fmtid="{D5CDD505-2E9C-101B-9397-08002B2CF9AE}" pid="18" name="ButtonType">
    <vt:r8>3</vt:r8>
  </property>
  <property fmtid="{D5CDD505-2E9C-101B-9397-08002B2CF9AE}" pid="19" name="ShowNotes">
    <vt:bool>true</vt:bool>
  </property>
  <property fmtid="{D5CDD505-2E9C-101B-9397-08002B2CF9AE}" pid="20" name="NavBtnPos">
    <vt:r8>1</vt:r8>
  </property>
  <property fmtid="{D5CDD505-2E9C-101B-9397-08002B2CF9AE}" pid="21" name="OutputDir">
    <vt:lpwstr>C:\WINDOWS\Desktop\VIPIN\WSU\ACADEMIC\COURSES\ECE468\SLIDES\web</vt:lpwstr>
  </property>
  <property fmtid="{D5CDD505-2E9C-101B-9397-08002B2CF9AE}" pid="22" name="KSOProductBuildVer">
    <vt:lpwstr>2052-11.1.0.10700</vt:lpwstr>
  </property>
  <property fmtid="{D5CDD505-2E9C-101B-9397-08002B2CF9AE}" pid="23" name="ICV">
    <vt:lpwstr>1E0ED9B1946D48C496D9D6D4D11418C8</vt:lpwstr>
  </property>
</Properties>
</file>

<file path=docProps/thumbnail.jpeg>
</file>